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7"/>
  </p:notesMasterIdLst>
  <p:sldIdLst>
    <p:sldId id="257" r:id="rId2"/>
    <p:sldId id="259" r:id="rId3"/>
    <p:sldId id="260" r:id="rId4"/>
    <p:sldId id="319" r:id="rId5"/>
    <p:sldId id="264" r:id="rId6"/>
    <p:sldId id="263" r:id="rId7"/>
    <p:sldId id="266" r:id="rId8"/>
    <p:sldId id="268" r:id="rId9"/>
    <p:sldId id="265" r:id="rId10"/>
    <p:sldId id="267" r:id="rId11"/>
    <p:sldId id="271" r:id="rId12"/>
    <p:sldId id="269" r:id="rId13"/>
    <p:sldId id="270" r:id="rId14"/>
    <p:sldId id="315" r:id="rId15"/>
    <p:sldId id="316" r:id="rId16"/>
    <p:sldId id="272" r:id="rId17"/>
    <p:sldId id="273" r:id="rId18"/>
    <p:sldId id="274" r:id="rId19"/>
    <p:sldId id="275" r:id="rId20"/>
    <p:sldId id="276" r:id="rId21"/>
    <p:sldId id="277" r:id="rId22"/>
    <p:sldId id="317" r:id="rId23"/>
    <p:sldId id="279" r:id="rId24"/>
    <p:sldId id="278" r:id="rId25"/>
    <p:sldId id="314" r:id="rId26"/>
    <p:sldId id="321" r:id="rId27"/>
    <p:sldId id="280" r:id="rId28"/>
    <p:sldId id="281" r:id="rId29"/>
    <p:sldId id="282" r:id="rId30"/>
    <p:sldId id="283" r:id="rId31"/>
    <p:sldId id="322"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23" r:id="rId63"/>
    <p:sldId id="324" r:id="rId64"/>
    <p:sldId id="325" r:id="rId65"/>
    <p:sldId id="326" r:id="rId6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81" d="100"/>
          <a:sy n="81" d="100"/>
        </p:scale>
        <p:origin x="-1312" y="-6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notesMaster" Target="notesMasters/notesMaster1.xml"/><Relationship Id="rId68" Type="http://schemas.openxmlformats.org/officeDocument/2006/relationships/printerSettings" Target="printerSettings/printerSettings1.bin"/><Relationship Id="rId69" Type="http://schemas.openxmlformats.org/officeDocument/2006/relationships/presProps" Target="pres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viewProps" Target="viewProps.xml"/><Relationship Id="rId71" Type="http://schemas.openxmlformats.org/officeDocument/2006/relationships/theme" Target="theme/theme1.xml"/><Relationship Id="rId7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71E97F3-A341-424A-B18F-12E8AE70DC6C}" type="datetimeFigureOut">
              <a:rPr lang="en-US" smtClean="0"/>
              <a:t>26/04/23</a:t>
            </a:fld>
            <a:endParaRPr lang="en-NZ"/>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451873-F792-9D4C-A647-74DD2D0194BD}" type="slidenum">
              <a:rPr lang="en-NZ" smtClean="0"/>
              <a:t>‹#›</a:t>
            </a:fld>
            <a:endParaRPr lang="en-NZ"/>
          </a:p>
        </p:txBody>
      </p:sp>
    </p:spTree>
    <p:extLst>
      <p:ext uri="{BB962C8B-B14F-4D97-AF65-F5344CB8AC3E}">
        <p14:creationId xmlns:p14="http://schemas.microsoft.com/office/powerpoint/2010/main" val="216685332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Hello</a:t>
            </a:r>
            <a:r>
              <a:rPr lang="en-NZ" baseline="0" dirty="0" smtClean="0"/>
              <a:t> everyone. I’m Hilário de Sousa. Today I am going to talk about some issues related to the lexical suprafixes in Cantonese.</a:t>
            </a:r>
            <a:endParaRPr lang="en-NZ" dirty="0"/>
          </a:p>
        </p:txBody>
      </p:sp>
      <p:sp>
        <p:nvSpPr>
          <p:cNvPr id="4" name="Slide Number Placeholder 3"/>
          <p:cNvSpPr>
            <a:spLocks noGrp="1"/>
          </p:cNvSpPr>
          <p:nvPr>
            <p:ph type="sldNum" sz="quarter" idx="10"/>
          </p:nvPr>
        </p:nvSpPr>
        <p:spPr/>
        <p:txBody>
          <a:bodyPr/>
          <a:lstStyle/>
          <a:p>
            <a:fld id="{B2001434-1729-2C46-93B1-F3B9D5EBB4B8}" type="slidenum">
              <a:rPr lang="en-NZ" smtClean="0"/>
              <a:t>1</a:t>
            </a:fld>
            <a:endParaRPr lang="en-NZ"/>
          </a:p>
        </p:txBody>
      </p:sp>
    </p:spTree>
    <p:extLst>
      <p:ext uri="{BB962C8B-B14F-4D97-AF65-F5344CB8AC3E}">
        <p14:creationId xmlns:p14="http://schemas.microsoft.com/office/powerpoint/2010/main" val="4140879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The high rising suprafix can be applied to</a:t>
            </a:r>
            <a:r>
              <a:rPr lang="en-NZ" baseline="0" dirty="0" smtClean="0"/>
              <a:t> a host in any non-high tone. So for instance </a:t>
            </a:r>
            <a:endParaRPr lang="en-NZ" dirty="0"/>
          </a:p>
        </p:txBody>
      </p:sp>
      <p:sp>
        <p:nvSpPr>
          <p:cNvPr id="4" name="Slide Number Placeholder 3"/>
          <p:cNvSpPr>
            <a:spLocks noGrp="1"/>
          </p:cNvSpPr>
          <p:nvPr>
            <p:ph type="sldNum" sz="quarter" idx="10"/>
          </p:nvPr>
        </p:nvSpPr>
        <p:spPr/>
        <p:txBody>
          <a:bodyPr/>
          <a:lstStyle/>
          <a:p>
            <a:fld id="{B2001434-1729-2C46-93B1-F3B9D5EBB4B8}" type="slidenum">
              <a:rPr lang="en-NZ" smtClean="0"/>
              <a:t>10</a:t>
            </a:fld>
            <a:endParaRPr lang="en-NZ"/>
          </a:p>
        </p:txBody>
      </p:sp>
    </p:spTree>
    <p:extLst>
      <p:ext uri="{BB962C8B-B14F-4D97-AF65-F5344CB8AC3E}">
        <p14:creationId xmlns:p14="http://schemas.microsoft.com/office/powerpoint/2010/main" val="1883886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The high level suprafix can be applied to</a:t>
            </a:r>
            <a:r>
              <a:rPr lang="en-NZ" baseline="0" dirty="0" smtClean="0"/>
              <a:t> a host in seamingly any tone other than itself. So for instance, ‘self’ is zi6 gei2 or zi6 gei1</a:t>
            </a:r>
            <a:endParaRPr lang="en-NZ" dirty="0"/>
          </a:p>
        </p:txBody>
      </p:sp>
      <p:sp>
        <p:nvSpPr>
          <p:cNvPr id="4" name="Slide Number Placeholder 3"/>
          <p:cNvSpPr>
            <a:spLocks noGrp="1"/>
          </p:cNvSpPr>
          <p:nvPr>
            <p:ph type="sldNum" sz="quarter" idx="10"/>
          </p:nvPr>
        </p:nvSpPr>
        <p:spPr/>
        <p:txBody>
          <a:bodyPr/>
          <a:lstStyle/>
          <a:p>
            <a:fld id="{B2001434-1729-2C46-93B1-F3B9D5EBB4B8}" type="slidenum">
              <a:rPr lang="en-NZ" smtClean="0"/>
              <a:t>11</a:t>
            </a:fld>
            <a:endParaRPr lang="en-NZ"/>
          </a:p>
        </p:txBody>
      </p:sp>
    </p:spTree>
    <p:extLst>
      <p:ext uri="{BB962C8B-B14F-4D97-AF65-F5344CB8AC3E}">
        <p14:creationId xmlns:p14="http://schemas.microsoft.com/office/powerpoint/2010/main" val="1883886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There is actually another suprafix, tone 4, low falling. </a:t>
            </a:r>
            <a:r>
              <a:rPr lang="en-NZ" baseline="0" dirty="0" smtClean="0"/>
              <a:t>But this is very rare in Cantonese, and I will skip this.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12</a:t>
            </a:fld>
            <a:endParaRPr lang="en-NZ"/>
          </a:p>
        </p:txBody>
      </p:sp>
    </p:spTree>
    <p:extLst>
      <p:ext uri="{BB962C8B-B14F-4D97-AF65-F5344CB8AC3E}">
        <p14:creationId xmlns:p14="http://schemas.microsoft.com/office/powerpoint/2010/main" val="9149257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aseline="0" dirty="0" smtClean="0"/>
              <a:t>Hong Kong and Canton are at the forefront of the development of suprafixes. </a:t>
            </a:r>
            <a:r>
              <a:rPr lang="en-NZ" dirty="0" smtClean="0"/>
              <a:t>Looking at some</a:t>
            </a:r>
            <a:r>
              <a:rPr lang="en-NZ" baseline="0" dirty="0" smtClean="0"/>
              <a:t> other Cantonese varieties, for instance the Cantonese of Macau and Nanning, the city centre of these places became dominant in Cantonese later than Hong Kong, and correspondingly there are fewer words with suprafixes. The following are some examples. The middle column, by “Older macau Cantonese”, I am talking about how my parents pronounce these words. For instance, The second to last item, in Hong Kong, the word Macau is ou3 mun2, with a high rising suprafix at the end. In Macau, we also say ou3 mun2, but ou3 mun4, in citation tone, is also used quite often. The last item, a beggar, is very commonly hat1 ji1 in Cantonese varieties, but my mother would say hat1 ji4 zai2, with ji4 in citation tone. </a:t>
            </a:r>
            <a:endParaRPr lang="en-NZ" dirty="0"/>
          </a:p>
        </p:txBody>
      </p:sp>
      <p:sp>
        <p:nvSpPr>
          <p:cNvPr id="4" name="Slide Number Placeholder 3"/>
          <p:cNvSpPr>
            <a:spLocks noGrp="1"/>
          </p:cNvSpPr>
          <p:nvPr>
            <p:ph type="sldNum" sz="quarter" idx="10"/>
          </p:nvPr>
        </p:nvSpPr>
        <p:spPr/>
        <p:txBody>
          <a:bodyPr/>
          <a:lstStyle/>
          <a:p>
            <a:fld id="{6A451873-F792-9D4C-A647-74DD2D0194BD}" type="slidenum">
              <a:rPr lang="en-NZ" smtClean="0"/>
              <a:t>13</a:t>
            </a:fld>
            <a:endParaRPr lang="en-NZ"/>
          </a:p>
        </p:txBody>
      </p:sp>
    </p:spTree>
    <p:extLst>
      <p:ext uri="{BB962C8B-B14F-4D97-AF65-F5344CB8AC3E}">
        <p14:creationId xmlns:p14="http://schemas.microsoft.com/office/powerpoint/2010/main" val="50030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aseline="0" dirty="0" smtClean="0"/>
              <a:t>Some quotes</a:t>
            </a:r>
            <a:endParaRPr lang="en-NZ" dirty="0"/>
          </a:p>
        </p:txBody>
      </p:sp>
      <p:sp>
        <p:nvSpPr>
          <p:cNvPr id="4" name="Slide Number Placeholder 3"/>
          <p:cNvSpPr>
            <a:spLocks noGrp="1"/>
          </p:cNvSpPr>
          <p:nvPr>
            <p:ph type="sldNum" sz="quarter" idx="10"/>
          </p:nvPr>
        </p:nvSpPr>
        <p:spPr/>
        <p:txBody>
          <a:bodyPr/>
          <a:lstStyle/>
          <a:p>
            <a:fld id="{6A451873-F792-9D4C-A647-74DD2D0194BD}" type="slidenum">
              <a:rPr lang="en-NZ" smtClean="0"/>
              <a:t>14</a:t>
            </a:fld>
            <a:endParaRPr lang="en-NZ"/>
          </a:p>
        </p:txBody>
      </p:sp>
    </p:spTree>
    <p:extLst>
      <p:ext uri="{BB962C8B-B14F-4D97-AF65-F5344CB8AC3E}">
        <p14:creationId xmlns:p14="http://schemas.microsoft.com/office/powerpoint/2010/main" val="500306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Now what about the historical</a:t>
            </a:r>
            <a:r>
              <a:rPr lang="en-NZ" baseline="0" dirty="0" smtClean="0"/>
              <a:t> situation? I had a look at Ball (1888) Cantonese Made Easy. This is a phrasebook / textbook, plus a grammar scatch. It was published in Hong Kong, and the scenes depicted were clearly from Hong Kong. It says that it depicts the pronunciation of ‘pure Cantonese’, meaning the pronunciation of sai1 gwaan1 area of Canton. </a:t>
            </a:r>
            <a:endParaRPr lang="en-NZ" dirty="0"/>
          </a:p>
        </p:txBody>
      </p:sp>
      <p:sp>
        <p:nvSpPr>
          <p:cNvPr id="4" name="Slide Number Placeholder 3"/>
          <p:cNvSpPr>
            <a:spLocks noGrp="1"/>
          </p:cNvSpPr>
          <p:nvPr>
            <p:ph type="sldNum" sz="quarter" idx="10"/>
          </p:nvPr>
        </p:nvSpPr>
        <p:spPr/>
        <p:txBody>
          <a:bodyPr/>
          <a:lstStyle/>
          <a:p>
            <a:fld id="{6A451873-F792-9D4C-A647-74DD2D0194BD}" type="slidenum">
              <a:rPr lang="en-NZ" smtClean="0"/>
              <a:t>15</a:t>
            </a:fld>
            <a:endParaRPr lang="en-NZ"/>
          </a:p>
        </p:txBody>
      </p:sp>
    </p:spTree>
    <p:extLst>
      <p:ext uri="{BB962C8B-B14F-4D97-AF65-F5344CB8AC3E}">
        <p14:creationId xmlns:p14="http://schemas.microsoft.com/office/powerpoint/2010/main" val="2643156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As for the inventory of tones, modern Standard Cantonese has six tonemes,</a:t>
            </a:r>
            <a:r>
              <a:rPr lang="en-NZ" baseline="0" dirty="0" smtClean="0"/>
              <a:t> and the suprafixes are tone 1 high level and tone 2 high rising. On the other hand, In 1888, there were also six ordinary tones, but the suprafixes were different. The ordinary tone 1 was a falling tone, whereas the suprafix tone 1 star, was high level. Nowadays high level and high falling are in free variation, with high level being much more common. The ordinary tone 2 was a high rising tone, whereas the suprafix tone 2 star, was a long dipping rising tone.  </a:t>
            </a:r>
            <a:r>
              <a:rPr lang="en-NZ" dirty="0" smtClean="0"/>
              <a:t> </a:t>
            </a:r>
            <a:endParaRPr lang="en-NZ" dirty="0"/>
          </a:p>
        </p:txBody>
      </p:sp>
      <p:sp>
        <p:nvSpPr>
          <p:cNvPr id="4" name="Slide Number Placeholder 3"/>
          <p:cNvSpPr>
            <a:spLocks noGrp="1"/>
          </p:cNvSpPr>
          <p:nvPr>
            <p:ph type="sldNum" sz="quarter" idx="10"/>
          </p:nvPr>
        </p:nvSpPr>
        <p:spPr/>
        <p:txBody>
          <a:bodyPr/>
          <a:lstStyle/>
          <a:p>
            <a:fld id="{B2001434-1729-2C46-93B1-F3B9D5EBB4B8}" type="slidenum">
              <a:rPr lang="en-NZ" smtClean="0"/>
              <a:t>16</a:t>
            </a:fld>
            <a:endParaRPr lang="en-NZ"/>
          </a:p>
        </p:txBody>
      </p:sp>
    </p:spTree>
    <p:extLst>
      <p:ext uri="{BB962C8B-B14F-4D97-AF65-F5344CB8AC3E}">
        <p14:creationId xmlns:p14="http://schemas.microsoft.com/office/powerpoint/2010/main" val="18838867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As for tone 1*, in 1888 </a:t>
            </a:r>
            <a:r>
              <a:rPr lang="en-NZ" baseline="0" dirty="0" smtClean="0"/>
              <a:t>there were contrasts like shi1 shi1* shi4, and tsz1, tsz1*, tsz4. Tone 1* could be applied to syllalbes with tone 1 or tone 4. Nowadays suprafix tone 1 can be applied to syllables with basically any tone. This distinction between high falling and high level is still maintained by very few people nowadays. In Ball 1888, there were 24 lexical items with tone 1*, and in most cases the old tone 1* is still pronounced in suprafix tone 1. I won’t talk much about tone 1*, because it is not as interesting.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17</a:t>
            </a:fld>
            <a:endParaRPr lang="en-NZ"/>
          </a:p>
        </p:txBody>
      </p:sp>
    </p:spTree>
    <p:extLst>
      <p:ext uri="{BB962C8B-B14F-4D97-AF65-F5344CB8AC3E}">
        <p14:creationId xmlns:p14="http://schemas.microsoft.com/office/powerpoint/2010/main" val="6297100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Now the</a:t>
            </a:r>
            <a:r>
              <a:rPr lang="en-NZ" baseline="0" dirty="0" smtClean="0"/>
              <a:t> suprafix tone 2*. Ball (1888) calls it the “third rising tone”. It was longer than the other two rising tones, and it went lower and higher than the other two rising tones.</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18</a:t>
            </a:fld>
            <a:endParaRPr lang="en-NZ"/>
          </a:p>
        </p:txBody>
      </p:sp>
    </p:spTree>
    <p:extLst>
      <p:ext uri="{BB962C8B-B14F-4D97-AF65-F5344CB8AC3E}">
        <p14:creationId xmlns:p14="http://schemas.microsoft.com/office/powerpoint/2010/main" val="30332721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aseline="0" dirty="0" smtClean="0"/>
              <a:t>There were contrasts like fong2 long5 fong2*, joeng2 joeng5 joeng2*. Tone 2* were mostly applied to syllables with tone 4 or 6, as in meng4 meng2* ‘name’, miu6 miu2* ‘temple’. Sometimes it was appllied to tone 5, as in cz5 cz2* ‘persimmon’. The notable thing is that tone 2* was basically not applied to obstruent-ending syllables. There was one example of caak9 caak2* ‘thief’. It was so rare that Ball put in a foot note about it.  Nowadays the suprafix tone 2 can be applied to syllables with any non-high tone.</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19</a:t>
            </a:fld>
            <a:endParaRPr lang="en-NZ"/>
          </a:p>
        </p:txBody>
      </p:sp>
    </p:spTree>
    <p:extLst>
      <p:ext uri="{BB962C8B-B14F-4D97-AF65-F5344CB8AC3E}">
        <p14:creationId xmlns:p14="http://schemas.microsoft.com/office/powerpoint/2010/main" val="3033272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First of all. I use the term Cantonese quite narrowly. Cantonese is the language of Canton Guangzhou. Standard Cantonese is Standard Yue Chinese. The Yue dialect of nearby Foshan is marginally Cantonese, but the Yue dialects slightly further </a:t>
            </a:r>
            <a:r>
              <a:rPr lang="en-NZ" baseline="0" dirty="0" smtClean="0"/>
              <a:t>like Zhaoqing, Zhongshan, Dongguan are already not Cantonese, in my definition Like the tones are obviously different. However, in the last 180 years or so, after the first opium war, there has been a massive amount of emigration from the Canton area, and hence you find many pockets of Cantonese speakers elsewhere. Within the region, many Cantonese speakers migrated along the coast, or along the rivers, and  you find many Cantonese enclaves. The most important Cantonese enclave is Hong Kong. Two other examples are Macau, and city centre of Nanning, Nanning to the west, the capital of Guangxi Zhuang Autonomous Region. These various Cantonese varieties are slightly different from each other, because of their different language contact environments. But they are obviously Cantonese, their tones are basically the same.</a:t>
            </a:r>
            <a:endParaRPr lang="en-NZ" dirty="0"/>
          </a:p>
        </p:txBody>
      </p:sp>
      <p:sp>
        <p:nvSpPr>
          <p:cNvPr id="4" name="Slide Number Placeholder 3"/>
          <p:cNvSpPr>
            <a:spLocks noGrp="1"/>
          </p:cNvSpPr>
          <p:nvPr>
            <p:ph type="sldNum" sz="quarter" idx="10"/>
          </p:nvPr>
        </p:nvSpPr>
        <p:spPr/>
        <p:txBody>
          <a:bodyPr/>
          <a:lstStyle/>
          <a:p>
            <a:fld id="{6A451873-F792-9D4C-A647-74DD2D0194BD}" type="slidenum">
              <a:rPr lang="en-NZ" smtClean="0"/>
              <a:t>2</a:t>
            </a:fld>
            <a:endParaRPr lang="en-NZ"/>
          </a:p>
        </p:txBody>
      </p:sp>
    </p:spTree>
    <p:extLst>
      <p:ext uri="{BB962C8B-B14F-4D97-AF65-F5344CB8AC3E}">
        <p14:creationId xmlns:p14="http://schemas.microsoft.com/office/powerpoint/2010/main" val="9258772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Most lexical items that had a tone 2* in 1888 is pronounced with tone 2 nowadays. For example, mou2* in 1888 is mou2 nowadays. Btw for the Ball (1888) data I have</a:t>
            </a:r>
            <a:r>
              <a:rPr lang="en-NZ" baseline="0" dirty="0" smtClean="0"/>
              <a:t> kept his romanisation of the segments, but I have turned his tone markings into numbers.</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20</a:t>
            </a:fld>
            <a:endParaRPr lang="en-NZ"/>
          </a:p>
        </p:txBody>
      </p:sp>
    </p:spTree>
    <p:extLst>
      <p:ext uri="{BB962C8B-B14F-4D97-AF65-F5344CB8AC3E}">
        <p14:creationId xmlns:p14="http://schemas.microsoft.com/office/powerpoint/2010/main" val="30332721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There</a:t>
            </a:r>
            <a:r>
              <a:rPr lang="en-NZ" baseline="0" dirty="0" smtClean="0"/>
              <a:t> were 15 cases where the lexical item had tone 2* in 1888, but nowadays it is pronounced in another tone, usually the citation tone. For instance, in 1888, the bridge of nose was pei6 loeng2*, but now it is pronounced in the citation tone pei6 loeng4. ‘Rhyme’ was wan2*, but now in citation tone wan5. ‘Ferry boat’ was waang4 seoi2 dou2*, but now in citation tone waang4 seoi2 dou6. Tone 2* was also applied lexically to one verb and one adjective, in whatever aspect mood. They were tso2* ‘to sit’, and chung2* ‘to be heavy’. Nowadays they are pronounced in their citation tones co5 co5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21</a:t>
            </a:fld>
            <a:endParaRPr lang="en-NZ"/>
          </a:p>
        </p:txBody>
      </p:sp>
    </p:spTree>
    <p:extLst>
      <p:ext uri="{BB962C8B-B14F-4D97-AF65-F5344CB8AC3E}">
        <p14:creationId xmlns:p14="http://schemas.microsoft.com/office/powerpoint/2010/main" val="30332721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There are 11 lexical items which I don’t know</a:t>
            </a:r>
            <a:r>
              <a:rPr lang="en-NZ" baseline="0" dirty="0" smtClean="0"/>
              <a:t> how to deal with, for instance because the expression is not used nowadays. For example, ‘nine cash’ gau2 go3 cin2* nine clf cash. This ‘nine cash’ is different from other monetry expressions, like gau2 man1 or gau2 go3 ngan4 cin2.</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22</a:t>
            </a:fld>
            <a:endParaRPr lang="en-NZ"/>
          </a:p>
        </p:txBody>
      </p:sp>
    </p:spTree>
    <p:extLst>
      <p:ext uri="{BB962C8B-B14F-4D97-AF65-F5344CB8AC3E}">
        <p14:creationId xmlns:p14="http://schemas.microsoft.com/office/powerpoint/2010/main" val="30332721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There were also many cases, 32 cases, where</a:t>
            </a:r>
            <a:r>
              <a:rPr lang="en-NZ" baseline="0" dirty="0" smtClean="0"/>
              <a:t> the lexical item was in citation tone in 1888, but nowadays it is pronounced with a suprafix in Hong Kong Cantonese. For example, a ‘bear’ was hung4 jan4, but now hung4 jan2. ‘mother’ was lou5 mou5, but now lou5 mou2. ‘String’ was shing4, but now sing2. Actually my mother still says sing4. A ‘case’, like a legal ‘case’, was on3 gin6, but now on3 kin2. A ‘bangle’ was aak8, but now aak2. In 1888 you basically cannot have a lexical suprafix on a obstruent-ending syllable. Similary a ‘general assistant’ was daa2 zaap9, and now daa2 zaap2, with a suprafix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23</a:t>
            </a:fld>
            <a:endParaRPr lang="en-NZ"/>
          </a:p>
        </p:txBody>
      </p:sp>
    </p:spTree>
    <p:extLst>
      <p:ext uri="{BB962C8B-B14F-4D97-AF65-F5344CB8AC3E}">
        <p14:creationId xmlns:p14="http://schemas.microsoft.com/office/powerpoint/2010/main" val="30332721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These absolute numbers do not mean much, because 1.</a:t>
            </a:r>
            <a:r>
              <a:rPr lang="en-NZ" baseline="0" dirty="0" smtClean="0"/>
              <a:t> Ball 1888 is a very small data set, and 2. there will always be disputes amongst speakers in terms of their judgements. Nontheless, the historical and modern data that I have shown you suggest that the use of the lexical suprafix tone 2 in Hong Kong Cantonese has increased in the last 100 years. However, one must also note that the use of lexical suprafixes can revert. This is a wenbai yidu phenomenon. The pronunciations without a suprafix is more literary, more formal. And literary pronunciations can become favoured.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24</a:t>
            </a:fld>
            <a:endParaRPr lang="en-NZ"/>
          </a:p>
        </p:txBody>
      </p:sp>
    </p:spTree>
    <p:extLst>
      <p:ext uri="{BB962C8B-B14F-4D97-AF65-F5344CB8AC3E}">
        <p14:creationId xmlns:p14="http://schemas.microsoft.com/office/powerpoint/2010/main" val="30332721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Now where do</a:t>
            </a:r>
            <a:r>
              <a:rPr lang="en-NZ" baseline="0" dirty="0" smtClean="0"/>
              <a:t> the lexical suprafixes come from? First of all, tone 2* was a long tone, and presumably it came from the elition of the segments of some suffix. The usual theory is that the lexical suprafixes came from diminutive suffixes. </a:t>
            </a:r>
            <a:endParaRPr lang="en-NZ" dirty="0"/>
          </a:p>
        </p:txBody>
      </p:sp>
      <p:sp>
        <p:nvSpPr>
          <p:cNvPr id="4" name="Slide Number Placeholder 3"/>
          <p:cNvSpPr>
            <a:spLocks noGrp="1"/>
          </p:cNvSpPr>
          <p:nvPr>
            <p:ph type="sldNum" sz="quarter" idx="10"/>
          </p:nvPr>
        </p:nvSpPr>
        <p:spPr/>
        <p:txBody>
          <a:bodyPr/>
          <a:lstStyle/>
          <a:p>
            <a:fld id="{B2001434-1729-2C46-93B1-F3B9D5EBB4B8}" type="slidenum">
              <a:rPr lang="en-NZ" smtClean="0"/>
              <a:t>25</a:t>
            </a:fld>
            <a:endParaRPr lang="en-NZ"/>
          </a:p>
        </p:txBody>
      </p:sp>
    </p:spTree>
    <p:extLst>
      <p:ext uri="{BB962C8B-B14F-4D97-AF65-F5344CB8AC3E}">
        <p14:creationId xmlns:p14="http://schemas.microsoft.com/office/powerpoint/2010/main" val="2108758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Next</a:t>
            </a:r>
            <a:r>
              <a:rPr lang="en-NZ" baseline="0" dirty="0" smtClean="0"/>
              <a:t> we will have a brief look at the diminutives and lexical suprafixes in Pinghua and Yue dialects. Without giving an entire lecture on what Pinghua is, Pinghua and Yue basically lie on a dialect continuum, except that there are many Cantonese enclaves all along the dialect continuum. Standard Cantonese is spoken close to the eastern end of the dialect continuum, and there are many Cantonese speakers who shifted directly from the east to the west, forming Cantonese enclaves. These Cantonese enclaves are in contact with other languages in the area, like other Yue varieties, Pinghua, Mandarin, Zhuang, Vietnamese etc.  </a:t>
            </a:r>
            <a:endParaRPr lang="en-NZ" dirty="0"/>
          </a:p>
        </p:txBody>
      </p:sp>
      <p:sp>
        <p:nvSpPr>
          <p:cNvPr id="4" name="Slide Number Placeholder 3"/>
          <p:cNvSpPr>
            <a:spLocks noGrp="1"/>
          </p:cNvSpPr>
          <p:nvPr>
            <p:ph type="sldNum" sz="quarter" idx="10"/>
          </p:nvPr>
        </p:nvSpPr>
        <p:spPr/>
        <p:txBody>
          <a:bodyPr/>
          <a:lstStyle/>
          <a:p>
            <a:fld id="{B2001434-1729-2C46-93B1-F3B9D5EBB4B8}" type="slidenum">
              <a:rPr lang="en-NZ" smtClean="0"/>
              <a:t>26</a:t>
            </a:fld>
            <a:endParaRPr lang="en-NZ"/>
          </a:p>
        </p:txBody>
      </p:sp>
    </p:spTree>
    <p:extLst>
      <p:ext uri="{BB962C8B-B14F-4D97-AF65-F5344CB8AC3E}">
        <p14:creationId xmlns:p14="http://schemas.microsoft.com/office/powerpoint/2010/main" val="37786106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aseline="0" dirty="0" smtClean="0"/>
              <a:t>There are three main diminutive suffixes amongst Yue and Pinghua dialects: tsi, tsej, and nye. </a:t>
            </a:r>
            <a:br>
              <a:rPr lang="en-NZ" baseline="0" dirty="0" smtClean="0"/>
            </a:br>
            <a:r>
              <a:rPr lang="en-NZ" baseline="0" dirty="0" smtClean="0"/>
              <a:t>Tsi is not used much in Cantonese, but there are Yue ad Pinghua dialects where tsi is used a lot. However, there is no obvious geographical pattern of where tsi is popular, soI won’t talk much about tsi. Tsej is a newer form that is found in standard Cantonese and other eastern Yue dialects. However, due to the strong influence of Cantonese, tsej is found to some degree in the West. nye as an older form that is commonly found in the west, but has largely disappeared in the east.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27</a:t>
            </a:fld>
            <a:endParaRPr lang="en-NZ"/>
          </a:p>
        </p:txBody>
      </p:sp>
    </p:spTree>
    <p:extLst>
      <p:ext uri="{BB962C8B-B14F-4D97-AF65-F5344CB8AC3E}">
        <p14:creationId xmlns:p14="http://schemas.microsoft.com/office/powerpoint/2010/main" val="7724360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The first suffix </a:t>
            </a:r>
            <a:r>
              <a:rPr lang="en-NZ" i="1" dirty="0" smtClean="0"/>
              <a:t>tsi</a:t>
            </a:r>
            <a:r>
              <a:rPr lang="en-NZ" i="0" baseline="0" dirty="0" smtClean="0"/>
              <a:t>. In Mandarin, the suffix </a:t>
            </a:r>
            <a:r>
              <a:rPr lang="en-NZ" i="1" baseline="0" dirty="0" smtClean="0"/>
              <a:t>-zi</a:t>
            </a:r>
            <a:r>
              <a:rPr lang="en-NZ" i="0" baseline="0" dirty="0" smtClean="0"/>
              <a:t> is very common, e.g. </a:t>
            </a:r>
            <a:r>
              <a:rPr lang="en-NZ" i="1" baseline="0" dirty="0" smtClean="0"/>
              <a:t>kuai-zi</a:t>
            </a:r>
            <a:r>
              <a:rPr lang="en-NZ" i="0" baseline="0" dirty="0" smtClean="0"/>
              <a:t> ‘chopsticks’, </a:t>
            </a:r>
            <a:r>
              <a:rPr lang="en-NZ" i="1" baseline="0" dirty="0" smtClean="0"/>
              <a:t>ya-zi</a:t>
            </a:r>
            <a:r>
              <a:rPr lang="en-NZ" i="0" baseline="0" dirty="0" smtClean="0"/>
              <a:t> ‘duck’, </a:t>
            </a:r>
            <a:r>
              <a:rPr lang="en-NZ" i="1" baseline="0" dirty="0" smtClean="0"/>
              <a:t>bei-zi</a:t>
            </a:r>
            <a:r>
              <a:rPr lang="en-NZ" i="0" baseline="0" dirty="0" smtClean="0"/>
              <a:t> ‘quilt’, </a:t>
            </a:r>
            <a:r>
              <a:rPr lang="en-NZ" i="1" baseline="0" dirty="0" smtClean="0"/>
              <a:t>nao</a:t>
            </a:r>
            <a:r>
              <a:rPr lang="en-NZ" i="0" baseline="0" dirty="0" smtClean="0"/>
              <a:t>-zi</a:t>
            </a:r>
            <a:r>
              <a:rPr lang="en-NZ" i="1" baseline="0" dirty="0" smtClean="0"/>
              <a:t> ‘brain’</a:t>
            </a:r>
            <a:r>
              <a:rPr lang="en-NZ" i="0" baseline="0" dirty="0" smtClean="0"/>
              <a:t>. Ususually </a:t>
            </a:r>
            <a:r>
              <a:rPr lang="en-NZ" i="1" baseline="0" dirty="0" smtClean="0"/>
              <a:t>-zi</a:t>
            </a:r>
            <a:r>
              <a:rPr lang="en-NZ" i="0" baseline="0" dirty="0" smtClean="0"/>
              <a:t> is a “noun marker”: it is added to a noun stem, but it usually contributes no meaning to the noun, other than saying that the word is a noun. In Cantonese, the use of </a:t>
            </a:r>
            <a:r>
              <a:rPr lang="en-NZ" i="1" baseline="0" dirty="0" smtClean="0"/>
              <a:t>tsi</a:t>
            </a:r>
            <a:r>
              <a:rPr lang="en-NZ" i="0" baseline="0" dirty="0" smtClean="0"/>
              <a:t> is limited. It is used in some words, for instance </a:t>
            </a:r>
            <a:r>
              <a:rPr lang="en-NZ" i="1" baseline="0" dirty="0" smtClean="0"/>
              <a:t>fai tsi</a:t>
            </a:r>
            <a:r>
              <a:rPr lang="en-NZ" i="0" baseline="0" dirty="0" smtClean="0"/>
              <a:t> ‘chopsticks’. The word for ‘duck’, ap35, is ap3 plus a suprafix. The suprafix is also a noun marker in this case. Otherwise, </a:t>
            </a:r>
            <a:r>
              <a:rPr lang="en-NZ" i="1" baseline="0" dirty="0" smtClean="0"/>
              <a:t>pʰei13</a:t>
            </a:r>
            <a:r>
              <a:rPr lang="en-NZ" i="0" baseline="0" dirty="0" smtClean="0"/>
              <a:t>, ‘quilt’, has no affix, </a:t>
            </a:r>
            <a:r>
              <a:rPr lang="en-NZ" i="1" baseline="0" dirty="0" smtClean="0"/>
              <a:t>nou13</a:t>
            </a:r>
            <a:r>
              <a:rPr lang="en-NZ" i="0" baseline="0" dirty="0" smtClean="0"/>
              <a:t> ‘brain’ has no affix. In general, there are more monosyllabic words in Cantonese than Mandarin.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28</a:t>
            </a:fld>
            <a:endParaRPr lang="en-NZ"/>
          </a:p>
        </p:txBody>
      </p:sp>
    </p:spTree>
    <p:extLst>
      <p:ext uri="{BB962C8B-B14F-4D97-AF65-F5344CB8AC3E}">
        <p14:creationId xmlns:p14="http://schemas.microsoft.com/office/powerpoint/2010/main" val="20428648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The suffix </a:t>
            </a:r>
            <a:r>
              <a:rPr lang="en-NZ" i="1" dirty="0" smtClean="0"/>
              <a:t>tsi</a:t>
            </a:r>
            <a:r>
              <a:rPr lang="en-NZ" i="0" dirty="0" smtClean="0"/>
              <a:t>35 is not used much in Cantonese, but there are Yue dialects where </a:t>
            </a:r>
            <a:r>
              <a:rPr lang="en-NZ" i="1" dirty="0" smtClean="0"/>
              <a:t>tsi35</a:t>
            </a:r>
            <a:r>
              <a:rPr lang="en-NZ" i="0" baseline="0" dirty="0" smtClean="0"/>
              <a:t> is more common, for instance in Liánjiāng in southwestern Guangdong. For instance </a:t>
            </a:r>
            <a:r>
              <a:rPr lang="en-NZ" i="1" baseline="0" dirty="0" smtClean="0"/>
              <a:t>tsiu55-tsi35</a:t>
            </a:r>
            <a:r>
              <a:rPr lang="en-NZ" i="0" baseline="0" dirty="0" smtClean="0"/>
              <a:t> ‘banana’ and </a:t>
            </a:r>
            <a:r>
              <a:rPr lang="en-NZ" i="1" baseline="0" dirty="0" smtClean="0"/>
              <a:t>ma13 tʰɐi11-tsi35</a:t>
            </a:r>
            <a:r>
              <a:rPr lang="en-NZ" i="0" baseline="0" dirty="0" smtClean="0"/>
              <a:t> ‘water chestnut’. In Cantonese these are </a:t>
            </a:r>
            <a:r>
              <a:rPr lang="en-NZ" i="1" baseline="0" dirty="0" smtClean="0"/>
              <a:t>tsiu55</a:t>
            </a:r>
            <a:r>
              <a:rPr lang="en-NZ" i="0" baseline="0" dirty="0" smtClean="0"/>
              <a:t> and </a:t>
            </a:r>
            <a:r>
              <a:rPr lang="en-NZ" i="1" baseline="0" dirty="0" smtClean="0"/>
              <a:t>ma13 thɐi35,</a:t>
            </a:r>
            <a:r>
              <a:rPr lang="en-NZ" i="0" baseline="0" dirty="0" smtClean="0"/>
              <a:t> which is </a:t>
            </a:r>
            <a:r>
              <a:rPr lang="en-NZ" i="1" baseline="0" dirty="0" smtClean="0"/>
              <a:t>ma13 thɐi21</a:t>
            </a:r>
            <a:r>
              <a:rPr lang="en-NZ" i="0" baseline="0" dirty="0" smtClean="0"/>
              <a:t> plus a suprafix.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29</a:t>
            </a:fld>
            <a:endParaRPr lang="en-NZ"/>
          </a:p>
        </p:txBody>
      </p:sp>
    </p:spTree>
    <p:extLst>
      <p:ext uri="{BB962C8B-B14F-4D97-AF65-F5344CB8AC3E}">
        <p14:creationId xmlns:p14="http://schemas.microsoft.com/office/powerpoint/2010/main" val="1108546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Modern Standard Cantonese has six tonemes:</a:t>
            </a:r>
            <a:r>
              <a:rPr lang="en-NZ" baseline="0" dirty="0" smtClean="0"/>
              <a:t> si1 si2 si3 si4 si5 si6. Tones 1 2 3 4 5 6. As for the obstruent-ending syllables, usually, they have tones 1 3 6, tsit7 tsit8 tsit9. Sometimes these are numbered seperately 7 8 9. In this talk we will follow this.   </a:t>
            </a:r>
            <a:endParaRPr lang="en-NZ" dirty="0"/>
          </a:p>
        </p:txBody>
      </p:sp>
      <p:sp>
        <p:nvSpPr>
          <p:cNvPr id="4" name="Slide Number Placeholder 3"/>
          <p:cNvSpPr>
            <a:spLocks noGrp="1"/>
          </p:cNvSpPr>
          <p:nvPr>
            <p:ph type="sldNum" sz="quarter" idx="10"/>
          </p:nvPr>
        </p:nvSpPr>
        <p:spPr/>
        <p:txBody>
          <a:bodyPr/>
          <a:lstStyle/>
          <a:p>
            <a:fld id="{B2001434-1729-2C46-93B1-F3B9D5EBB4B8}" type="slidenum">
              <a:rPr lang="en-NZ" smtClean="0"/>
              <a:t>3</a:t>
            </a:fld>
            <a:endParaRPr lang="en-NZ"/>
          </a:p>
        </p:txBody>
      </p:sp>
    </p:spTree>
    <p:extLst>
      <p:ext uri="{BB962C8B-B14F-4D97-AF65-F5344CB8AC3E}">
        <p14:creationId xmlns:p14="http://schemas.microsoft.com/office/powerpoint/2010/main" val="18838867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In Cantonese. </a:t>
            </a:r>
            <a:r>
              <a:rPr lang="en-NZ" i="0" baseline="0" dirty="0" smtClean="0"/>
              <a:t>The Cantonese form </a:t>
            </a:r>
            <a:r>
              <a:rPr lang="en-NZ" i="1" baseline="0" dirty="0" smtClean="0"/>
              <a:t>tsɐi35</a:t>
            </a:r>
            <a:r>
              <a:rPr lang="en-NZ" i="0" baseline="0" dirty="0" smtClean="0"/>
              <a:t>, in isolation it means ‘son’. As a suffix, it is the all purpose diminutive suffix in Cantonese. For instance, </a:t>
            </a:r>
            <a:r>
              <a:rPr lang="en-NZ" i="1" baseline="0" dirty="0" smtClean="0"/>
              <a:t>tsœk35</a:t>
            </a:r>
            <a:r>
              <a:rPr lang="en-NZ" i="0" baseline="0" dirty="0" smtClean="0"/>
              <a:t> ‘bird’, </a:t>
            </a:r>
            <a:r>
              <a:rPr lang="en-NZ" i="1" baseline="0" dirty="0" smtClean="0"/>
              <a:t>tsœk3-tsɐi35</a:t>
            </a:r>
            <a:r>
              <a:rPr lang="en-NZ" i="0" baseline="0" dirty="0" smtClean="0"/>
              <a:t> ‘little bird’; </a:t>
            </a:r>
            <a:r>
              <a:rPr lang="en-NZ" i="1" baseline="0" dirty="0" smtClean="0"/>
              <a:t>phei13</a:t>
            </a:r>
            <a:r>
              <a:rPr lang="en-NZ" i="0" baseline="0" dirty="0" smtClean="0"/>
              <a:t> ‘quilt’, </a:t>
            </a:r>
            <a:r>
              <a:rPr lang="en-NZ" i="1" baseline="0" dirty="0" smtClean="0"/>
              <a:t>phei13-tsɐi35</a:t>
            </a:r>
            <a:r>
              <a:rPr lang="en-NZ" i="0" baseline="0" dirty="0" smtClean="0"/>
              <a:t> ‘little quilt’. I don’t need give more examples, because you can stick </a:t>
            </a:r>
            <a:r>
              <a:rPr lang="en-NZ" i="1" baseline="0" dirty="0" smtClean="0"/>
              <a:t>tsɐi35</a:t>
            </a:r>
            <a:r>
              <a:rPr lang="en-NZ" i="0" baseline="0" dirty="0" smtClean="0"/>
              <a:t> to basically all nouns.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30</a:t>
            </a:fld>
            <a:endParaRPr lang="en-NZ"/>
          </a:p>
        </p:txBody>
      </p:sp>
    </p:spTree>
    <p:extLst>
      <p:ext uri="{BB962C8B-B14F-4D97-AF65-F5344CB8AC3E}">
        <p14:creationId xmlns:p14="http://schemas.microsoft.com/office/powerpoint/2010/main" val="22344822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Next is the suffix </a:t>
            </a:r>
            <a:r>
              <a:rPr lang="en-NZ" i="1" dirty="0" smtClean="0"/>
              <a:t>tsɐi35</a:t>
            </a:r>
            <a:r>
              <a:rPr lang="en-NZ" i="0" dirty="0" smtClean="0"/>
              <a:t>. </a:t>
            </a:r>
            <a:r>
              <a:rPr lang="en-NZ" i="1" dirty="0" smtClean="0"/>
              <a:t>tsɐi35</a:t>
            </a:r>
            <a:r>
              <a:rPr lang="en-NZ" i="0" baseline="0" dirty="0" smtClean="0"/>
              <a:t> is probably an old dialectal form of </a:t>
            </a:r>
            <a:r>
              <a:rPr lang="en-NZ" i="1" baseline="0" dirty="0" smtClean="0"/>
              <a:t>tsi35</a:t>
            </a:r>
            <a:r>
              <a:rPr lang="en-NZ" i="0" baseline="0" dirty="0" smtClean="0"/>
              <a:t> which we talked about before. Presented here first are some etymological statements, which we do not need to discuss now. The Cantonese form </a:t>
            </a:r>
            <a:r>
              <a:rPr lang="en-NZ" i="1" baseline="0" dirty="0" smtClean="0"/>
              <a:t>tsɐi35</a:t>
            </a:r>
            <a:r>
              <a:rPr lang="en-NZ" i="0" baseline="0" dirty="0" smtClean="0"/>
              <a:t>, in isolation it means ‘son’. As a suffix, it is the all purpose diminutive suffix in Cantonese. For instance, </a:t>
            </a:r>
            <a:r>
              <a:rPr lang="en-NZ" i="1" baseline="0" dirty="0" smtClean="0"/>
              <a:t>tsœk35</a:t>
            </a:r>
            <a:r>
              <a:rPr lang="en-NZ" i="0" baseline="0" dirty="0" smtClean="0"/>
              <a:t> ‘bird’, </a:t>
            </a:r>
            <a:r>
              <a:rPr lang="en-NZ" i="1" baseline="0" dirty="0" smtClean="0"/>
              <a:t>tsœk3-tsɐi35</a:t>
            </a:r>
            <a:r>
              <a:rPr lang="en-NZ" i="0" baseline="0" dirty="0" smtClean="0"/>
              <a:t> ‘little bird’; </a:t>
            </a:r>
            <a:r>
              <a:rPr lang="en-NZ" i="1" baseline="0" dirty="0" smtClean="0"/>
              <a:t>phei13</a:t>
            </a:r>
            <a:r>
              <a:rPr lang="en-NZ" i="0" baseline="0" dirty="0" smtClean="0"/>
              <a:t> ‘quilt’, </a:t>
            </a:r>
            <a:r>
              <a:rPr lang="en-NZ" i="1" baseline="0" dirty="0" smtClean="0"/>
              <a:t>phei13-tsɐi35</a:t>
            </a:r>
            <a:r>
              <a:rPr lang="en-NZ" i="0" baseline="0" dirty="0" smtClean="0"/>
              <a:t> ‘little quilt’. I don’t need give more examples, because you can stick </a:t>
            </a:r>
            <a:r>
              <a:rPr lang="en-NZ" i="1" baseline="0" dirty="0" smtClean="0"/>
              <a:t>tsɐi35</a:t>
            </a:r>
            <a:r>
              <a:rPr lang="en-NZ" i="0" baseline="0" dirty="0" smtClean="0"/>
              <a:t> to basically all nouns.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31</a:t>
            </a:fld>
            <a:endParaRPr lang="en-NZ"/>
          </a:p>
        </p:txBody>
      </p:sp>
    </p:spTree>
    <p:extLst>
      <p:ext uri="{BB962C8B-B14F-4D97-AF65-F5344CB8AC3E}">
        <p14:creationId xmlns:p14="http://schemas.microsoft.com/office/powerpoint/2010/main" val="22344822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i="0" u="none" dirty="0" smtClean="0"/>
              <a:t>The form </a:t>
            </a:r>
            <a:r>
              <a:rPr lang="en-NZ" i="1" u="none" dirty="0" smtClean="0"/>
              <a:t>ji4</a:t>
            </a:r>
            <a:r>
              <a:rPr lang="en-NZ" i="0" u="none" baseline="0" dirty="0" smtClean="0"/>
              <a:t> is used in literary expressions like ji4 tung4 children’ . There is also a suffix ji1, with a high level suprafix, which is only found in fossilised forms., for example hat1 ji1 ‘beggar’, zuk1 ji1 jan1 ‘hide and sea’, maau1 ji1 ‘kitten’ which is only heard in some rather old sayings.</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32</a:t>
            </a:fld>
            <a:endParaRPr lang="en-NZ"/>
          </a:p>
        </p:txBody>
      </p:sp>
    </p:spTree>
    <p:extLst>
      <p:ext uri="{BB962C8B-B14F-4D97-AF65-F5344CB8AC3E}">
        <p14:creationId xmlns:p14="http://schemas.microsoft.com/office/powerpoint/2010/main" val="18906059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ตัวยึดรูปบนภาพนิ่ง 1"/>
          <p:cNvSpPr>
            <a:spLocks noGrp="1" noRot="1" noChangeAspect="1" noTextEdit="1"/>
          </p:cNvSpPr>
          <p:nvPr>
            <p:ph type="sldImg"/>
          </p:nvPr>
        </p:nvSpPr>
        <p:spPr bwMode="auto">
          <a:noFill/>
          <a:ln>
            <a:solidFill>
              <a:srgbClr val="000000"/>
            </a:solidFill>
            <a:miter lim="800000"/>
            <a:headEnd/>
            <a:tailEnd/>
          </a:ln>
        </p:spPr>
      </p:sp>
      <p:sp>
        <p:nvSpPr>
          <p:cNvPr id="25603" name="ตัวยึดบันทึกย่อ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z="1800" dirty="0" smtClean="0">
                <a:ea typeface="Cordia New" pitchFamily="4" charset="0"/>
                <a:cs typeface="Cordia New" pitchFamily="4" charset="0"/>
              </a:rPr>
              <a:t>Next I will talk a little bit about the situation in Nanning, the capital of Guangxi</a:t>
            </a:r>
            <a:r>
              <a:rPr lang="en-US" sz="1800" baseline="0" dirty="0" smtClean="0">
                <a:ea typeface="Cordia New" pitchFamily="4" charset="0"/>
                <a:cs typeface="Cordia New" pitchFamily="4" charset="0"/>
              </a:rPr>
              <a:t>, upriver to the west of Canton</a:t>
            </a:r>
            <a:r>
              <a:rPr lang="en-US" sz="1800" dirty="0" smtClean="0">
                <a:ea typeface="Cordia New" pitchFamily="4" charset="0"/>
                <a:cs typeface="Cordia New" pitchFamily="4" charset="0"/>
              </a:rPr>
              <a:t>. There are many languages spoken</a:t>
            </a:r>
            <a:r>
              <a:rPr lang="en-US" sz="1800" baseline="0" dirty="0" smtClean="0">
                <a:ea typeface="Cordia New" pitchFamily="4" charset="0"/>
                <a:cs typeface="Cordia New" pitchFamily="4" charset="0"/>
              </a:rPr>
              <a:t> in Nanning, and I will only talk about Nanning Cantonese, spoken in the city </a:t>
            </a:r>
            <a:r>
              <a:rPr lang="en-US" sz="1800" baseline="0" dirty="0" err="1" smtClean="0">
                <a:ea typeface="Cordia New" pitchFamily="4" charset="0"/>
                <a:cs typeface="Cordia New" pitchFamily="4" charset="0"/>
              </a:rPr>
              <a:t>centre</a:t>
            </a:r>
            <a:r>
              <a:rPr lang="en-US" sz="1800" baseline="0" dirty="0" smtClean="0">
                <a:ea typeface="Cordia New" pitchFamily="4" charset="0"/>
                <a:cs typeface="Cordia New" pitchFamily="4" charset="0"/>
              </a:rPr>
              <a:t>, and Nanning Pinghua, spoken in the surrounding suburbs. There is no standard Pinghua, and there are substantial differences amongst the Pinghua varieties spoken in the various suburbs. I did my fieldwork in the northwestern suburbs.    </a:t>
            </a:r>
            <a:endParaRPr lang="en-US" sz="1800" dirty="0" smtClean="0">
              <a:ea typeface="Cordia New" pitchFamily="4" charset="0"/>
              <a:cs typeface="Cordia New" pitchFamily="4" charset="0"/>
            </a:endParaRPr>
          </a:p>
        </p:txBody>
      </p:sp>
      <p:sp>
        <p:nvSpPr>
          <p:cNvPr id="25604" name="ตัวยึดหมายเลขภาพนิ่ง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58CD225-15D4-054F-98EB-88A4E04F0C7B}" type="slidenum">
              <a:rPr lang="th-TH" smtClean="0">
                <a:latin typeface="Calibri" pitchFamily="4" charset="0"/>
                <a:ea typeface="Cordia New" pitchFamily="4" charset="0"/>
                <a:cs typeface="Cordia New" pitchFamily="4" charset="0"/>
              </a:rPr>
              <a:pPr fontAlgn="base">
                <a:spcBef>
                  <a:spcPct val="0"/>
                </a:spcBef>
                <a:spcAft>
                  <a:spcPct val="0"/>
                </a:spcAft>
              </a:pPr>
              <a:t>33</a:t>
            </a:fld>
            <a:endParaRPr lang="th-TH" smtClean="0">
              <a:latin typeface="Calibri" pitchFamily="4" charset="0"/>
              <a:ea typeface="Cordia New" pitchFamily="4" charset="0"/>
              <a:cs typeface="Cordia New" pitchFamily="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It is not necessary to understand these tone correspondences, but this is it if this is what you want to know. The only thing is that Nanning Cantonese basically has the same tones as Standard Cantonese,</a:t>
            </a:r>
            <a:r>
              <a:rPr lang="en-NZ" baseline="0" dirty="0" smtClean="0"/>
              <a:t> and the variety of Nanning Pinghua that I mainly worked on has these seven tonemes.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34</a:t>
            </a:fld>
            <a:endParaRPr lang="en-NZ"/>
          </a:p>
        </p:txBody>
      </p:sp>
    </p:spTree>
    <p:extLst>
      <p:ext uri="{BB962C8B-B14F-4D97-AF65-F5344CB8AC3E}">
        <p14:creationId xmlns:p14="http://schemas.microsoft.com/office/powerpoint/2010/main" val="21377141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i="0" baseline="0" dirty="0" smtClean="0"/>
              <a:t>There are the suffixes -</a:t>
            </a:r>
            <a:r>
              <a:rPr lang="en-NZ" i="1" baseline="0" dirty="0" smtClean="0"/>
              <a:t>tʃi35,</a:t>
            </a:r>
            <a:r>
              <a:rPr lang="en-NZ" i="0" baseline="0" dirty="0" smtClean="0"/>
              <a:t> -</a:t>
            </a:r>
            <a:r>
              <a:rPr lang="en-NZ" i="1" baseline="0" dirty="0" smtClean="0"/>
              <a:t>tsɐi35</a:t>
            </a:r>
            <a:r>
              <a:rPr lang="en-NZ" i="0" baseline="0" dirty="0" smtClean="0"/>
              <a:t>, and -</a:t>
            </a:r>
            <a:r>
              <a:rPr lang="en-NZ" i="1" baseline="0" dirty="0" smtClean="0"/>
              <a:t>ji55</a:t>
            </a:r>
            <a:r>
              <a:rPr lang="en-NZ" i="0" baseline="0" dirty="0" smtClean="0"/>
              <a:t> in Nanning Cantonese, and there uses are basically the same as in Standard Cantonese.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35</a:t>
            </a:fld>
            <a:endParaRPr lang="en-NZ"/>
          </a:p>
        </p:txBody>
      </p:sp>
    </p:spTree>
    <p:extLst>
      <p:ext uri="{BB962C8B-B14F-4D97-AF65-F5344CB8AC3E}">
        <p14:creationId xmlns:p14="http://schemas.microsoft.com/office/powerpoint/2010/main" val="2917977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As for suprafixes, Nanning Cantonese has the same three suprafixes</a:t>
            </a:r>
            <a:r>
              <a:rPr lang="en-NZ" baseline="0" dirty="0" smtClean="0"/>
              <a:t> as Standard Cantonese. However, they are used much less often in Nanning Cantonese. Just looking at the first two examples. ‘Table’, and ‘table cloth’ are </a:t>
            </a:r>
            <a:r>
              <a:rPr lang="en-NZ" i="1" baseline="0" dirty="0" smtClean="0"/>
              <a:t>thɔi21, thɔi21 pu33</a:t>
            </a:r>
            <a:r>
              <a:rPr lang="en-NZ" i="0" baseline="0" dirty="0" smtClean="0"/>
              <a:t> without suprafixes in Nanning. In Standard Cantonese in Hong Kong and Canton, they are </a:t>
            </a:r>
            <a:r>
              <a:rPr lang="en-NZ" i="1" baseline="0" dirty="0" smtClean="0"/>
              <a:t>thɔi35</a:t>
            </a:r>
            <a:r>
              <a:rPr lang="en-NZ" i="0" baseline="0" dirty="0" smtClean="0"/>
              <a:t> and </a:t>
            </a:r>
            <a:r>
              <a:rPr lang="en-NZ" i="1" baseline="0" dirty="0" smtClean="0"/>
              <a:t>thɔi35 pou33</a:t>
            </a:r>
            <a:r>
              <a:rPr lang="en-NZ" i="0" baseline="0" dirty="0" smtClean="0"/>
              <a:t>, with a suprafix on </a:t>
            </a:r>
            <a:r>
              <a:rPr lang="en-NZ" i="1" baseline="0" dirty="0" smtClean="0"/>
              <a:t>thɔi35</a:t>
            </a:r>
            <a:r>
              <a:rPr lang="en-NZ" i="0" baseline="0" dirty="0" smtClean="0"/>
              <a:t>. </a:t>
            </a:r>
            <a:r>
              <a:rPr lang="en-NZ" baseline="0" dirty="0" smtClean="0"/>
              <a:t>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36</a:t>
            </a:fld>
            <a:endParaRPr lang="en-NZ"/>
          </a:p>
        </p:txBody>
      </p:sp>
    </p:spTree>
    <p:extLst>
      <p:ext uri="{BB962C8B-B14F-4D97-AF65-F5344CB8AC3E}">
        <p14:creationId xmlns:p14="http://schemas.microsoft.com/office/powerpoint/2010/main" val="3876241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Now to Nanning Pinghua. Unlike Nanning Cantonese, where the suffix </a:t>
            </a:r>
            <a:r>
              <a:rPr lang="en-NZ" i="1" dirty="0" smtClean="0"/>
              <a:t>-tʃi35</a:t>
            </a:r>
            <a:r>
              <a:rPr lang="en-NZ" i="0" dirty="0" smtClean="0"/>
              <a:t> is rarely used,</a:t>
            </a:r>
            <a:r>
              <a:rPr lang="en-NZ" i="0" baseline="0" dirty="0" smtClean="0"/>
              <a:t> in Nanning Pinghua the suffix </a:t>
            </a:r>
            <a:r>
              <a:rPr lang="en-NZ" i="1" baseline="0" dirty="0" smtClean="0"/>
              <a:t>-tʃi33</a:t>
            </a:r>
            <a:r>
              <a:rPr lang="en-NZ" i="0" baseline="0" dirty="0" smtClean="0"/>
              <a:t> is very common. Perhaps even more common than </a:t>
            </a:r>
            <a:r>
              <a:rPr lang="en-NZ" i="1" baseline="0" dirty="0" smtClean="0"/>
              <a:t>-zi</a:t>
            </a:r>
            <a:r>
              <a:rPr lang="en-NZ" i="0" baseline="0" dirty="0" smtClean="0"/>
              <a:t> in Mandarin. </a:t>
            </a:r>
            <a:r>
              <a:rPr lang="en-NZ" baseline="0" dirty="0" smtClean="0"/>
              <a:t>Just taking the second item ‘pliers’ as an example. Nanning Pinghua says kɛm-tʃi, with a -tʃi suffix. Nanning Cantonese says khɛm, with no affix. Standard Cantonese says khim35, with a high rising suprafix.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37</a:t>
            </a:fld>
            <a:endParaRPr lang="en-NZ"/>
          </a:p>
        </p:txBody>
      </p:sp>
    </p:spTree>
    <p:extLst>
      <p:ext uri="{BB962C8B-B14F-4D97-AF65-F5344CB8AC3E}">
        <p14:creationId xmlns:p14="http://schemas.microsoft.com/office/powerpoint/2010/main" val="15096457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As for diminutive suffixes, Nanning Pinghua</a:t>
            </a:r>
            <a:r>
              <a:rPr lang="en-NZ" baseline="0" dirty="0" smtClean="0"/>
              <a:t> has three diminutives: </a:t>
            </a:r>
            <a:r>
              <a:rPr lang="en-NZ" i="1" baseline="0" dirty="0" smtClean="0"/>
              <a:t>-ɲi21</a:t>
            </a:r>
            <a:r>
              <a:rPr lang="en-NZ" i="0" baseline="0" dirty="0" smtClean="0"/>
              <a:t> in citation tone, </a:t>
            </a:r>
            <a:r>
              <a:rPr lang="en-NZ" i="1" baseline="0" dirty="0" smtClean="0"/>
              <a:t>-ɲi53</a:t>
            </a:r>
            <a:r>
              <a:rPr lang="en-NZ" i="0" baseline="0" dirty="0" smtClean="0"/>
              <a:t> with a high falling suprafix, and </a:t>
            </a:r>
            <a:r>
              <a:rPr lang="en-NZ" i="1" baseline="0" dirty="0" smtClean="0"/>
              <a:t>-tʃai33</a:t>
            </a:r>
            <a:r>
              <a:rPr lang="en-NZ" i="0" baseline="0" dirty="0" smtClean="0"/>
              <a:t>. Looking at other Pinghua varieties, </a:t>
            </a:r>
            <a:r>
              <a:rPr lang="en-NZ" i="1" baseline="0" dirty="0" smtClean="0"/>
              <a:t>-tʃai33</a:t>
            </a:r>
            <a:r>
              <a:rPr lang="en-NZ" i="0" baseline="0" dirty="0" smtClean="0"/>
              <a:t> is a newer Cantonese loan. Dimunitives are not used a lot in Nanning Pinghua, and the suffix used is lexically determined.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38</a:t>
            </a:fld>
            <a:endParaRPr lang="en-NZ"/>
          </a:p>
        </p:txBody>
      </p:sp>
    </p:spTree>
    <p:extLst>
      <p:ext uri="{BB962C8B-B14F-4D97-AF65-F5344CB8AC3E}">
        <p14:creationId xmlns:p14="http://schemas.microsoft.com/office/powerpoint/2010/main" val="3476461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For example the first item, a chick is </a:t>
            </a:r>
            <a:r>
              <a:rPr lang="en-NZ" i="1" dirty="0" smtClean="0"/>
              <a:t>kɐi53-ɲi21 or kɐi53-tʃai33</a:t>
            </a:r>
            <a:r>
              <a:rPr lang="en-NZ" i="0" dirty="0" smtClean="0"/>
              <a:t>,</a:t>
            </a:r>
            <a:r>
              <a:rPr lang="en-NZ" i="0" baseline="0" dirty="0" smtClean="0"/>
              <a:t> not </a:t>
            </a:r>
            <a:r>
              <a:rPr lang="en-NZ" i="1" baseline="0" dirty="0" smtClean="0"/>
              <a:t>kɐi53-ɲi53</a:t>
            </a:r>
            <a:r>
              <a:rPr lang="en-NZ" i="0" baseline="0" dirty="0" smtClean="0"/>
              <a:t>. The last two items, a small wok is </a:t>
            </a:r>
            <a:r>
              <a:rPr lang="en-NZ" i="1" baseline="0" dirty="0" smtClean="0"/>
              <a:t>tʃhɛŋ53-ɲi53</a:t>
            </a:r>
            <a:r>
              <a:rPr lang="en-NZ" i="0" baseline="0" dirty="0" smtClean="0"/>
              <a:t>, but a small bowl, is </a:t>
            </a:r>
            <a:r>
              <a:rPr lang="en-NZ" i="1" baseline="0" dirty="0" smtClean="0"/>
              <a:t>un33-tʃai33</a:t>
            </a:r>
            <a:r>
              <a:rPr lang="en-NZ" i="0" baseline="0" dirty="0" smtClean="0"/>
              <a:t>, not </a:t>
            </a:r>
            <a:r>
              <a:rPr lang="en-NZ" i="1" baseline="0" dirty="0" smtClean="0"/>
              <a:t>un33-ɲi53 </a:t>
            </a:r>
            <a:r>
              <a:rPr lang="en-NZ" i="0" baseline="0" dirty="0" smtClean="0"/>
              <a:t>or </a:t>
            </a:r>
            <a:r>
              <a:rPr lang="en-NZ" i="1" baseline="0" dirty="0" smtClean="0"/>
              <a:t>un33-ɲi21</a:t>
            </a:r>
            <a:r>
              <a:rPr lang="en-NZ" i="0" baseline="0" dirty="0" smtClean="0"/>
              <a:t>.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39</a:t>
            </a:fld>
            <a:endParaRPr lang="en-NZ"/>
          </a:p>
        </p:txBody>
      </p:sp>
    </p:spTree>
    <p:extLst>
      <p:ext uri="{BB962C8B-B14F-4D97-AF65-F5344CB8AC3E}">
        <p14:creationId xmlns:p14="http://schemas.microsoft.com/office/powerpoint/2010/main" val="4016113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Next, in this talk we are talking about lexical suprafixes. So there are non-lexical and lexical suprafix.</a:t>
            </a:r>
            <a:r>
              <a:rPr lang="en-NZ" baseline="0" dirty="0" smtClean="0"/>
              <a:t> Non-lexical suprafixes are not determined by the lexical identity of the host. For example, there is the high rising suprafix meaning perfective, and it comes from the perfective marker zo2. sek2 keoi5 comes from sek3 zo2 keoi5, jau2 bung6 coeng4, comes from jau4 zo2 bung6 coeng4. Given that this high rising suprafix is a perfective marker, the host is going to be a verb or an adjective, and there are some phonological constraints, but whether you can use this perfective suprafix or not is not determined lexically. On the other hand, the lexical high rising suprafix that is typically used on nouns is lexically determined. For example, it is applied to caang2 ‘orange’, lei2 ‘pear’, lei2 ‘plum’, and luk1 jau2 ‘pomelo’, but it is not applied to hang6 ‘apricot’, lung4 ngaan5 ‘longan’, bo1 lo4 ‘pineapple’, and lau4 lin 4 ‘durian’. It is just lexically determined. As for the lexical suprafixes, I am not calling these nominal suprafixes because they can be applied to other word classes as well, including verbs, very rarely. I am also not calling these diminutives, because in Cantonese, nowadays these usually do not have any diminutive-type meanings at all. (Although historically there were most probably diminutives. </a:t>
            </a:r>
            <a:endParaRPr lang="en-NZ" dirty="0"/>
          </a:p>
        </p:txBody>
      </p:sp>
      <p:sp>
        <p:nvSpPr>
          <p:cNvPr id="4" name="Slide Number Placeholder 3"/>
          <p:cNvSpPr>
            <a:spLocks noGrp="1"/>
          </p:cNvSpPr>
          <p:nvPr>
            <p:ph type="sldNum" sz="quarter" idx="10"/>
          </p:nvPr>
        </p:nvSpPr>
        <p:spPr/>
        <p:txBody>
          <a:bodyPr/>
          <a:lstStyle/>
          <a:p>
            <a:fld id="{6A451873-F792-9D4C-A647-74DD2D0194BD}" type="slidenum">
              <a:rPr lang="en-NZ" smtClean="0"/>
              <a:t>4</a:t>
            </a:fld>
            <a:endParaRPr lang="en-NZ"/>
          </a:p>
        </p:txBody>
      </p:sp>
    </p:spTree>
    <p:extLst>
      <p:ext uri="{BB962C8B-B14F-4D97-AF65-F5344CB8AC3E}">
        <p14:creationId xmlns:p14="http://schemas.microsoft.com/office/powerpoint/2010/main" val="21672754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As for suprafixes, they don’t occur a</a:t>
            </a:r>
            <a:r>
              <a:rPr lang="en-NZ" baseline="0" dirty="0" smtClean="0"/>
              <a:t> </a:t>
            </a:r>
            <a:r>
              <a:rPr lang="en-NZ" dirty="0" smtClean="0"/>
              <a:t>lot in Nanning Pinghua. Most cases involve a high falling suprafix 53, and most usually</a:t>
            </a:r>
            <a:r>
              <a:rPr lang="en-NZ" baseline="0" dirty="0" smtClean="0"/>
              <a:t> it is on the diminutive suffix </a:t>
            </a:r>
            <a:r>
              <a:rPr lang="en-NZ" i="1" baseline="0" dirty="0" smtClean="0"/>
              <a:t>-ɲi53</a:t>
            </a:r>
            <a:r>
              <a:rPr lang="en-NZ" i="0" baseline="0" dirty="0" smtClean="0"/>
              <a:t>. The following are some other examples. Looking at the last two lines. Your paternal grandmoter is </a:t>
            </a:r>
            <a:r>
              <a:rPr lang="en-NZ" i="1" baseline="0" dirty="0" smtClean="0"/>
              <a:t>a55-nɛŋ21</a:t>
            </a:r>
            <a:r>
              <a:rPr lang="en-NZ" i="0" baseline="0" dirty="0" smtClean="0"/>
              <a:t>, with no suprafix, but your mother is </a:t>
            </a:r>
            <a:r>
              <a:rPr lang="en-NZ" i="1" baseline="0" dirty="0" smtClean="0"/>
              <a:t>lau13-nɛŋ53</a:t>
            </a:r>
            <a:r>
              <a:rPr lang="en-NZ" i="0" baseline="0" dirty="0" smtClean="0"/>
              <a:t>, with a high falling suprafix. </a:t>
            </a:r>
            <a:r>
              <a:rPr lang="en-NZ" dirty="0" smtClean="0"/>
              <a:t>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40</a:t>
            </a:fld>
            <a:endParaRPr lang="en-NZ"/>
          </a:p>
        </p:txBody>
      </p:sp>
    </p:spTree>
    <p:extLst>
      <p:ext uri="{BB962C8B-B14F-4D97-AF65-F5344CB8AC3E}">
        <p14:creationId xmlns:p14="http://schemas.microsoft.com/office/powerpoint/2010/main" val="24413350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The following are examples of suprafixes that</a:t>
            </a:r>
            <a:r>
              <a:rPr lang="en-NZ" baseline="0" dirty="0" smtClean="0"/>
              <a:t> are not</a:t>
            </a:r>
            <a:r>
              <a:rPr lang="en-NZ" dirty="0" smtClean="0"/>
              <a:t> high falling</a:t>
            </a:r>
            <a:r>
              <a:rPr lang="en-NZ" baseline="0" dirty="0" smtClean="0"/>
              <a:t> 53, but these are very rare, and I will skip these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41</a:t>
            </a:fld>
            <a:endParaRPr lang="en-NZ"/>
          </a:p>
        </p:txBody>
      </p:sp>
    </p:spTree>
    <p:extLst>
      <p:ext uri="{BB962C8B-B14F-4D97-AF65-F5344CB8AC3E}">
        <p14:creationId xmlns:p14="http://schemas.microsoft.com/office/powerpoint/2010/main" val="24158581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The modern Sinitic languages are said to be morphologically isolating,</a:t>
            </a:r>
            <a:r>
              <a:rPr lang="en-NZ" baseline="0" dirty="0" smtClean="0"/>
              <a:t> meaning that there are few afixes, and they are mostly etymologically transparent. Affixes are mostly entire syllables. However, phonetic erosion does occur in Sinitic languages, and an affix can be smaller than a syllables, for instance just a tone, or the substitution or addition of a segment within the stem syllables. </a:t>
            </a:r>
            <a:endParaRPr lang="en-NZ" dirty="0"/>
          </a:p>
        </p:txBody>
      </p:sp>
      <p:sp>
        <p:nvSpPr>
          <p:cNvPr id="4" name="Slide Number Placeholder 3"/>
          <p:cNvSpPr>
            <a:spLocks noGrp="1"/>
          </p:cNvSpPr>
          <p:nvPr>
            <p:ph type="sldNum" sz="quarter" idx="10"/>
          </p:nvPr>
        </p:nvSpPr>
        <p:spPr/>
        <p:txBody>
          <a:bodyPr/>
          <a:lstStyle/>
          <a:p>
            <a:fld id="{B2001434-1729-2C46-93B1-F3B9D5EBB4B8}" type="slidenum">
              <a:rPr lang="en-NZ" smtClean="0"/>
              <a:t>42</a:t>
            </a:fld>
            <a:endParaRPr lang="en-NZ"/>
          </a:p>
        </p:txBody>
      </p:sp>
    </p:spTree>
    <p:extLst>
      <p:ext uri="{BB962C8B-B14F-4D97-AF65-F5344CB8AC3E}">
        <p14:creationId xmlns:p14="http://schemas.microsoft.com/office/powerpoint/2010/main" val="2108758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Now, what is the link between the east and the west, in terms of the diminutives and the</a:t>
            </a:r>
            <a:r>
              <a:rPr lang="en-NZ" baseline="0" dirty="0" smtClean="0"/>
              <a:t> lexical suprafixes. </a:t>
            </a:r>
            <a:endParaRPr lang="en-NZ" dirty="0" smtClean="0"/>
          </a:p>
          <a:p>
            <a:r>
              <a:rPr lang="en-NZ" dirty="0" smtClean="0"/>
              <a:t>There have already been many studies</a:t>
            </a:r>
            <a:r>
              <a:rPr lang="en-NZ" baseline="0" dirty="0" smtClean="0"/>
              <a:t> on the suprafixes in Cantonese and Yue dialects in general, these are some of them.</a:t>
            </a:r>
            <a:endParaRPr lang="en-NZ" dirty="0"/>
          </a:p>
        </p:txBody>
      </p:sp>
      <p:sp>
        <p:nvSpPr>
          <p:cNvPr id="4" name="Slide Number Placeholder 3"/>
          <p:cNvSpPr>
            <a:spLocks noGrp="1"/>
          </p:cNvSpPr>
          <p:nvPr>
            <p:ph type="sldNum" sz="quarter" idx="10"/>
          </p:nvPr>
        </p:nvSpPr>
        <p:spPr/>
        <p:txBody>
          <a:bodyPr/>
          <a:lstStyle/>
          <a:p>
            <a:fld id="{B2001434-1729-2C46-93B1-F3B9D5EBB4B8}" type="slidenum">
              <a:rPr lang="en-NZ" smtClean="0"/>
              <a:t>43</a:t>
            </a:fld>
            <a:endParaRPr lang="en-NZ"/>
          </a:p>
        </p:txBody>
      </p:sp>
    </p:spTree>
    <p:extLst>
      <p:ext uri="{BB962C8B-B14F-4D97-AF65-F5344CB8AC3E}">
        <p14:creationId xmlns:p14="http://schemas.microsoft.com/office/powerpoint/2010/main" val="2108758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Kwok</a:t>
            </a:r>
            <a:r>
              <a:rPr lang="en-NZ" baseline="0" dirty="0" smtClean="0"/>
              <a:t> Bit-Chee 2016 provided a model of the development from the diminutive suffix nyi4 to the Cantonese lexical suprafix. However, he only looked at the situation with the Yue dialects, and did not look further westward into the Pinghua dialects,  </a:t>
            </a:r>
            <a:endParaRPr lang="en-NZ" dirty="0"/>
          </a:p>
        </p:txBody>
      </p:sp>
      <p:sp>
        <p:nvSpPr>
          <p:cNvPr id="4" name="Slide Number Placeholder 3"/>
          <p:cNvSpPr>
            <a:spLocks noGrp="1"/>
          </p:cNvSpPr>
          <p:nvPr>
            <p:ph type="sldNum" sz="quarter" idx="10"/>
          </p:nvPr>
        </p:nvSpPr>
        <p:spPr/>
        <p:txBody>
          <a:bodyPr/>
          <a:lstStyle/>
          <a:p>
            <a:fld id="{B2001434-1729-2C46-93B1-F3B9D5EBB4B8}" type="slidenum">
              <a:rPr lang="en-NZ" smtClean="0"/>
              <a:t>44</a:t>
            </a:fld>
            <a:endParaRPr lang="en-NZ"/>
          </a:p>
        </p:txBody>
      </p:sp>
    </p:spTree>
    <p:extLst>
      <p:ext uri="{BB962C8B-B14F-4D97-AF65-F5344CB8AC3E}">
        <p14:creationId xmlns:p14="http://schemas.microsoft.com/office/powerpoint/2010/main" val="2108758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and</a:t>
            </a:r>
            <a:r>
              <a:rPr lang="en-NZ" baseline="0" dirty="0" smtClean="0"/>
              <a:t> has hence missed a preceding step. I shall start talking this story from the preceding step in Pinghua dialects. </a:t>
            </a:r>
            <a:endParaRPr lang="en-NZ" dirty="0"/>
          </a:p>
        </p:txBody>
      </p:sp>
      <p:sp>
        <p:nvSpPr>
          <p:cNvPr id="4" name="Slide Number Placeholder 3"/>
          <p:cNvSpPr>
            <a:spLocks noGrp="1"/>
          </p:cNvSpPr>
          <p:nvPr>
            <p:ph type="sldNum" sz="quarter" idx="10"/>
          </p:nvPr>
        </p:nvSpPr>
        <p:spPr/>
        <p:txBody>
          <a:bodyPr/>
          <a:lstStyle/>
          <a:p>
            <a:fld id="{B2001434-1729-2C46-93B1-F3B9D5EBB4B8}" type="slidenum">
              <a:rPr lang="en-NZ" smtClean="0"/>
              <a:t>45</a:t>
            </a:fld>
            <a:endParaRPr lang="en-NZ"/>
          </a:p>
        </p:txBody>
      </p:sp>
    </p:spTree>
    <p:extLst>
      <p:ext uri="{BB962C8B-B14F-4D97-AF65-F5344CB8AC3E}">
        <p14:creationId xmlns:p14="http://schemas.microsoft.com/office/powerpoint/2010/main" val="2108758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The norm for Pinghua dialects is to have a nye diminutive suffix in its original Lower tone A. Like Cantonese, the Lower tone A is phonetically</a:t>
            </a:r>
            <a:r>
              <a:rPr lang="en-NZ" baseline="0" dirty="0" smtClean="0"/>
              <a:t> </a:t>
            </a:r>
            <a:r>
              <a:rPr lang="en-NZ" dirty="0" smtClean="0"/>
              <a:t>low in Pinghua dialects.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46</a:t>
            </a:fld>
            <a:endParaRPr lang="en-NZ"/>
          </a:p>
        </p:txBody>
      </p:sp>
    </p:spTree>
    <p:extLst>
      <p:ext uri="{BB962C8B-B14F-4D97-AF65-F5344CB8AC3E}">
        <p14:creationId xmlns:p14="http://schemas.microsoft.com/office/powerpoint/2010/main" val="24658177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Actually some western Yue dialects are also like this, with nye in lower tone A. For example, Pingle</a:t>
            </a:r>
            <a:r>
              <a:rPr lang="en-NZ" baseline="0" dirty="0" smtClean="0"/>
              <a:t> and Zhongshan in the north. In the South Hepu Lianzhou has ŋi44 in lower tone A. ŋi44 is already quite high, but it is not the highest tone in Hepu. Hepu Shatian is complicated. ŋi55 is indeed in lower tone A, but 55 is already the highest tone, and also lower tone A has merged with lower B, lower C, and obstruent lower D, so it is impossible to tell whether there had been any change in tonal category from the original lower tone A or not.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47</a:t>
            </a:fld>
            <a:endParaRPr lang="en-NZ"/>
          </a:p>
        </p:txBody>
      </p:sp>
    </p:spTree>
    <p:extLst>
      <p:ext uri="{BB962C8B-B14F-4D97-AF65-F5344CB8AC3E}">
        <p14:creationId xmlns:p14="http://schemas.microsoft.com/office/powerpoint/2010/main" val="33652438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Then there are for instance Nanning Weizilu Pinghua, that I did my fieldwork on, and also Hengzhou Cantonese to the east, where they have a nye diminutive suffix in its original lower tone A, and also a nye diminutive</a:t>
            </a:r>
            <a:r>
              <a:rPr lang="en-NZ" baseline="0" dirty="0" smtClean="0"/>
              <a:t> suffix in a high tone. Why would a diminutive suffix develop a high tone version? This has to do with iconicity; small things emit high pitch. It is not suprising that a low tone dimunitive develops a high tone version; it is more iconic for a diminutive to be in a high tone. Looking at data from Pinghua and western Yue dialects, a high tone suprafix developes first in a diminutive suffix, and then afterwards you see more and more noun stems taking a high tone suprafix themselves.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48</a:t>
            </a:fld>
            <a:endParaRPr lang="en-NZ"/>
          </a:p>
        </p:txBody>
      </p:sp>
    </p:spTree>
    <p:extLst>
      <p:ext uri="{BB962C8B-B14F-4D97-AF65-F5344CB8AC3E}">
        <p14:creationId xmlns:p14="http://schemas.microsoft.com/office/powerpoint/2010/main" val="15163007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Further east, some Pinghua and Yue dialects</a:t>
            </a:r>
            <a:r>
              <a:rPr lang="en-NZ" baseline="0" dirty="0" smtClean="0"/>
              <a:t> have the nye diminutive suffix only in a high tone, for instance the Pinghua of Binyang and Hengzhou, and also the Yue dialects in Guigang, Guiping, Hezhou.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49</a:t>
            </a:fld>
            <a:endParaRPr lang="en-NZ"/>
          </a:p>
        </p:txBody>
      </p:sp>
    </p:spTree>
    <p:extLst>
      <p:ext uri="{BB962C8B-B14F-4D97-AF65-F5344CB8AC3E}">
        <p14:creationId xmlns:p14="http://schemas.microsoft.com/office/powerpoint/2010/main" val="2674206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Next, there</a:t>
            </a:r>
            <a:r>
              <a:rPr lang="en-NZ" baseline="0" dirty="0" smtClean="0"/>
              <a:t> are two types of suprafixes: lexical and non-lexical suprafixes. With non-lexical suprafixes, we are talking about tonal affixes which are synchronically clearly the remnant of a morpheme which has its segments elided, and whether the suprafix can apply or not is not dependent on the host, not dependent on the leixcal identity of the host. For instance, sek2 keoi5 is sek3 zo2 keoi5, jau2 pung6 coeng4 is jau2 zo2 pung6 coeng4. The segments of the perfective marker zo2 has been elided. Given that zo2 is a perfective marker, the host is going to be a verb or adjective, whether you can use the high rising suprafix a2 or not is not determined lexically.  </a:t>
            </a:r>
          </a:p>
        </p:txBody>
      </p:sp>
      <p:sp>
        <p:nvSpPr>
          <p:cNvPr id="4" name="Slide Number Placeholder 3"/>
          <p:cNvSpPr>
            <a:spLocks noGrp="1"/>
          </p:cNvSpPr>
          <p:nvPr>
            <p:ph type="sldNum" sz="quarter" idx="10"/>
          </p:nvPr>
        </p:nvSpPr>
        <p:spPr/>
        <p:txBody>
          <a:bodyPr/>
          <a:lstStyle/>
          <a:p>
            <a:fld id="{6A451873-F792-9D4C-A647-74DD2D0194BD}" type="slidenum">
              <a:rPr lang="en-NZ" smtClean="0"/>
              <a:t>5</a:t>
            </a:fld>
            <a:endParaRPr lang="en-NZ"/>
          </a:p>
        </p:txBody>
      </p:sp>
    </p:spTree>
    <p:extLst>
      <p:ext uri="{BB962C8B-B14F-4D97-AF65-F5344CB8AC3E}">
        <p14:creationId xmlns:p14="http://schemas.microsoft.com/office/powerpoint/2010/main" val="23925500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Further east in southeastern</a:t>
            </a:r>
            <a:r>
              <a:rPr lang="en-NZ" baseline="0" dirty="0" smtClean="0"/>
              <a:t> Guangxi, and also in neighbouring southwestern Guangdong, the nye suffix is sometimes further eroded to just a nasal consonant, and sometimes just a high tone.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50</a:t>
            </a:fld>
            <a:endParaRPr lang="en-NZ"/>
          </a:p>
        </p:txBody>
      </p:sp>
    </p:spTree>
    <p:extLst>
      <p:ext uri="{BB962C8B-B14F-4D97-AF65-F5344CB8AC3E}">
        <p14:creationId xmlns:p14="http://schemas.microsoft.com/office/powerpoint/2010/main" val="41523493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For example, in Huazhou, older speakers have a diminutive</a:t>
            </a:r>
            <a:r>
              <a:rPr lang="en-NZ" baseline="0" dirty="0" smtClean="0"/>
              <a:t> </a:t>
            </a:r>
            <a:r>
              <a:rPr lang="en-NZ" dirty="0" smtClean="0"/>
              <a:t>suffix which is just a nasal consonant, usually still as</a:t>
            </a:r>
            <a:r>
              <a:rPr lang="en-NZ" baseline="0" dirty="0" smtClean="0"/>
              <a:t> a separate syllable. For instance, </a:t>
            </a:r>
            <a:r>
              <a:rPr lang="en-NZ" dirty="0" smtClean="0"/>
              <a:t>the first example, hand diminutive is sɐu35 ŋ53, still two syllables. The fourth example, leg diminutive is kiɛŋ35 ŋ53, with kiɛk ‘leg’,</a:t>
            </a:r>
            <a:r>
              <a:rPr lang="en-NZ" baseline="0" dirty="0" smtClean="0"/>
              <a:t> </a:t>
            </a:r>
            <a:r>
              <a:rPr lang="en-NZ" dirty="0" smtClean="0"/>
              <a:t>assimilated by</a:t>
            </a:r>
            <a:r>
              <a:rPr lang="en-NZ" baseline="0" dirty="0" smtClean="0"/>
              <a:t> the following nasal suffix.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51</a:t>
            </a:fld>
            <a:endParaRPr lang="en-NZ"/>
          </a:p>
        </p:txBody>
      </p:sp>
    </p:spTree>
    <p:extLst>
      <p:ext uri="{BB962C8B-B14F-4D97-AF65-F5344CB8AC3E}">
        <p14:creationId xmlns:p14="http://schemas.microsoft.com/office/powerpoint/2010/main" val="19479672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In Maoming, they alternate between a full syllable ɲi55, and a nasal</a:t>
            </a:r>
            <a:r>
              <a:rPr lang="en-NZ" baseline="0" dirty="0" smtClean="0"/>
              <a:t> plus an extra high rising suprafix. For instance, the first example, a piglet is either </a:t>
            </a:r>
            <a:r>
              <a:rPr lang="en-NZ" i="1" baseline="0" dirty="0" smtClean="0"/>
              <a:t>tʃi-ɲi</a:t>
            </a:r>
            <a:r>
              <a:rPr lang="en-NZ" i="0" baseline="0" dirty="0" smtClean="0"/>
              <a:t> or </a:t>
            </a:r>
            <a:r>
              <a:rPr lang="en-NZ" i="1" baseline="0" dirty="0" smtClean="0"/>
              <a:t>tʃin</a:t>
            </a:r>
            <a:r>
              <a:rPr lang="en-NZ" i="0" baseline="0" dirty="0" smtClean="0"/>
              <a:t>. The last example, a chick is either </a:t>
            </a:r>
            <a:r>
              <a:rPr lang="en-NZ" i="1" baseline="0" dirty="0" smtClean="0"/>
              <a:t>kɐi55-ɲi55</a:t>
            </a:r>
            <a:r>
              <a:rPr lang="en-NZ" i="0" baseline="0" dirty="0" smtClean="0"/>
              <a:t> or </a:t>
            </a:r>
            <a:r>
              <a:rPr lang="en-NZ" i="1" baseline="0" dirty="0" smtClean="0"/>
              <a:t>kɐi</a:t>
            </a:r>
            <a:r>
              <a:rPr lang="en-NZ" i="0" baseline="0" dirty="0" smtClean="0"/>
              <a:t>. In this case the phonotactics does not allow the first syllable to have an extra nasal.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52</a:t>
            </a:fld>
            <a:endParaRPr lang="en-NZ"/>
          </a:p>
        </p:txBody>
      </p:sp>
    </p:spTree>
    <p:extLst>
      <p:ext uri="{BB962C8B-B14F-4D97-AF65-F5344CB8AC3E}">
        <p14:creationId xmlns:p14="http://schemas.microsoft.com/office/powerpoint/2010/main" val="19479672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Xinyi primarily uses the</a:t>
            </a:r>
            <a:r>
              <a:rPr lang="en-NZ" baseline="0" dirty="0" smtClean="0"/>
              <a:t> nasal plus suprafix strategy. We’ll skip to the fourth example, </a:t>
            </a:r>
            <a:r>
              <a:rPr lang="en-NZ" i="1" baseline="0" dirty="0" smtClean="0"/>
              <a:t>tʃy53</a:t>
            </a:r>
            <a:r>
              <a:rPr lang="en-NZ" baseline="0" dirty="0" smtClean="0"/>
              <a:t> is pig, </a:t>
            </a:r>
            <a:r>
              <a:rPr lang="en-NZ" i="1" baseline="0" dirty="0" smtClean="0"/>
              <a:t>tʃyn</a:t>
            </a:r>
            <a:r>
              <a:rPr lang="en-NZ" i="0" baseline="0" dirty="0" smtClean="0"/>
              <a:t> is little pig. They actually also have the full syllable suffix </a:t>
            </a:r>
            <a:r>
              <a:rPr lang="en-NZ" i="1" baseline="0" dirty="0" smtClean="0"/>
              <a:t>ɲi53</a:t>
            </a:r>
            <a:r>
              <a:rPr lang="en-NZ" i="0" baseline="0" dirty="0" smtClean="0"/>
              <a:t>, but it only has the meaning a newborn child, so </a:t>
            </a:r>
            <a:r>
              <a:rPr lang="en-NZ" i="1" baseline="0" dirty="0" smtClean="0"/>
              <a:t>tʃy53 ɲi53</a:t>
            </a:r>
            <a:r>
              <a:rPr lang="en-NZ" i="0" baseline="0" dirty="0" smtClean="0"/>
              <a:t> is a newborn piglet. This diminutive form has a dimunitive form </a:t>
            </a:r>
            <a:r>
              <a:rPr lang="en-NZ" i="1" baseline="0" dirty="0" smtClean="0"/>
              <a:t>tʃy53-ɲin</a:t>
            </a:r>
            <a:r>
              <a:rPr lang="en-NZ" i="0" baseline="0" dirty="0" smtClean="0"/>
              <a:t>, but I don’t know whether this means something different from</a:t>
            </a:r>
            <a:r>
              <a:rPr lang="en-NZ" i="1" baseline="0" dirty="0" smtClean="0"/>
              <a:t> the preceding example or not</a:t>
            </a:r>
            <a:r>
              <a:rPr lang="en-NZ" i="0" baseline="0" dirty="0" smtClean="0"/>
              <a:t>. The next examples from Rong County I will skip, Rong County is similar to Xinyi. </a:t>
            </a:r>
            <a:r>
              <a:rPr lang="en-NZ" baseline="0" dirty="0" smtClean="0"/>
              <a:t>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53</a:t>
            </a:fld>
            <a:endParaRPr lang="en-NZ"/>
          </a:p>
        </p:txBody>
      </p:sp>
    </p:spTree>
    <p:extLst>
      <p:ext uri="{BB962C8B-B14F-4D97-AF65-F5344CB8AC3E}">
        <p14:creationId xmlns:p14="http://schemas.microsoft.com/office/powerpoint/2010/main" val="13848566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These examples from Yulin I will skip,</a:t>
            </a:r>
            <a:r>
              <a:rPr lang="en-NZ" baseline="0" dirty="0" smtClean="0"/>
              <a:t> because Yulin is an absolute boss fight.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54</a:t>
            </a:fld>
            <a:endParaRPr lang="en-NZ"/>
          </a:p>
        </p:txBody>
      </p:sp>
    </p:spTree>
    <p:extLst>
      <p:ext uri="{BB962C8B-B14F-4D97-AF65-F5344CB8AC3E}">
        <p14:creationId xmlns:p14="http://schemas.microsoft.com/office/powerpoint/2010/main" val="6279418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East of this, other than some odd spots, the suffix nye is not found. In Yangjiang they use a lot of the suffix tsi, but otherwise the east primarily</a:t>
            </a:r>
            <a:r>
              <a:rPr lang="en-NZ" baseline="0" dirty="0" smtClean="0"/>
              <a:t> uses tsɐi as the dominant diminutive suffix.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55</a:t>
            </a:fld>
            <a:endParaRPr lang="en-NZ"/>
          </a:p>
        </p:txBody>
      </p:sp>
    </p:spTree>
    <p:extLst>
      <p:ext uri="{BB962C8B-B14F-4D97-AF65-F5344CB8AC3E}">
        <p14:creationId xmlns:p14="http://schemas.microsoft.com/office/powerpoint/2010/main" val="41523493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There are explicit statements saying that there are </a:t>
            </a:r>
            <a:r>
              <a:rPr lang="en-US" dirty="0" smtClean="0"/>
              <a:t>these</a:t>
            </a:r>
            <a:r>
              <a:rPr lang="en-US" baseline="0" dirty="0" smtClean="0"/>
              <a:t> </a:t>
            </a:r>
            <a:r>
              <a:rPr lang="en-NZ" dirty="0" smtClean="0"/>
              <a:t>Yue dialects close to Canton that use much fewer suprafixes than Cantonese. Older speakers in Macau are like that,</a:t>
            </a:r>
            <a:r>
              <a:rPr lang="en-NZ" baseline="0" dirty="0" smtClean="0"/>
              <a:t> Nanning Cantonese is also like that. So where did the suprafixes in Standard Cantonese come from? We don’t actually know for sure. But looking at the tones of Cantonese more than 100 years ago, it does suggest that the suprafixes in Cantonese came a suffix.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56</a:t>
            </a:fld>
            <a:endParaRPr lang="en-NZ"/>
          </a:p>
        </p:txBody>
      </p:sp>
    </p:spTree>
    <p:extLst>
      <p:ext uri="{BB962C8B-B14F-4D97-AF65-F5344CB8AC3E}">
        <p14:creationId xmlns:p14="http://schemas.microsoft.com/office/powerpoint/2010/main" val="39560839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So where did the floating high tone suprafix on nouns come from? What was the identity of the suffix that contributed the floating high tone. We</a:t>
            </a:r>
            <a:r>
              <a:rPr lang="en-NZ" baseline="0" dirty="0" smtClean="0"/>
              <a:t> don’t know. There is no written roecord of what the nominal suprafix was a contraction of. With verbal suprafixes, we know what verbal particles the suprafixes alternate with, but with the nominal suprafixes, we don’t actually know.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57</a:t>
            </a:fld>
            <a:endParaRPr lang="en-NZ"/>
          </a:p>
        </p:txBody>
      </p:sp>
    </p:spTree>
    <p:extLst>
      <p:ext uri="{BB962C8B-B14F-4D97-AF65-F5344CB8AC3E}">
        <p14:creationId xmlns:p14="http://schemas.microsoft.com/office/powerpoint/2010/main" val="23116669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The usual theory is that the nominal suprafixes in Cantonese came from nye. From west to east along the dialect continuum, we have seen that the nye</a:t>
            </a:r>
            <a:r>
              <a:rPr lang="en-NZ" baseline="0" dirty="0" smtClean="0"/>
              <a:t> suffix in high tone has gradually experienced phonetic erosion. In Standard Cantonese in the east, there is only a high tone left, and there are very few fossilised cases of the ji55 suffix.</a:t>
            </a:r>
          </a:p>
          <a:p>
            <a:r>
              <a:rPr lang="en-NZ" baseline="0" dirty="0" smtClean="0"/>
              <a:t>However, the problem with this theory is that there is no a priori reason why the eastern Yue dialects must have followed the same path as the western Yue dialects. If you ask me, personally I doubt that Yue is valid genealogical subgroup. And as pointed out by Shao Huijun, the nouns with a suprafix in Standard Cantonese does not overlap very much with those with a nye suffix in the western Yue dialects.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58</a:t>
            </a:fld>
            <a:endParaRPr lang="en-NZ"/>
          </a:p>
        </p:txBody>
      </p:sp>
    </p:spTree>
    <p:extLst>
      <p:ext uri="{BB962C8B-B14F-4D97-AF65-F5344CB8AC3E}">
        <p14:creationId xmlns:p14="http://schemas.microsoft.com/office/powerpoint/2010/main" val="31713573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Is</a:t>
            </a:r>
            <a:r>
              <a:rPr lang="en-NZ" baseline="0" dirty="0" smtClean="0"/>
              <a:t> tsai the origin of the Cantonese nominal suprafixes? The tone of tsai does coincide with the high rising suprafix in Cantonese. However, as argued by Kwok, tsai is unlikely the source of the high tone suprafixes. tsai has a high rising tone in most Yue dialects, but the suprafixes are mostly high level or high falling in most Yue dialects. However, again, that a theory does not make sense for some other Yue dialects does not mean that it cannot be valid for Standard Cantonese. One can not yet dismiss the theory that tsɐi35 is the origin, or one of the origins, of the suprafixes in eastern Yue dialects. In fact Kwok himself gave three examples of alternations between the high rising suprafix and the suffix tsai in Cantonese.</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59</a:t>
            </a:fld>
            <a:endParaRPr lang="en-NZ"/>
          </a:p>
        </p:txBody>
      </p:sp>
    </p:spTree>
    <p:extLst>
      <p:ext uri="{BB962C8B-B14F-4D97-AF65-F5344CB8AC3E}">
        <p14:creationId xmlns:p14="http://schemas.microsoft.com/office/powerpoint/2010/main" val="2616180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NZ" dirty="0" smtClean="0"/>
              <a:t>Next, there</a:t>
            </a:r>
            <a:r>
              <a:rPr lang="en-NZ" baseline="0" dirty="0" smtClean="0"/>
              <a:t> are two types of suprafixes: lexical and non-lexical suprafixes. With non-lexical suprafixes, we are talking about tonal affixes which are synchronically clearly the remnant of a morpheme which has its segments elided, and whether the suprafix can apply or not is not dependent on the host, not dependent on the leixcal identity of the host.  For instance, sek2 tam6 sin1 is sek3 jat1 dam6 sin1, with the segments of the numeral jat1 elided. Similarly, jan2 sai3 mat2 sai3, and idiom meaning ‘life is very short’, the tone of the numeral jat1 has been in a sense combined with that of the preceding syllable. Suprafixes like these are not determined by the lexical identity of the host.  </a:t>
            </a:r>
            <a:br>
              <a:rPr lang="en-NZ" baseline="0" dirty="0" smtClean="0"/>
            </a:br>
            <a:r>
              <a:rPr lang="en-NZ" baseline="0" dirty="0" smtClean="0"/>
              <a:t/>
            </a:r>
            <a:br>
              <a:rPr lang="en-NZ" baseline="0" dirty="0" smtClean="0"/>
            </a:br>
            <a:r>
              <a:rPr lang="en-NZ" baseline="0" dirty="0" smtClean="0"/>
              <a:t>whether you can use the high rising suprafix a2 or not is not determined lexically.  </a:t>
            </a:r>
          </a:p>
          <a:p>
            <a:endParaRPr lang="en-NZ" dirty="0"/>
          </a:p>
        </p:txBody>
      </p:sp>
      <p:sp>
        <p:nvSpPr>
          <p:cNvPr id="4" name="Slide Number Placeholder 3"/>
          <p:cNvSpPr>
            <a:spLocks noGrp="1"/>
          </p:cNvSpPr>
          <p:nvPr>
            <p:ph type="sldNum" sz="quarter" idx="10"/>
          </p:nvPr>
        </p:nvSpPr>
        <p:spPr/>
        <p:txBody>
          <a:bodyPr/>
          <a:lstStyle/>
          <a:p>
            <a:fld id="{6A451873-F792-9D4C-A647-74DD2D0194BD}" type="slidenum">
              <a:rPr lang="en-NZ" smtClean="0"/>
              <a:t>6</a:t>
            </a:fld>
            <a:endParaRPr lang="en-NZ"/>
          </a:p>
        </p:txBody>
      </p:sp>
    </p:spTree>
    <p:extLst>
      <p:ext uri="{BB962C8B-B14F-4D97-AF65-F5344CB8AC3E}">
        <p14:creationId xmlns:p14="http://schemas.microsoft.com/office/powerpoint/2010/main" val="14421073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What about the tsi suffix? Maurice</a:t>
            </a:r>
            <a:r>
              <a:rPr lang="en-NZ" baseline="0" dirty="0" smtClean="0"/>
              <a:t> Wong (1982) gives examples of alternation between tsi and the high rising suprafix. However, these words with tsi are most probably Mandarin loans, and there are very few such pairs which alternate between tsi and the high rising suprafix. There are Yue and Pinghua dialects which use a lot of tsi, but in and around Canton, tsi is not used much, and tsi is unlikely the source of the suprafixes in Cantonese.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60</a:t>
            </a:fld>
            <a:endParaRPr lang="en-NZ"/>
          </a:p>
        </p:txBody>
      </p:sp>
    </p:spTree>
    <p:extLst>
      <p:ext uri="{BB962C8B-B14F-4D97-AF65-F5344CB8AC3E}">
        <p14:creationId xmlns:p14="http://schemas.microsoft.com/office/powerpoint/2010/main" val="4010166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The most commonly</a:t>
            </a:r>
            <a:r>
              <a:rPr lang="en-NZ" baseline="0" dirty="0" smtClean="0"/>
              <a:t> found suprafix is tone 2, high rising. </a:t>
            </a:r>
          </a:p>
          <a:p>
            <a:r>
              <a:rPr lang="en-NZ" baseline="0" dirty="0" smtClean="0"/>
              <a:t>For example, mui6, plus a high rising suprafix, becomes mui2, which is an independent word meaning ‘younger sister’, for instance, ngo5 go3 mui2 ‘my younger sister’. The high rising suprafix is also applied, unpredicatbly, to some other words, for example tsi2 mui2 ‘sisters.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7</a:t>
            </a:fld>
            <a:endParaRPr lang="en-NZ"/>
          </a:p>
        </p:txBody>
      </p:sp>
    </p:spTree>
    <p:extLst>
      <p:ext uri="{BB962C8B-B14F-4D97-AF65-F5344CB8AC3E}">
        <p14:creationId xmlns:p14="http://schemas.microsoft.com/office/powerpoint/2010/main" val="3815977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Another lexical suprafix is tone 1, high level, which is less commonly found.</a:t>
            </a:r>
            <a:r>
              <a:rPr lang="en-NZ" baseline="0" dirty="0" smtClean="0"/>
              <a:t> For example, </a:t>
            </a:r>
            <a:r>
              <a:rPr lang="en-NZ" dirty="0" smtClean="0"/>
              <a:t>mui6</a:t>
            </a:r>
            <a:r>
              <a:rPr lang="en-NZ" baseline="0" dirty="0" smtClean="0"/>
              <a:t> plus a high level suprafix</a:t>
            </a:r>
            <a:r>
              <a:rPr lang="en-NZ" dirty="0" smtClean="0"/>
              <a:t> becomes mui1, which is a suffix, meaning ‘girl’, for</a:t>
            </a:r>
            <a:r>
              <a:rPr lang="en-NZ" baseline="0" dirty="0" smtClean="0"/>
              <a:t> instance bo1 mui1, is a singaporean girl, lung4 mui1 is a deaf girl. The high level suprafix is also applied to some other words, unpredicatbly, for example mui1 zai2, a ‘female servant’.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8</a:t>
            </a:fld>
            <a:endParaRPr lang="en-NZ"/>
          </a:p>
        </p:txBody>
      </p:sp>
    </p:spTree>
    <p:extLst>
      <p:ext uri="{BB962C8B-B14F-4D97-AF65-F5344CB8AC3E}">
        <p14:creationId xmlns:p14="http://schemas.microsoft.com/office/powerpoint/2010/main" val="1340951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NZ" baseline="0" dirty="0" smtClean="0"/>
              <a:t>These contrast with mui6, in citation tone, which is a bound root. Mui6 is used in words like mui6 fu1 ‘younger sister’s husband’, hing1 dai6 zi2 mui6 ‘siblings’. </a:t>
            </a:r>
            <a:endParaRPr lang="en-NZ" dirty="0" smtClean="0"/>
          </a:p>
          <a:p>
            <a:endParaRPr lang="en-NZ" dirty="0"/>
          </a:p>
        </p:txBody>
      </p:sp>
      <p:sp>
        <p:nvSpPr>
          <p:cNvPr id="4" name="Slide Number Placeholder 3"/>
          <p:cNvSpPr>
            <a:spLocks noGrp="1"/>
          </p:cNvSpPr>
          <p:nvPr>
            <p:ph type="sldNum" sz="quarter" idx="10"/>
          </p:nvPr>
        </p:nvSpPr>
        <p:spPr/>
        <p:txBody>
          <a:bodyPr/>
          <a:lstStyle/>
          <a:p>
            <a:fld id="{6A451873-F792-9D4C-A647-74DD2D0194BD}" type="slidenum">
              <a:rPr lang="en-NZ" smtClean="0"/>
              <a:t>9</a:t>
            </a:fld>
            <a:endParaRPr lang="en-NZ"/>
          </a:p>
        </p:txBody>
      </p:sp>
    </p:spTree>
    <p:extLst>
      <p:ext uri="{BB962C8B-B14F-4D97-AF65-F5344CB8AC3E}">
        <p14:creationId xmlns:p14="http://schemas.microsoft.com/office/powerpoint/2010/main" val="1727661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NZ"/>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NZ"/>
          </a:p>
        </p:txBody>
      </p:sp>
      <p:sp>
        <p:nvSpPr>
          <p:cNvPr id="4" name="Date Placeholder 3"/>
          <p:cNvSpPr>
            <a:spLocks noGrp="1"/>
          </p:cNvSpPr>
          <p:nvPr>
            <p:ph type="dt" sz="half" idx="10"/>
          </p:nvPr>
        </p:nvSpPr>
        <p:spPr/>
        <p:txBody>
          <a:bodyPr/>
          <a:lstStyle/>
          <a:p>
            <a:fld id="{EE3D4F85-66E1-3A43-AE79-6F3B2600B031}" type="datetimeFigureOut">
              <a:rPr lang="en-US" smtClean="0"/>
              <a:t>26/04/23</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29B1C8A3-F8A8-9642-99BB-FBBED27996FE}" type="slidenum">
              <a:rPr lang="en-NZ" smtClean="0"/>
              <a:t>‹#›</a:t>
            </a:fld>
            <a:endParaRPr lang="en-NZ"/>
          </a:p>
        </p:txBody>
      </p:sp>
    </p:spTree>
    <p:extLst>
      <p:ext uri="{BB962C8B-B14F-4D97-AF65-F5344CB8AC3E}">
        <p14:creationId xmlns:p14="http://schemas.microsoft.com/office/powerpoint/2010/main" val="490204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Date Placeholder 3"/>
          <p:cNvSpPr>
            <a:spLocks noGrp="1"/>
          </p:cNvSpPr>
          <p:nvPr>
            <p:ph type="dt" sz="half" idx="10"/>
          </p:nvPr>
        </p:nvSpPr>
        <p:spPr/>
        <p:txBody>
          <a:bodyPr/>
          <a:lstStyle/>
          <a:p>
            <a:fld id="{EE3D4F85-66E1-3A43-AE79-6F3B2600B031}" type="datetimeFigureOut">
              <a:rPr lang="en-US" smtClean="0"/>
              <a:t>26/04/23</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29B1C8A3-F8A8-9642-99BB-FBBED27996FE}" type="slidenum">
              <a:rPr lang="en-NZ" smtClean="0"/>
              <a:t>‹#›</a:t>
            </a:fld>
            <a:endParaRPr lang="en-NZ"/>
          </a:p>
        </p:txBody>
      </p:sp>
    </p:spTree>
    <p:extLst>
      <p:ext uri="{BB962C8B-B14F-4D97-AF65-F5344CB8AC3E}">
        <p14:creationId xmlns:p14="http://schemas.microsoft.com/office/powerpoint/2010/main" val="1616908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NZ"/>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Date Placeholder 3"/>
          <p:cNvSpPr>
            <a:spLocks noGrp="1"/>
          </p:cNvSpPr>
          <p:nvPr>
            <p:ph type="dt" sz="half" idx="10"/>
          </p:nvPr>
        </p:nvSpPr>
        <p:spPr/>
        <p:txBody>
          <a:bodyPr/>
          <a:lstStyle/>
          <a:p>
            <a:fld id="{EE3D4F85-66E1-3A43-AE79-6F3B2600B031}" type="datetimeFigureOut">
              <a:rPr lang="en-US" smtClean="0"/>
              <a:t>26/04/23</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29B1C8A3-F8A8-9642-99BB-FBBED27996FE}" type="slidenum">
              <a:rPr lang="en-NZ" smtClean="0"/>
              <a:t>‹#›</a:t>
            </a:fld>
            <a:endParaRPr lang="en-NZ"/>
          </a:p>
        </p:txBody>
      </p:sp>
    </p:spTree>
    <p:extLst>
      <p:ext uri="{BB962C8B-B14F-4D97-AF65-F5344CB8AC3E}">
        <p14:creationId xmlns:p14="http://schemas.microsoft.com/office/powerpoint/2010/main" val="2952555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Date Placeholder 3"/>
          <p:cNvSpPr>
            <a:spLocks noGrp="1"/>
          </p:cNvSpPr>
          <p:nvPr>
            <p:ph type="dt" sz="half" idx="10"/>
          </p:nvPr>
        </p:nvSpPr>
        <p:spPr/>
        <p:txBody>
          <a:bodyPr/>
          <a:lstStyle/>
          <a:p>
            <a:fld id="{EE3D4F85-66E1-3A43-AE79-6F3B2600B031}" type="datetimeFigureOut">
              <a:rPr lang="en-US" smtClean="0"/>
              <a:t>26/04/23</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29B1C8A3-F8A8-9642-99BB-FBBED27996FE}" type="slidenum">
              <a:rPr lang="en-NZ" smtClean="0"/>
              <a:t>‹#›</a:t>
            </a:fld>
            <a:endParaRPr lang="en-NZ"/>
          </a:p>
        </p:txBody>
      </p:sp>
    </p:spTree>
    <p:extLst>
      <p:ext uri="{BB962C8B-B14F-4D97-AF65-F5344CB8AC3E}">
        <p14:creationId xmlns:p14="http://schemas.microsoft.com/office/powerpoint/2010/main" val="19135511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NZ"/>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E3D4F85-66E1-3A43-AE79-6F3B2600B031}" type="datetimeFigureOut">
              <a:rPr lang="en-US" smtClean="0"/>
              <a:t>26/04/23</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29B1C8A3-F8A8-9642-99BB-FBBED27996FE}" type="slidenum">
              <a:rPr lang="en-NZ" smtClean="0"/>
              <a:t>‹#›</a:t>
            </a:fld>
            <a:endParaRPr lang="en-NZ"/>
          </a:p>
        </p:txBody>
      </p:sp>
    </p:spTree>
    <p:extLst>
      <p:ext uri="{BB962C8B-B14F-4D97-AF65-F5344CB8AC3E}">
        <p14:creationId xmlns:p14="http://schemas.microsoft.com/office/powerpoint/2010/main" val="2730614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5" name="Date Placeholder 4"/>
          <p:cNvSpPr>
            <a:spLocks noGrp="1"/>
          </p:cNvSpPr>
          <p:nvPr>
            <p:ph type="dt" sz="half" idx="10"/>
          </p:nvPr>
        </p:nvSpPr>
        <p:spPr/>
        <p:txBody>
          <a:bodyPr/>
          <a:lstStyle/>
          <a:p>
            <a:fld id="{EE3D4F85-66E1-3A43-AE79-6F3B2600B031}" type="datetimeFigureOut">
              <a:rPr lang="en-US" smtClean="0"/>
              <a:t>26/04/23</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29B1C8A3-F8A8-9642-99BB-FBBED27996FE}" type="slidenum">
              <a:rPr lang="en-NZ" smtClean="0"/>
              <a:t>‹#›</a:t>
            </a:fld>
            <a:endParaRPr lang="en-NZ"/>
          </a:p>
        </p:txBody>
      </p:sp>
    </p:spTree>
    <p:extLst>
      <p:ext uri="{BB962C8B-B14F-4D97-AF65-F5344CB8AC3E}">
        <p14:creationId xmlns:p14="http://schemas.microsoft.com/office/powerpoint/2010/main" val="3927340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NZ"/>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7" name="Date Placeholder 6"/>
          <p:cNvSpPr>
            <a:spLocks noGrp="1"/>
          </p:cNvSpPr>
          <p:nvPr>
            <p:ph type="dt" sz="half" idx="10"/>
          </p:nvPr>
        </p:nvSpPr>
        <p:spPr/>
        <p:txBody>
          <a:bodyPr/>
          <a:lstStyle/>
          <a:p>
            <a:fld id="{EE3D4F85-66E1-3A43-AE79-6F3B2600B031}" type="datetimeFigureOut">
              <a:rPr lang="en-US" smtClean="0"/>
              <a:t>26/04/23</a:t>
            </a:fld>
            <a:endParaRPr lang="en-NZ"/>
          </a:p>
        </p:txBody>
      </p:sp>
      <p:sp>
        <p:nvSpPr>
          <p:cNvPr id="8" name="Footer Placeholder 7"/>
          <p:cNvSpPr>
            <a:spLocks noGrp="1"/>
          </p:cNvSpPr>
          <p:nvPr>
            <p:ph type="ftr" sz="quarter" idx="11"/>
          </p:nvPr>
        </p:nvSpPr>
        <p:spPr/>
        <p:txBody>
          <a:bodyPr/>
          <a:lstStyle/>
          <a:p>
            <a:endParaRPr lang="en-NZ"/>
          </a:p>
        </p:txBody>
      </p:sp>
      <p:sp>
        <p:nvSpPr>
          <p:cNvPr id="9" name="Slide Number Placeholder 8"/>
          <p:cNvSpPr>
            <a:spLocks noGrp="1"/>
          </p:cNvSpPr>
          <p:nvPr>
            <p:ph type="sldNum" sz="quarter" idx="12"/>
          </p:nvPr>
        </p:nvSpPr>
        <p:spPr/>
        <p:txBody>
          <a:bodyPr/>
          <a:lstStyle/>
          <a:p>
            <a:fld id="{29B1C8A3-F8A8-9642-99BB-FBBED27996FE}" type="slidenum">
              <a:rPr lang="en-NZ" smtClean="0"/>
              <a:t>‹#›</a:t>
            </a:fld>
            <a:endParaRPr lang="en-NZ"/>
          </a:p>
        </p:txBody>
      </p:sp>
    </p:spTree>
    <p:extLst>
      <p:ext uri="{BB962C8B-B14F-4D97-AF65-F5344CB8AC3E}">
        <p14:creationId xmlns:p14="http://schemas.microsoft.com/office/powerpoint/2010/main" val="2915461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Date Placeholder 2"/>
          <p:cNvSpPr>
            <a:spLocks noGrp="1"/>
          </p:cNvSpPr>
          <p:nvPr>
            <p:ph type="dt" sz="half" idx="10"/>
          </p:nvPr>
        </p:nvSpPr>
        <p:spPr/>
        <p:txBody>
          <a:bodyPr/>
          <a:lstStyle/>
          <a:p>
            <a:fld id="{EE3D4F85-66E1-3A43-AE79-6F3B2600B031}" type="datetimeFigureOut">
              <a:rPr lang="en-US" smtClean="0"/>
              <a:t>26/04/23</a:t>
            </a:fld>
            <a:endParaRPr lang="en-NZ"/>
          </a:p>
        </p:txBody>
      </p:sp>
      <p:sp>
        <p:nvSpPr>
          <p:cNvPr id="4" name="Footer Placeholder 3"/>
          <p:cNvSpPr>
            <a:spLocks noGrp="1"/>
          </p:cNvSpPr>
          <p:nvPr>
            <p:ph type="ftr" sz="quarter" idx="11"/>
          </p:nvPr>
        </p:nvSpPr>
        <p:spPr/>
        <p:txBody>
          <a:bodyPr/>
          <a:lstStyle/>
          <a:p>
            <a:endParaRPr lang="en-NZ"/>
          </a:p>
        </p:txBody>
      </p:sp>
      <p:sp>
        <p:nvSpPr>
          <p:cNvPr id="5" name="Slide Number Placeholder 4"/>
          <p:cNvSpPr>
            <a:spLocks noGrp="1"/>
          </p:cNvSpPr>
          <p:nvPr>
            <p:ph type="sldNum" sz="quarter" idx="12"/>
          </p:nvPr>
        </p:nvSpPr>
        <p:spPr/>
        <p:txBody>
          <a:bodyPr/>
          <a:lstStyle/>
          <a:p>
            <a:fld id="{29B1C8A3-F8A8-9642-99BB-FBBED27996FE}" type="slidenum">
              <a:rPr lang="en-NZ" smtClean="0"/>
              <a:t>‹#›</a:t>
            </a:fld>
            <a:endParaRPr lang="en-NZ"/>
          </a:p>
        </p:txBody>
      </p:sp>
    </p:spTree>
    <p:extLst>
      <p:ext uri="{BB962C8B-B14F-4D97-AF65-F5344CB8AC3E}">
        <p14:creationId xmlns:p14="http://schemas.microsoft.com/office/powerpoint/2010/main" val="3896024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3D4F85-66E1-3A43-AE79-6F3B2600B031}" type="datetimeFigureOut">
              <a:rPr lang="en-US" smtClean="0"/>
              <a:t>26/04/23</a:t>
            </a:fld>
            <a:endParaRPr lang="en-NZ"/>
          </a:p>
        </p:txBody>
      </p:sp>
      <p:sp>
        <p:nvSpPr>
          <p:cNvPr id="3" name="Footer Placeholder 2"/>
          <p:cNvSpPr>
            <a:spLocks noGrp="1"/>
          </p:cNvSpPr>
          <p:nvPr>
            <p:ph type="ftr" sz="quarter" idx="11"/>
          </p:nvPr>
        </p:nvSpPr>
        <p:spPr/>
        <p:txBody>
          <a:bodyPr/>
          <a:lstStyle/>
          <a:p>
            <a:endParaRPr lang="en-NZ"/>
          </a:p>
        </p:txBody>
      </p:sp>
      <p:sp>
        <p:nvSpPr>
          <p:cNvPr id="4" name="Slide Number Placeholder 3"/>
          <p:cNvSpPr>
            <a:spLocks noGrp="1"/>
          </p:cNvSpPr>
          <p:nvPr>
            <p:ph type="sldNum" sz="quarter" idx="12"/>
          </p:nvPr>
        </p:nvSpPr>
        <p:spPr/>
        <p:txBody>
          <a:bodyPr/>
          <a:lstStyle/>
          <a:p>
            <a:fld id="{29B1C8A3-F8A8-9642-99BB-FBBED27996FE}" type="slidenum">
              <a:rPr lang="en-NZ" smtClean="0"/>
              <a:t>‹#›</a:t>
            </a:fld>
            <a:endParaRPr lang="en-NZ"/>
          </a:p>
        </p:txBody>
      </p:sp>
    </p:spTree>
    <p:extLst>
      <p:ext uri="{BB962C8B-B14F-4D97-AF65-F5344CB8AC3E}">
        <p14:creationId xmlns:p14="http://schemas.microsoft.com/office/powerpoint/2010/main" val="1950205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NZ"/>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3D4F85-66E1-3A43-AE79-6F3B2600B031}" type="datetimeFigureOut">
              <a:rPr lang="en-US" smtClean="0"/>
              <a:t>26/04/23</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29B1C8A3-F8A8-9642-99BB-FBBED27996FE}" type="slidenum">
              <a:rPr lang="en-NZ" smtClean="0"/>
              <a:t>‹#›</a:t>
            </a:fld>
            <a:endParaRPr lang="en-NZ"/>
          </a:p>
        </p:txBody>
      </p:sp>
    </p:spTree>
    <p:extLst>
      <p:ext uri="{BB962C8B-B14F-4D97-AF65-F5344CB8AC3E}">
        <p14:creationId xmlns:p14="http://schemas.microsoft.com/office/powerpoint/2010/main" val="3501900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NZ"/>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3D4F85-66E1-3A43-AE79-6F3B2600B031}" type="datetimeFigureOut">
              <a:rPr lang="en-US" smtClean="0"/>
              <a:t>26/04/23</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29B1C8A3-F8A8-9642-99BB-FBBED27996FE}" type="slidenum">
              <a:rPr lang="en-NZ" smtClean="0"/>
              <a:t>‹#›</a:t>
            </a:fld>
            <a:endParaRPr lang="en-NZ"/>
          </a:p>
        </p:txBody>
      </p:sp>
    </p:spTree>
    <p:extLst>
      <p:ext uri="{BB962C8B-B14F-4D97-AF65-F5344CB8AC3E}">
        <p14:creationId xmlns:p14="http://schemas.microsoft.com/office/powerpoint/2010/main" val="316498586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NZ"/>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3D4F85-66E1-3A43-AE79-6F3B2600B031}" type="datetimeFigureOut">
              <a:rPr lang="en-US" smtClean="0"/>
              <a:t>26/04/23</a:t>
            </a:fld>
            <a:endParaRPr lang="en-NZ"/>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B1C8A3-F8A8-9642-99BB-FBBED27996FE}" type="slidenum">
              <a:rPr lang="en-NZ" smtClean="0"/>
              <a:t>‹#›</a:t>
            </a:fld>
            <a:endParaRPr lang="en-NZ"/>
          </a:p>
        </p:txBody>
      </p:sp>
    </p:spTree>
    <p:extLst>
      <p:ext uri="{BB962C8B-B14F-4D97-AF65-F5344CB8AC3E}">
        <p14:creationId xmlns:p14="http://schemas.microsoft.com/office/powerpoint/2010/main" val="40119192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docs.google.com/spreadsheets/d/16QtOMUk1gZcaogpX_Ed9m4v6nGPLc4dd1eQTCyBZD_0/edit"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2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389467" y="2689224"/>
            <a:ext cx="8525932" cy="1470025"/>
          </a:xfrm>
        </p:spPr>
        <p:txBody>
          <a:bodyPr>
            <a:normAutofit fontScale="90000"/>
          </a:bodyPr>
          <a:lstStyle/>
          <a:p>
            <a:pPr algn="r"/>
            <a:r>
              <a:rPr lang="en-US" sz="3600" b="1" dirty="0" smtClean="0">
                <a:latin typeface="Arial"/>
                <a:cs typeface="Arial"/>
              </a:rPr>
              <a:t>Some synchronic and diachronic views on the Cantonese lexical </a:t>
            </a:r>
            <a:r>
              <a:rPr lang="en-US" sz="3600" b="1" dirty="0" err="1" smtClean="0">
                <a:latin typeface="Arial"/>
                <a:cs typeface="Arial"/>
              </a:rPr>
              <a:t>suprafixes</a:t>
            </a:r>
            <a:endParaRPr lang="en-AU" sz="3600" b="1" dirty="0">
              <a:latin typeface="Arial"/>
              <a:ea typeface="华文细黑"/>
              <a:cs typeface="Arial"/>
            </a:endParaRPr>
          </a:p>
        </p:txBody>
      </p:sp>
      <p:sp>
        <p:nvSpPr>
          <p:cNvPr id="3" name="Sous-titre 2"/>
          <p:cNvSpPr>
            <a:spLocks noGrp="1"/>
          </p:cNvSpPr>
          <p:nvPr>
            <p:ph type="subTitle" idx="1"/>
          </p:nvPr>
        </p:nvSpPr>
        <p:spPr>
          <a:xfrm>
            <a:off x="650366" y="4118555"/>
            <a:ext cx="8265033" cy="2580695"/>
          </a:xfrm>
        </p:spPr>
        <p:txBody>
          <a:bodyPr>
            <a:normAutofit/>
          </a:bodyPr>
          <a:lstStyle/>
          <a:p>
            <a:pPr algn="r"/>
            <a:r>
              <a:rPr lang="en-AU" sz="2800" b="1" i="1" dirty="0" smtClean="0">
                <a:solidFill>
                  <a:schemeClr val="tx1">
                    <a:lumMod val="75000"/>
                    <a:lumOff val="25000"/>
                  </a:schemeClr>
                </a:solidFill>
                <a:latin typeface="Arial"/>
                <a:cs typeface="Arial"/>
              </a:rPr>
              <a:t>Hilário de Sousa</a:t>
            </a:r>
          </a:p>
          <a:p>
            <a:pPr algn="r"/>
            <a:r>
              <a:rPr lang="en-AU" sz="1600" i="1" dirty="0" smtClean="0">
                <a:solidFill>
                  <a:schemeClr val="tx1">
                    <a:lumMod val="75000"/>
                    <a:lumOff val="25000"/>
                  </a:schemeClr>
                </a:solidFill>
                <a:latin typeface="Arial"/>
                <a:cs typeface="Arial"/>
              </a:rPr>
              <a:t>Centre de </a:t>
            </a:r>
            <a:r>
              <a:rPr lang="en-AU" sz="1600" i="1" dirty="0" err="1" smtClean="0">
                <a:solidFill>
                  <a:schemeClr val="tx1">
                    <a:lumMod val="75000"/>
                    <a:lumOff val="25000"/>
                  </a:schemeClr>
                </a:solidFill>
                <a:latin typeface="Arial"/>
                <a:cs typeface="Arial"/>
              </a:rPr>
              <a:t>recherches</a:t>
            </a:r>
            <a:r>
              <a:rPr lang="en-AU" sz="1600" i="1" dirty="0" smtClean="0">
                <a:solidFill>
                  <a:schemeClr val="tx1">
                    <a:lumMod val="75000"/>
                    <a:lumOff val="25000"/>
                  </a:schemeClr>
                </a:solidFill>
                <a:latin typeface="Arial"/>
                <a:cs typeface="Arial"/>
              </a:rPr>
              <a:t> </a:t>
            </a:r>
            <a:r>
              <a:rPr lang="en-AU" sz="1600" i="1" dirty="0" err="1" smtClean="0">
                <a:solidFill>
                  <a:schemeClr val="tx1">
                    <a:lumMod val="75000"/>
                    <a:lumOff val="25000"/>
                  </a:schemeClr>
                </a:solidFill>
                <a:latin typeface="Arial"/>
                <a:cs typeface="Arial"/>
              </a:rPr>
              <a:t>linguistiques</a:t>
            </a:r>
            <a:r>
              <a:rPr lang="en-AU" sz="1600" i="1" dirty="0" smtClean="0">
                <a:solidFill>
                  <a:schemeClr val="tx1">
                    <a:lumMod val="75000"/>
                    <a:lumOff val="25000"/>
                  </a:schemeClr>
                </a:solidFill>
                <a:latin typeface="Arial"/>
                <a:cs typeface="Arial"/>
              </a:rPr>
              <a:t> </a:t>
            </a:r>
            <a:r>
              <a:rPr lang="en-AU" sz="1600" i="1" dirty="0" err="1" smtClean="0">
                <a:solidFill>
                  <a:schemeClr val="tx1">
                    <a:lumMod val="75000"/>
                    <a:lumOff val="25000"/>
                  </a:schemeClr>
                </a:solidFill>
                <a:latin typeface="Arial"/>
                <a:cs typeface="Arial"/>
              </a:rPr>
              <a:t>sur</a:t>
            </a:r>
            <a:r>
              <a:rPr lang="en-AU" sz="1600" i="1" dirty="0" smtClean="0">
                <a:solidFill>
                  <a:schemeClr val="tx1">
                    <a:lumMod val="75000"/>
                    <a:lumOff val="25000"/>
                  </a:schemeClr>
                </a:solidFill>
                <a:latin typeface="Arial"/>
                <a:cs typeface="Arial"/>
              </a:rPr>
              <a:t> </a:t>
            </a:r>
            <a:r>
              <a:rPr lang="en-AU" sz="1600" i="1" dirty="0" err="1" smtClean="0">
                <a:solidFill>
                  <a:schemeClr val="tx1">
                    <a:lumMod val="75000"/>
                    <a:lumOff val="25000"/>
                  </a:schemeClr>
                </a:solidFill>
                <a:latin typeface="Arial"/>
                <a:cs typeface="Arial"/>
              </a:rPr>
              <a:t>l’Asie</a:t>
            </a:r>
            <a:r>
              <a:rPr lang="en-AU" sz="1600" i="1" dirty="0" smtClean="0">
                <a:solidFill>
                  <a:schemeClr val="tx1">
                    <a:lumMod val="75000"/>
                    <a:lumOff val="25000"/>
                  </a:schemeClr>
                </a:solidFill>
                <a:latin typeface="Arial"/>
                <a:cs typeface="Arial"/>
              </a:rPr>
              <a:t> oriental / CRLAO – </a:t>
            </a:r>
          </a:p>
          <a:p>
            <a:pPr algn="r"/>
            <a:r>
              <a:rPr lang="en-AU" sz="1600" i="1" dirty="0" err="1" smtClean="0">
                <a:solidFill>
                  <a:schemeClr val="tx1">
                    <a:lumMod val="75000"/>
                    <a:lumOff val="25000"/>
                  </a:schemeClr>
                </a:solidFill>
                <a:latin typeface="Arial"/>
                <a:cs typeface="Arial"/>
              </a:rPr>
              <a:t>École</a:t>
            </a:r>
            <a:r>
              <a:rPr lang="en-AU" sz="1600" i="1" dirty="0" smtClean="0">
                <a:solidFill>
                  <a:schemeClr val="tx1">
                    <a:lumMod val="75000"/>
                    <a:lumOff val="25000"/>
                  </a:schemeClr>
                </a:solidFill>
                <a:latin typeface="Arial"/>
                <a:cs typeface="Arial"/>
              </a:rPr>
              <a:t> des </a:t>
            </a:r>
            <a:r>
              <a:rPr lang="en-AU" sz="1600" i="1" dirty="0" err="1" smtClean="0">
                <a:solidFill>
                  <a:schemeClr val="tx1">
                    <a:lumMod val="75000"/>
                    <a:lumOff val="25000"/>
                  </a:schemeClr>
                </a:solidFill>
                <a:latin typeface="Arial"/>
                <a:cs typeface="Arial"/>
              </a:rPr>
              <a:t>hautes</a:t>
            </a:r>
            <a:r>
              <a:rPr lang="en-AU" sz="1600" i="1" dirty="0" smtClean="0">
                <a:solidFill>
                  <a:schemeClr val="tx1">
                    <a:lumMod val="75000"/>
                    <a:lumOff val="25000"/>
                  </a:schemeClr>
                </a:solidFill>
                <a:latin typeface="Arial"/>
                <a:cs typeface="Arial"/>
              </a:rPr>
              <a:t> </a:t>
            </a:r>
            <a:r>
              <a:rPr lang="en-AU" sz="1600" i="1" dirty="0" err="1" smtClean="0">
                <a:solidFill>
                  <a:schemeClr val="tx1">
                    <a:lumMod val="75000"/>
                    <a:lumOff val="25000"/>
                  </a:schemeClr>
                </a:solidFill>
                <a:latin typeface="Arial"/>
                <a:cs typeface="Arial"/>
              </a:rPr>
              <a:t>études</a:t>
            </a:r>
            <a:r>
              <a:rPr lang="en-AU" sz="1600" i="1" dirty="0" smtClean="0">
                <a:solidFill>
                  <a:schemeClr val="tx1">
                    <a:lumMod val="75000"/>
                    <a:lumOff val="25000"/>
                  </a:schemeClr>
                </a:solidFill>
                <a:latin typeface="Arial"/>
                <a:cs typeface="Arial"/>
              </a:rPr>
              <a:t> en sciences </a:t>
            </a:r>
            <a:r>
              <a:rPr lang="en-AU" sz="1600" i="1" dirty="0" err="1" smtClean="0">
                <a:solidFill>
                  <a:schemeClr val="tx1">
                    <a:lumMod val="75000"/>
                    <a:lumOff val="25000"/>
                  </a:schemeClr>
                </a:solidFill>
                <a:latin typeface="Arial"/>
                <a:cs typeface="Arial"/>
              </a:rPr>
              <a:t>sociales</a:t>
            </a:r>
            <a:r>
              <a:rPr lang="en-AU" sz="1600" i="1" dirty="0" smtClean="0">
                <a:solidFill>
                  <a:schemeClr val="tx1">
                    <a:lumMod val="75000"/>
                    <a:lumOff val="25000"/>
                  </a:schemeClr>
                </a:solidFill>
                <a:latin typeface="Arial"/>
                <a:cs typeface="Arial"/>
              </a:rPr>
              <a:t> / EHESS </a:t>
            </a:r>
            <a:endParaRPr lang="en-AU" sz="1600" dirty="0" smtClean="0">
              <a:solidFill>
                <a:schemeClr val="tx1">
                  <a:lumMod val="75000"/>
                  <a:lumOff val="25000"/>
                </a:schemeClr>
              </a:solidFill>
              <a:latin typeface="Arial"/>
              <a:cs typeface="Arial"/>
            </a:endParaRPr>
          </a:p>
          <a:p>
            <a:pPr algn="r"/>
            <a:r>
              <a:rPr lang="en-AU" sz="1600" dirty="0" err="1" smtClean="0">
                <a:solidFill>
                  <a:schemeClr val="tx1">
                    <a:lumMod val="75000"/>
                    <a:lumOff val="25000"/>
                  </a:schemeClr>
                </a:solidFill>
                <a:latin typeface="Arial"/>
                <a:cs typeface="Arial"/>
              </a:rPr>
              <a:t>hilario@bambooradical.com</a:t>
            </a:r>
            <a:r>
              <a:rPr lang="en-AU" sz="1600" dirty="0" smtClean="0">
                <a:solidFill>
                  <a:schemeClr val="tx1">
                    <a:lumMod val="75000"/>
                    <a:lumOff val="25000"/>
                  </a:schemeClr>
                </a:solidFill>
                <a:latin typeface="Arial"/>
                <a:cs typeface="Arial"/>
              </a:rPr>
              <a:t>	</a:t>
            </a:r>
          </a:p>
          <a:p>
            <a:pPr algn="r"/>
            <a:endParaRPr lang="en-AU" sz="1600" i="1" dirty="0">
              <a:solidFill>
                <a:schemeClr val="tx1">
                  <a:lumMod val="65000"/>
                  <a:lumOff val="35000"/>
                </a:schemeClr>
              </a:solidFill>
              <a:latin typeface="Book Antiqua"/>
              <a:cs typeface="Book Antiqua"/>
            </a:endParaRPr>
          </a:p>
          <a:p>
            <a:pPr algn="r"/>
            <a:r>
              <a:rPr lang="en-AU" sz="1600" dirty="0" smtClean="0">
                <a:solidFill>
                  <a:schemeClr val="tx1">
                    <a:lumMod val="65000"/>
                    <a:lumOff val="35000"/>
                  </a:schemeClr>
                </a:solidFill>
                <a:latin typeface="Arial"/>
                <a:cs typeface="Arial"/>
              </a:rPr>
              <a:t>Chinese dialect grammar in typological perspective</a:t>
            </a:r>
          </a:p>
          <a:p>
            <a:pPr algn="r"/>
            <a:r>
              <a:rPr lang="en-AU" sz="1600" dirty="0" err="1" smtClean="0">
                <a:solidFill>
                  <a:schemeClr val="tx1">
                    <a:lumMod val="65000"/>
                    <a:lumOff val="35000"/>
                  </a:schemeClr>
                </a:solidFill>
                <a:latin typeface="Arial"/>
                <a:cs typeface="Arial"/>
              </a:rPr>
              <a:t>Venerdì</a:t>
            </a:r>
            <a:r>
              <a:rPr lang="en-AU" sz="1600" dirty="0" smtClean="0">
                <a:solidFill>
                  <a:schemeClr val="tx1">
                    <a:lumMod val="65000"/>
                    <a:lumOff val="35000"/>
                  </a:schemeClr>
                </a:solidFill>
                <a:latin typeface="Arial"/>
                <a:cs typeface="Arial"/>
              </a:rPr>
              <a:t> 28 </a:t>
            </a:r>
            <a:r>
              <a:rPr lang="en-AU" sz="1600" dirty="0" err="1" smtClean="0">
                <a:solidFill>
                  <a:schemeClr val="tx1">
                    <a:lumMod val="65000"/>
                    <a:lumOff val="35000"/>
                  </a:schemeClr>
                </a:solidFill>
                <a:latin typeface="Arial"/>
                <a:cs typeface="Arial"/>
              </a:rPr>
              <a:t>aprile</a:t>
            </a:r>
            <a:r>
              <a:rPr lang="en-AU" sz="1600" dirty="0" smtClean="0">
                <a:solidFill>
                  <a:schemeClr val="tx1">
                    <a:lumMod val="65000"/>
                    <a:lumOff val="35000"/>
                  </a:schemeClr>
                </a:solidFill>
                <a:latin typeface="Arial"/>
                <a:cs typeface="Arial"/>
              </a:rPr>
              <a:t> 2023 </a:t>
            </a:r>
            <a:r>
              <a:rPr lang="zh-TW" altLang="en-US" sz="1600" dirty="0" smtClean="0">
                <a:solidFill>
                  <a:schemeClr val="tx1">
                    <a:lumMod val="65000"/>
                    <a:lumOff val="35000"/>
                  </a:schemeClr>
                </a:solidFill>
                <a:latin typeface="华文细黑"/>
                <a:ea typeface="华文细黑"/>
                <a:cs typeface="华文细黑"/>
              </a:rPr>
              <a:t>癸卯年三</a:t>
            </a:r>
            <a:r>
              <a:rPr lang="en-AU" sz="1600" dirty="0" err="1" smtClean="0">
                <a:solidFill>
                  <a:schemeClr val="tx1">
                    <a:lumMod val="65000"/>
                    <a:lumOff val="35000"/>
                  </a:schemeClr>
                </a:solidFill>
                <a:latin typeface="华文细黑"/>
                <a:ea typeface="华文细黑"/>
                <a:cs typeface="华文细黑"/>
              </a:rPr>
              <a:t>月</a:t>
            </a:r>
            <a:r>
              <a:rPr lang="zh-TW" altLang="en-US" sz="1600" dirty="0" smtClean="0">
                <a:solidFill>
                  <a:schemeClr val="tx1">
                    <a:lumMod val="65000"/>
                    <a:lumOff val="35000"/>
                  </a:schemeClr>
                </a:solidFill>
                <a:latin typeface="华文细黑"/>
                <a:ea typeface="华文细黑"/>
                <a:cs typeface="华文细黑"/>
              </a:rPr>
              <a:t>初九</a:t>
            </a:r>
            <a:r>
              <a:rPr lang="en-US" altLang="zh-TW" sz="1600" dirty="0" smtClean="0">
                <a:solidFill>
                  <a:schemeClr val="tx1">
                    <a:lumMod val="65000"/>
                    <a:lumOff val="35000"/>
                  </a:schemeClr>
                </a:solidFill>
                <a:latin typeface="Arial"/>
                <a:ea typeface="华文仿宋"/>
                <a:cs typeface="Arial"/>
              </a:rPr>
              <a:t> </a:t>
            </a:r>
            <a:r>
              <a:rPr lang="en-AU" sz="1600" dirty="0" smtClean="0">
                <a:solidFill>
                  <a:schemeClr val="tx1">
                    <a:lumMod val="65000"/>
                    <a:lumOff val="35000"/>
                  </a:schemeClr>
                </a:solidFill>
                <a:latin typeface="Arial"/>
                <a:cs typeface="Arial"/>
              </a:rPr>
              <a:t> </a:t>
            </a:r>
          </a:p>
          <a:p>
            <a:pPr algn="r"/>
            <a:r>
              <a:rPr lang="en-AU" sz="1600" dirty="0" err="1" smtClean="0">
                <a:solidFill>
                  <a:schemeClr val="tx1">
                    <a:lumMod val="65000"/>
                    <a:lumOff val="35000"/>
                  </a:schemeClr>
                </a:solidFill>
                <a:latin typeface="Arial"/>
                <a:cs typeface="Arial"/>
              </a:rPr>
              <a:t>Università</a:t>
            </a:r>
            <a:r>
              <a:rPr lang="en-AU" sz="1600" dirty="0" smtClean="0">
                <a:solidFill>
                  <a:schemeClr val="tx1">
                    <a:lumMod val="65000"/>
                    <a:lumOff val="35000"/>
                  </a:schemeClr>
                </a:solidFill>
                <a:latin typeface="Arial"/>
                <a:cs typeface="Arial"/>
              </a:rPr>
              <a:t> </a:t>
            </a:r>
            <a:r>
              <a:rPr lang="en-AU" sz="1600" dirty="0" err="1" smtClean="0">
                <a:solidFill>
                  <a:schemeClr val="tx1">
                    <a:lumMod val="65000"/>
                    <a:lumOff val="35000"/>
                  </a:schemeClr>
                </a:solidFill>
                <a:latin typeface="Arial"/>
                <a:cs typeface="Arial"/>
              </a:rPr>
              <a:t>Ca</a:t>
            </a:r>
            <a:r>
              <a:rPr lang="en-AU" sz="1600" dirty="0" smtClean="0">
                <a:solidFill>
                  <a:schemeClr val="tx1">
                    <a:lumMod val="65000"/>
                    <a:lumOff val="35000"/>
                  </a:schemeClr>
                </a:solidFill>
                <a:latin typeface="Arial"/>
                <a:cs typeface="Arial"/>
              </a:rPr>
              <a:t>’ </a:t>
            </a:r>
            <a:r>
              <a:rPr lang="en-AU" sz="1600" dirty="0" err="1" smtClean="0">
                <a:solidFill>
                  <a:schemeClr val="tx1">
                    <a:lumMod val="65000"/>
                    <a:lumOff val="35000"/>
                  </a:schemeClr>
                </a:solidFill>
                <a:latin typeface="Arial"/>
                <a:cs typeface="Arial"/>
              </a:rPr>
              <a:t>Foscari</a:t>
            </a:r>
            <a:endParaRPr lang="en-AU" sz="1600" dirty="0" smtClean="0">
              <a:solidFill>
                <a:schemeClr val="tx1">
                  <a:lumMod val="65000"/>
                  <a:lumOff val="35000"/>
                </a:schemeClr>
              </a:solidFill>
              <a:latin typeface="Arial"/>
              <a:cs typeface="Arial"/>
            </a:endParaRPr>
          </a:p>
        </p:txBody>
      </p:sp>
      <p:pic>
        <p:nvPicPr>
          <p:cNvPr id="14" name="Picture 13"/>
          <p:cNvPicPr>
            <a:picLocks noChangeAspect="1"/>
          </p:cNvPicPr>
          <p:nvPr/>
        </p:nvPicPr>
        <p:blipFill>
          <a:blip r:embed="rId3"/>
          <a:stretch>
            <a:fillRect/>
          </a:stretch>
        </p:blipFill>
        <p:spPr>
          <a:xfrm>
            <a:off x="7127631" y="351155"/>
            <a:ext cx="1787768" cy="2386762"/>
          </a:xfrm>
          <a:prstGeom prst="rect">
            <a:avLst/>
          </a:prstGeom>
        </p:spPr>
      </p:pic>
      <p:pic>
        <p:nvPicPr>
          <p:cNvPr id="5" name="Picture 4"/>
          <p:cNvPicPr>
            <a:picLocks noChangeAspect="1"/>
          </p:cNvPicPr>
          <p:nvPr/>
        </p:nvPicPr>
        <p:blipFill>
          <a:blip r:embed="rId4"/>
          <a:stretch>
            <a:fillRect/>
          </a:stretch>
        </p:blipFill>
        <p:spPr>
          <a:xfrm>
            <a:off x="-469900" y="351155"/>
            <a:ext cx="4254500" cy="2382520"/>
          </a:xfrm>
          <a:prstGeom prst="rect">
            <a:avLst/>
          </a:prstGeom>
        </p:spPr>
      </p:pic>
      <p:pic>
        <p:nvPicPr>
          <p:cNvPr id="15" name="Picture 14"/>
          <p:cNvPicPr>
            <a:picLocks noChangeAspect="1"/>
          </p:cNvPicPr>
          <p:nvPr/>
        </p:nvPicPr>
        <p:blipFill>
          <a:blip r:embed="rId5"/>
          <a:stretch>
            <a:fillRect/>
          </a:stretch>
        </p:blipFill>
        <p:spPr>
          <a:xfrm>
            <a:off x="3657600" y="350629"/>
            <a:ext cx="3594100" cy="2383045"/>
          </a:xfrm>
          <a:prstGeom prst="rect">
            <a:avLst/>
          </a:prstGeom>
        </p:spPr>
      </p:pic>
      <p:sp>
        <p:nvSpPr>
          <p:cNvPr id="4" name="Rectangle 3"/>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pic>
        <p:nvPicPr>
          <p:cNvPr id="6" name="Picture 5"/>
          <p:cNvPicPr>
            <a:picLocks noChangeAspect="1"/>
          </p:cNvPicPr>
          <p:nvPr/>
        </p:nvPicPr>
        <p:blipFill>
          <a:blip r:embed="rId6"/>
          <a:stretch>
            <a:fillRect/>
          </a:stretch>
        </p:blipFill>
        <p:spPr>
          <a:xfrm>
            <a:off x="211667" y="5335551"/>
            <a:ext cx="3213100" cy="1363699"/>
          </a:xfrm>
          <a:prstGeom prst="rect">
            <a:avLst/>
          </a:prstGeom>
        </p:spPr>
      </p:pic>
    </p:spTree>
    <p:extLst>
      <p:ext uri="{BB962C8B-B14F-4D97-AF65-F5344CB8AC3E}">
        <p14:creationId xmlns:p14="http://schemas.microsoft.com/office/powerpoint/2010/main" val="318557032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91165"/>
            <a:ext cx="8229600" cy="5334001"/>
          </a:xfrm>
        </p:spPr>
        <p:txBody>
          <a:bodyPr>
            <a:normAutofit/>
          </a:bodyPr>
          <a:lstStyle/>
          <a:p>
            <a:pPr marL="0" indent="0">
              <a:buNone/>
            </a:pPr>
            <a:r>
              <a:rPr lang="en-NZ" sz="2400" dirty="0" smtClean="0">
                <a:latin typeface="Arial"/>
                <a:cs typeface="Arial"/>
              </a:rPr>
              <a:t>any tone other than tone 1/7 [˥] can take suprafix tone 2:</a:t>
            </a:r>
          </a:p>
          <a:p>
            <a:pPr marL="0" indent="0">
              <a:buNone/>
            </a:pPr>
            <a:r>
              <a:rPr lang="zh-TW" altLang="en-US" sz="2400" dirty="0" smtClean="0">
                <a:latin typeface="华文楷体"/>
                <a:ea typeface="华文楷体"/>
                <a:cs typeface="华文楷体"/>
              </a:rPr>
              <a:t>片</a:t>
            </a:r>
            <a:r>
              <a:rPr lang="en-NZ" sz="2400" dirty="0" smtClean="0">
                <a:latin typeface="Gentium Plus"/>
                <a:cs typeface="Gentium Plus"/>
              </a:rPr>
              <a:t> </a:t>
            </a:r>
            <a:r>
              <a:rPr lang="en-NZ" sz="2400" i="1" dirty="0" smtClean="0">
                <a:latin typeface="Gentium Plus"/>
                <a:cs typeface="Gentium Plus"/>
              </a:rPr>
              <a:t>pʰin 3</a:t>
            </a:r>
            <a:r>
              <a:rPr lang="en-NZ" sz="2400" dirty="0" smtClean="0">
                <a:latin typeface="Gentium Plus"/>
                <a:cs typeface="Gentium Plus"/>
              </a:rPr>
              <a:t> ‘slice’ 	</a:t>
            </a:r>
            <a:r>
              <a:rPr lang="en-NZ" sz="2400" i="1" dirty="0" smtClean="0">
                <a:latin typeface="Gentium Plus"/>
                <a:cs typeface="Gentium Plus"/>
              </a:rPr>
              <a:t>&gt; pʰin 2</a:t>
            </a:r>
            <a:r>
              <a:rPr lang="en-NZ" sz="2400" dirty="0" smtClean="0">
                <a:latin typeface="Gentium Plus"/>
                <a:cs typeface="Gentium Plus"/>
              </a:rPr>
              <a:t> e.g. ‘film’, ‘slide’</a:t>
            </a:r>
          </a:p>
          <a:p>
            <a:pPr marL="0" indent="0">
              <a:buNone/>
            </a:pPr>
            <a:r>
              <a:rPr lang="zh-TW" altLang="en-US" sz="2400" dirty="0" smtClean="0">
                <a:latin typeface="华文楷体"/>
                <a:ea typeface="华文楷体"/>
                <a:cs typeface="华文楷体"/>
              </a:rPr>
              <a:t>房</a:t>
            </a:r>
            <a:r>
              <a:rPr lang="en-US" altLang="zh-TW" sz="2400" dirty="0" smtClean="0">
                <a:latin typeface="华文楷体"/>
                <a:ea typeface="华文楷体"/>
                <a:cs typeface="华文楷体"/>
              </a:rPr>
              <a:t> </a:t>
            </a:r>
            <a:r>
              <a:rPr lang="en-NZ" sz="2400" i="1" dirty="0" smtClean="0">
                <a:latin typeface="Gentium Plus"/>
                <a:cs typeface="Gentium Plus"/>
              </a:rPr>
              <a:t>fɔŋ 4</a:t>
            </a:r>
            <a:r>
              <a:rPr lang="en-NZ" sz="2400" dirty="0" smtClean="0">
                <a:latin typeface="Gentium Plus"/>
                <a:cs typeface="Gentium Plus"/>
              </a:rPr>
              <a:t> ‘room’ 	&gt; </a:t>
            </a:r>
            <a:r>
              <a:rPr lang="en-NZ" sz="2400" i="1" dirty="0" smtClean="0">
                <a:latin typeface="Gentium Plus"/>
                <a:cs typeface="Gentium Plus"/>
              </a:rPr>
              <a:t>fɔŋ 2</a:t>
            </a:r>
            <a:r>
              <a:rPr lang="en-NZ" sz="2400" dirty="0" smtClean="0">
                <a:latin typeface="Gentium Plus"/>
                <a:cs typeface="Gentium Plus"/>
              </a:rPr>
              <a:t> ‘room’</a:t>
            </a:r>
          </a:p>
          <a:p>
            <a:pPr marL="0" indent="0">
              <a:buNone/>
            </a:pPr>
            <a:r>
              <a:rPr lang="zh-TW" altLang="en-US" sz="2400" dirty="0" smtClean="0">
                <a:latin typeface="华文楷体"/>
                <a:ea typeface="华文楷体"/>
                <a:cs typeface="华文楷体"/>
              </a:rPr>
              <a:t>女</a:t>
            </a:r>
            <a:r>
              <a:rPr lang="en-US" altLang="zh-TW" sz="2400" dirty="0" smtClean="0">
                <a:latin typeface="Gentium Plus"/>
                <a:cs typeface="Gentium Plus"/>
              </a:rPr>
              <a:t> </a:t>
            </a:r>
            <a:r>
              <a:rPr lang="en-NZ" sz="2400" i="1" dirty="0" smtClean="0">
                <a:latin typeface="Gentium Plus"/>
                <a:cs typeface="Gentium Plus"/>
              </a:rPr>
              <a:t>nɵy 5</a:t>
            </a:r>
            <a:r>
              <a:rPr lang="en-NZ" sz="2400" dirty="0" smtClean="0">
                <a:latin typeface="Gentium Plus"/>
                <a:cs typeface="Gentium Plus"/>
              </a:rPr>
              <a:t> ‘female’ 	&gt; </a:t>
            </a:r>
            <a:r>
              <a:rPr lang="en-NZ" sz="2400" i="1" dirty="0" smtClean="0">
                <a:latin typeface="Gentium Plus"/>
                <a:cs typeface="Gentium Plus"/>
              </a:rPr>
              <a:t>nɵy 2</a:t>
            </a:r>
            <a:r>
              <a:rPr lang="en-NZ" sz="2400" dirty="0" smtClean="0">
                <a:latin typeface="Gentium Plus"/>
                <a:cs typeface="Gentium Plus"/>
              </a:rPr>
              <a:t> ‘daughter’</a:t>
            </a:r>
            <a:endParaRPr lang="en-NZ" sz="2400" i="1" dirty="0" smtClean="0">
              <a:latin typeface="Gentium Plus"/>
              <a:cs typeface="Gentium Plus"/>
            </a:endParaRPr>
          </a:p>
          <a:p>
            <a:pPr marL="0" indent="0">
              <a:buNone/>
            </a:pPr>
            <a:r>
              <a:rPr lang="zh-TW" altLang="en-US" sz="2400" dirty="0" smtClean="0">
                <a:latin typeface="华文楷体"/>
                <a:ea typeface="华文楷体"/>
                <a:cs typeface="华文楷体"/>
              </a:rPr>
              <a:t>袋</a:t>
            </a:r>
            <a:r>
              <a:rPr lang="en-NZ" sz="2400" dirty="0" smtClean="0">
                <a:latin typeface="Gentium Plus"/>
                <a:cs typeface="Gentium Plus"/>
              </a:rPr>
              <a:t> </a:t>
            </a:r>
            <a:r>
              <a:rPr lang="en-NZ" sz="2400" i="1" dirty="0" smtClean="0">
                <a:latin typeface="Gentium Plus"/>
                <a:cs typeface="Gentium Plus"/>
              </a:rPr>
              <a:t>tɔi 6  </a:t>
            </a:r>
            <a:r>
              <a:rPr lang="en-NZ" sz="2400" dirty="0" smtClean="0">
                <a:latin typeface="Gentium Plus"/>
                <a:cs typeface="Gentium Plus"/>
              </a:rPr>
              <a:t>‘bag’ 		&gt; </a:t>
            </a:r>
            <a:r>
              <a:rPr lang="en-NZ" sz="2400" i="1" dirty="0" smtClean="0">
                <a:latin typeface="Gentium Plus"/>
                <a:cs typeface="Gentium Plus"/>
              </a:rPr>
              <a:t>tɔi 2</a:t>
            </a:r>
            <a:r>
              <a:rPr lang="en-NZ" sz="2400" dirty="0" smtClean="0">
                <a:latin typeface="Gentium Plus"/>
                <a:cs typeface="Gentium Plus"/>
              </a:rPr>
              <a:t> ‘bag’</a:t>
            </a:r>
            <a:endParaRPr lang="en-NZ" sz="1600" i="1" dirty="0" smtClean="0">
              <a:latin typeface="Arial"/>
              <a:cs typeface="Arial"/>
            </a:endParaRPr>
          </a:p>
          <a:p>
            <a:pPr marL="0" indent="0">
              <a:buNone/>
            </a:pPr>
            <a:r>
              <a:rPr lang="zh-TW" altLang="en-US" sz="2400" dirty="0" smtClean="0">
                <a:latin typeface="华文楷体"/>
                <a:ea typeface="华文楷体"/>
                <a:cs typeface="华文楷体"/>
              </a:rPr>
              <a:t>鴨</a:t>
            </a:r>
            <a:r>
              <a:rPr lang="en-NZ" sz="2400" dirty="0" smtClean="0">
                <a:latin typeface="Gentium Plus"/>
                <a:cs typeface="Gentium Plus"/>
              </a:rPr>
              <a:t> </a:t>
            </a:r>
            <a:r>
              <a:rPr lang="en-NZ" sz="2400" i="1" dirty="0" smtClean="0">
                <a:latin typeface="Gentium Plus"/>
                <a:cs typeface="Gentium Plus"/>
              </a:rPr>
              <a:t>ap 8 </a:t>
            </a:r>
            <a:r>
              <a:rPr lang="en-NZ" sz="2400" dirty="0" smtClean="0">
                <a:latin typeface="Gentium Plus"/>
                <a:cs typeface="Gentium Plus"/>
              </a:rPr>
              <a:t>‘duck’ 		&gt; </a:t>
            </a:r>
            <a:r>
              <a:rPr lang="en-NZ" sz="2400" i="1" dirty="0" smtClean="0">
                <a:latin typeface="Gentium Plus"/>
                <a:cs typeface="Gentium Plus"/>
              </a:rPr>
              <a:t>ap 2</a:t>
            </a:r>
            <a:r>
              <a:rPr lang="en-NZ" sz="2400" dirty="0" smtClean="0">
                <a:latin typeface="Gentium Plus"/>
                <a:cs typeface="Gentium Plus"/>
              </a:rPr>
              <a:t> ‘duck’</a:t>
            </a:r>
          </a:p>
          <a:p>
            <a:pPr marL="0" indent="0">
              <a:buNone/>
            </a:pPr>
            <a:r>
              <a:rPr lang="zh-TW" altLang="en-US" sz="2400" dirty="0" smtClean="0">
                <a:latin typeface="华文楷体"/>
                <a:ea typeface="华文楷体"/>
                <a:cs typeface="华文楷体"/>
              </a:rPr>
              <a:t>碟</a:t>
            </a:r>
            <a:r>
              <a:rPr lang="en-US" altLang="zh-TW" sz="2400" dirty="0" smtClean="0">
                <a:latin typeface="华文楷体"/>
                <a:ea typeface="华文楷体"/>
                <a:cs typeface="华文楷体"/>
              </a:rPr>
              <a:t> </a:t>
            </a:r>
            <a:r>
              <a:rPr lang="en-NZ" sz="2400" i="1" dirty="0" smtClean="0">
                <a:latin typeface="Gentium Plus"/>
                <a:cs typeface="Gentium Plus"/>
              </a:rPr>
              <a:t>tip 9</a:t>
            </a:r>
            <a:r>
              <a:rPr lang="en-NZ" sz="2400" dirty="0" smtClean="0">
                <a:latin typeface="Gentium Plus"/>
                <a:cs typeface="Gentium Plus"/>
              </a:rPr>
              <a:t> ‘plate’ 		&gt; </a:t>
            </a:r>
            <a:r>
              <a:rPr lang="en-NZ" sz="2400" i="1" dirty="0" smtClean="0">
                <a:latin typeface="Gentium Plus"/>
                <a:cs typeface="Gentium Plus"/>
              </a:rPr>
              <a:t>tip 2</a:t>
            </a:r>
            <a:r>
              <a:rPr lang="en-NZ" sz="2400" dirty="0" smtClean="0">
                <a:latin typeface="Gentium Plus"/>
                <a:cs typeface="Gentium Plus"/>
              </a:rPr>
              <a:t> ‘plate / disc’ 	</a:t>
            </a:r>
            <a:endParaRPr lang="en-NZ" sz="2400" i="1" dirty="0" smtClean="0">
              <a:latin typeface="Arial"/>
              <a:cs typeface="Arial"/>
            </a:endParaRPr>
          </a:p>
          <a:p>
            <a:pPr marL="0" indent="0">
              <a:buNone/>
            </a:pPr>
            <a:endParaRPr lang="en-NZ" sz="1600" i="1" dirty="0">
              <a:latin typeface="Arial"/>
              <a:cs typeface="Arial"/>
            </a:endParaRPr>
          </a:p>
        </p:txBody>
      </p:sp>
      <p:sp>
        <p:nvSpPr>
          <p:cNvPr id="4" name="Title 1"/>
          <p:cNvSpPr>
            <a:spLocks noGrp="1"/>
          </p:cNvSpPr>
          <p:nvPr>
            <p:ph type="title"/>
          </p:nvPr>
        </p:nvSpPr>
        <p:spPr>
          <a:xfrm>
            <a:off x="457200" y="274638"/>
            <a:ext cx="8229600" cy="1143000"/>
          </a:xfrm>
        </p:spPr>
        <p:txBody>
          <a:bodyPr>
            <a:normAutofit/>
          </a:bodyPr>
          <a:lstStyle/>
          <a:p>
            <a:pPr algn="l"/>
            <a:r>
              <a:rPr lang="en-NZ" b="1" dirty="0">
                <a:latin typeface="Arial"/>
                <a:cs typeface="Arial"/>
              </a:rPr>
              <a:t>Lexical suprafix: tone 2 [</a:t>
            </a:r>
            <a:r>
              <a:rPr lang="en-US" altLang="zh-TW" b="1" dirty="0">
                <a:latin typeface="Gentium Plus"/>
                <a:ea typeface="华文楷体"/>
                <a:cs typeface="Gentium Plus"/>
              </a:rPr>
              <a:t>˧˥ </a:t>
            </a:r>
            <a:r>
              <a:rPr lang="en-NZ" b="1" dirty="0">
                <a:latin typeface="Arial"/>
                <a:cs typeface="Arial"/>
              </a:rPr>
              <a:t>]</a:t>
            </a:r>
          </a:p>
        </p:txBody>
      </p:sp>
      <p:sp>
        <p:nvSpPr>
          <p:cNvPr id="5" name="Rectangle 4"/>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314272757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99104"/>
            <a:ext cx="8229600" cy="5999163"/>
          </a:xfrm>
        </p:spPr>
        <p:txBody>
          <a:bodyPr>
            <a:normAutofit/>
          </a:bodyPr>
          <a:lstStyle/>
          <a:p>
            <a:pPr marL="0" indent="0">
              <a:buNone/>
            </a:pPr>
            <a:r>
              <a:rPr lang="en-NZ" sz="2400" dirty="0" smtClean="0">
                <a:latin typeface="Arial"/>
                <a:cs typeface="Arial"/>
              </a:rPr>
              <a:t>any(?) non-</a:t>
            </a:r>
            <a:r>
              <a:rPr lang="en-US" altLang="zh-TW" sz="2400" dirty="0" smtClean="0">
                <a:latin typeface="Arial"/>
                <a:cs typeface="Arial"/>
              </a:rPr>
              <a:t>/1/ </a:t>
            </a:r>
            <a:r>
              <a:rPr lang="en-NZ" sz="2400" dirty="0" smtClean="0">
                <a:latin typeface="Arial"/>
                <a:cs typeface="Arial"/>
              </a:rPr>
              <a:t>tone can become /1/(7):</a:t>
            </a:r>
            <a:endParaRPr lang="en-NZ" sz="2400" dirty="0">
              <a:latin typeface="Arial"/>
              <a:cs typeface="Arial"/>
            </a:endParaRPr>
          </a:p>
          <a:p>
            <a:pPr marL="0" indent="0">
              <a:buNone/>
            </a:pPr>
            <a:r>
              <a:rPr lang="zh-TW" altLang="en-US" sz="2400" dirty="0" smtClean="0">
                <a:latin typeface="华文楷体"/>
                <a:ea typeface="华文楷体"/>
                <a:cs typeface="华文楷体"/>
              </a:rPr>
              <a:t>己</a:t>
            </a:r>
            <a:r>
              <a:rPr lang="en-NZ" sz="2400" dirty="0" smtClean="0">
                <a:latin typeface="Gentium Plus"/>
                <a:cs typeface="Gentium Plus"/>
              </a:rPr>
              <a:t> </a:t>
            </a:r>
            <a:r>
              <a:rPr lang="en-NZ" sz="2400" i="1" dirty="0" smtClean="0">
                <a:latin typeface="Gentium Plus"/>
                <a:cs typeface="Gentium Plus"/>
              </a:rPr>
              <a:t>kei 2</a:t>
            </a:r>
            <a:r>
              <a:rPr lang="en-NZ" sz="2400" dirty="0" smtClean="0">
                <a:latin typeface="Gentium Plus"/>
                <a:cs typeface="Gentium Plus"/>
              </a:rPr>
              <a:t> ‘self’ 			&gt;</a:t>
            </a:r>
            <a:r>
              <a:rPr lang="zh-TW" altLang="en-US" sz="2400" dirty="0" smtClean="0">
                <a:latin typeface="华文楷体"/>
                <a:ea typeface="华文楷体"/>
                <a:cs typeface="华文楷体"/>
              </a:rPr>
              <a:t>自己</a:t>
            </a:r>
            <a:r>
              <a:rPr lang="en-US" altLang="zh-TW" sz="2400" dirty="0" smtClean="0">
                <a:latin typeface="Gentium Plus"/>
                <a:ea typeface="华文楷体"/>
                <a:cs typeface="Gentium Plus"/>
              </a:rPr>
              <a:t> </a:t>
            </a:r>
            <a:r>
              <a:rPr lang="en-NZ" sz="2400" i="1" dirty="0" smtClean="0">
                <a:latin typeface="Gentium Plus"/>
                <a:cs typeface="Gentium Plus"/>
              </a:rPr>
              <a:t>tsi 6  kei 2 ~ 1</a:t>
            </a:r>
            <a:r>
              <a:rPr lang="en-NZ" sz="2400" dirty="0" smtClean="0">
                <a:latin typeface="Gentium Plus"/>
                <a:cs typeface="Gentium Plus"/>
              </a:rPr>
              <a:t> ‘self’</a:t>
            </a:r>
            <a:endParaRPr lang="zh-TW" altLang="en-US" sz="2400" dirty="0" smtClean="0">
              <a:latin typeface="华文楷体"/>
              <a:ea typeface="华文楷体"/>
              <a:cs typeface="华文楷体"/>
            </a:endParaRPr>
          </a:p>
          <a:p>
            <a:pPr marL="0" indent="0">
              <a:buNone/>
            </a:pPr>
            <a:r>
              <a:rPr lang="zh-TW" altLang="en-US" sz="2400" dirty="0" smtClean="0">
                <a:latin typeface="华文楷体"/>
                <a:ea typeface="华文楷体"/>
                <a:cs typeface="华文楷体"/>
              </a:rPr>
              <a:t>派</a:t>
            </a:r>
            <a:r>
              <a:rPr lang="en-NZ" sz="2400" dirty="0" smtClean="0">
                <a:latin typeface="Gentium Plus"/>
                <a:cs typeface="Gentium Plus"/>
              </a:rPr>
              <a:t> </a:t>
            </a:r>
            <a:r>
              <a:rPr lang="en-NZ" sz="2400" i="1" dirty="0" smtClean="0">
                <a:latin typeface="Gentium Plus"/>
                <a:cs typeface="Gentium Plus"/>
              </a:rPr>
              <a:t>pʰai 3</a:t>
            </a:r>
            <a:r>
              <a:rPr lang="en-NZ" sz="2400" dirty="0" smtClean="0">
                <a:latin typeface="Gentium Plus"/>
                <a:cs typeface="Gentium Plus"/>
              </a:rPr>
              <a:t> ‘faction’ 		&gt; </a:t>
            </a:r>
            <a:r>
              <a:rPr lang="en-NZ" sz="2400" i="1" dirty="0" smtClean="0">
                <a:latin typeface="Gentium Plus"/>
                <a:cs typeface="Gentium Plus"/>
              </a:rPr>
              <a:t>pʰai</a:t>
            </a:r>
            <a:r>
              <a:rPr lang="en-NZ" sz="2400" i="1" dirty="0">
                <a:latin typeface="Gentium Plus"/>
                <a:cs typeface="Gentium Plus"/>
              </a:rPr>
              <a:t> </a:t>
            </a:r>
            <a:r>
              <a:rPr lang="en-NZ" sz="2400" i="1" dirty="0" smtClean="0">
                <a:latin typeface="Gentium Plus"/>
                <a:cs typeface="Gentium Plus"/>
              </a:rPr>
              <a:t>1</a:t>
            </a:r>
            <a:r>
              <a:rPr lang="en-NZ" sz="2400" dirty="0" smtClean="0">
                <a:latin typeface="Gentium Plus"/>
                <a:cs typeface="Gentium Plus"/>
              </a:rPr>
              <a:t> ‘faction’</a:t>
            </a:r>
          </a:p>
          <a:p>
            <a:pPr marL="0" indent="0">
              <a:buNone/>
            </a:pPr>
            <a:r>
              <a:rPr lang="zh-TW" altLang="en-US" sz="2400" dirty="0" smtClean="0">
                <a:latin typeface="Gentium Plus"/>
                <a:ea typeface="华文楷体"/>
                <a:cs typeface="Gentium Plus"/>
              </a:rPr>
              <a:t>欄</a:t>
            </a:r>
            <a:r>
              <a:rPr lang="en-US" altLang="zh-TW" sz="2400" dirty="0" smtClean="0">
                <a:latin typeface="Gentium Plus"/>
                <a:ea typeface="华文楷体"/>
                <a:cs typeface="Gentium Plus"/>
              </a:rPr>
              <a:t> </a:t>
            </a:r>
            <a:r>
              <a:rPr lang="en-US" altLang="zh-TW" sz="2400" i="1" dirty="0" err="1" smtClean="0">
                <a:latin typeface="Gentium Plus"/>
                <a:ea typeface="华文楷体"/>
                <a:cs typeface="Gentium Plus"/>
              </a:rPr>
              <a:t>lan</a:t>
            </a:r>
            <a:r>
              <a:rPr lang="en-NZ" altLang="zh-TW" sz="2400" i="1" dirty="0">
                <a:latin typeface="Gentium Plus"/>
                <a:cs typeface="Gentium Plus"/>
              </a:rPr>
              <a:t> </a:t>
            </a:r>
            <a:r>
              <a:rPr lang="en-NZ" altLang="zh-TW" sz="2400" i="1" dirty="0" smtClean="0">
                <a:latin typeface="Gentium Plus"/>
                <a:cs typeface="Gentium Plus"/>
              </a:rPr>
              <a:t>4</a:t>
            </a:r>
            <a:r>
              <a:rPr lang="en-NZ" sz="2400" dirty="0" smtClean="0">
                <a:latin typeface="Gentium Plus"/>
                <a:cs typeface="Gentium Plus"/>
              </a:rPr>
              <a:t> ‘railing’ 		&gt; </a:t>
            </a:r>
            <a:r>
              <a:rPr lang="en-US" altLang="zh-TW" sz="2400" i="1" dirty="0" err="1" smtClean="0">
                <a:latin typeface="Gentium Plus"/>
                <a:ea typeface="华文楷体"/>
                <a:cs typeface="Gentium Plus"/>
              </a:rPr>
              <a:t>lan</a:t>
            </a:r>
            <a:r>
              <a:rPr lang="en-NZ" altLang="zh-TW" sz="2400" i="1" dirty="0">
                <a:latin typeface="Gentium Plus"/>
                <a:cs typeface="Gentium Plus"/>
              </a:rPr>
              <a:t> </a:t>
            </a:r>
            <a:r>
              <a:rPr lang="en-NZ" altLang="zh-TW" sz="2400" i="1" dirty="0" smtClean="0">
                <a:latin typeface="Gentium Plus"/>
                <a:cs typeface="Gentium Plus"/>
              </a:rPr>
              <a:t>1</a:t>
            </a:r>
            <a:r>
              <a:rPr lang="en-NZ" sz="2400" dirty="0" smtClean="0">
                <a:latin typeface="Gentium Plus"/>
                <a:cs typeface="Gentium Plus"/>
              </a:rPr>
              <a:t> ‘(animal) pen’</a:t>
            </a:r>
          </a:p>
          <a:p>
            <a:pPr marL="0" indent="0">
              <a:buNone/>
            </a:pPr>
            <a:r>
              <a:rPr lang="zh-TW" altLang="en-US" sz="2400" dirty="0" smtClean="0">
                <a:latin typeface="华文楷体"/>
                <a:ea typeface="华文楷体"/>
                <a:cs typeface="华文楷体"/>
              </a:rPr>
              <a:t>尾</a:t>
            </a:r>
            <a:r>
              <a:rPr lang="en-US" altLang="zh-TW" sz="2400" dirty="0" smtClean="0">
                <a:latin typeface="Gentium Plus"/>
                <a:cs typeface="Gentium Plus"/>
              </a:rPr>
              <a:t> </a:t>
            </a:r>
            <a:r>
              <a:rPr lang="en-NZ" altLang="zh-TW" sz="2400" i="1" dirty="0" smtClean="0">
                <a:latin typeface="Gentium Plus"/>
                <a:cs typeface="Gentium Plus"/>
              </a:rPr>
              <a:t>mei</a:t>
            </a:r>
            <a:r>
              <a:rPr lang="en-NZ" sz="2400" i="1" dirty="0" smtClean="0">
                <a:latin typeface="Gentium Plus"/>
                <a:cs typeface="Gentium Plus"/>
              </a:rPr>
              <a:t> 5</a:t>
            </a:r>
            <a:r>
              <a:rPr lang="en-NZ" sz="2400" dirty="0" smtClean="0">
                <a:latin typeface="Gentium Plus"/>
                <a:cs typeface="Gentium Plus"/>
              </a:rPr>
              <a:t> ‘tail’ 			&gt; </a:t>
            </a:r>
            <a:r>
              <a:rPr lang="en-NZ" altLang="zh-TW" sz="2400" i="1" dirty="0" smtClean="0">
                <a:latin typeface="Gentium Plus"/>
                <a:cs typeface="Gentium Plus"/>
              </a:rPr>
              <a:t>mei</a:t>
            </a:r>
            <a:r>
              <a:rPr lang="en-NZ" sz="2400" i="1" dirty="0" smtClean="0">
                <a:latin typeface="Gentium Plus"/>
                <a:cs typeface="Gentium Plus"/>
              </a:rPr>
              <a:t> 1</a:t>
            </a:r>
            <a:r>
              <a:rPr lang="en-NZ" sz="2400" dirty="0" smtClean="0">
                <a:latin typeface="Gentium Plus"/>
                <a:cs typeface="Gentium Plus"/>
              </a:rPr>
              <a:t> ‘last’</a:t>
            </a:r>
            <a:endParaRPr lang="en-NZ" sz="2400" i="1" dirty="0" smtClean="0">
              <a:latin typeface="Gentium Plus"/>
              <a:cs typeface="Gentium Plus"/>
            </a:endParaRPr>
          </a:p>
          <a:p>
            <a:pPr marL="0" indent="0">
              <a:buNone/>
            </a:pPr>
            <a:r>
              <a:rPr lang="zh-TW" altLang="en-US" sz="2400" dirty="0" smtClean="0">
                <a:latin typeface="华文楷体"/>
                <a:ea typeface="华文楷体"/>
                <a:cs typeface="华文楷体"/>
              </a:rPr>
              <a:t>妹</a:t>
            </a:r>
            <a:r>
              <a:rPr lang="en-NZ" sz="2400" dirty="0" smtClean="0">
                <a:latin typeface="Gentium Plus"/>
                <a:cs typeface="Gentium Plus"/>
              </a:rPr>
              <a:t> </a:t>
            </a:r>
            <a:r>
              <a:rPr lang="en-NZ" sz="2400" i="1" dirty="0" smtClean="0">
                <a:latin typeface="Gentium Plus"/>
                <a:cs typeface="Gentium Plus"/>
              </a:rPr>
              <a:t>mui 6 </a:t>
            </a:r>
            <a:r>
              <a:rPr lang="en-NZ" sz="2400" dirty="0" smtClean="0">
                <a:latin typeface="Gentium Plus"/>
                <a:cs typeface="Gentium Plus"/>
              </a:rPr>
              <a:t>‘y. sister’ 		&gt; -</a:t>
            </a:r>
            <a:r>
              <a:rPr lang="en-NZ" sz="2400" i="1" dirty="0" smtClean="0">
                <a:latin typeface="Gentium Plus"/>
                <a:cs typeface="Gentium Plus"/>
              </a:rPr>
              <a:t>mui 1</a:t>
            </a:r>
            <a:r>
              <a:rPr lang="en-NZ" sz="2400" dirty="0" smtClean="0">
                <a:latin typeface="Gentium Plus"/>
                <a:cs typeface="Gentium Plus"/>
              </a:rPr>
              <a:t> ‘girl’</a:t>
            </a:r>
            <a:endParaRPr lang="en-NZ" sz="1600" dirty="0">
              <a:latin typeface="Arial"/>
              <a:cs typeface="Arial"/>
            </a:endParaRPr>
          </a:p>
          <a:p>
            <a:pPr marL="0" indent="0">
              <a:buNone/>
            </a:pPr>
            <a:r>
              <a:rPr lang="en-NZ" sz="2400" dirty="0" smtClean="0">
                <a:latin typeface="Gentium Plus"/>
                <a:cs typeface="Gentium Plus"/>
              </a:rPr>
              <a:t>(8 &gt; 1?)</a:t>
            </a:r>
          </a:p>
          <a:p>
            <a:pPr marL="0" indent="0">
              <a:buNone/>
            </a:pPr>
            <a:r>
              <a:rPr lang="zh-TW" altLang="en-US" sz="2400" dirty="0" smtClean="0">
                <a:latin typeface="华文楷体"/>
                <a:ea typeface="华文楷体"/>
                <a:cs typeface="华文楷体"/>
              </a:rPr>
              <a:t>掠</a:t>
            </a:r>
            <a:r>
              <a:rPr lang="en-NZ" sz="2400" dirty="0" smtClean="0">
                <a:latin typeface="Gentium Plus"/>
                <a:cs typeface="Gentium Plus"/>
              </a:rPr>
              <a:t> </a:t>
            </a:r>
            <a:r>
              <a:rPr lang="en-NZ" sz="2400" i="1" dirty="0" smtClean="0">
                <a:latin typeface="Gentium Plus"/>
                <a:cs typeface="Gentium Plus"/>
              </a:rPr>
              <a:t>lœk 9 </a:t>
            </a:r>
            <a:r>
              <a:rPr lang="en-NZ" sz="2400" dirty="0" smtClean="0">
                <a:latin typeface="Gentium Plus"/>
                <a:cs typeface="Gentium Plus"/>
              </a:rPr>
              <a:t>‘rob’ 			&gt; </a:t>
            </a:r>
            <a:r>
              <a:rPr lang="en-NZ" sz="2400" i="1" dirty="0" smtClean="0">
                <a:latin typeface="Gentium Plus"/>
                <a:cs typeface="Gentium Plus"/>
              </a:rPr>
              <a:t>lœk 7</a:t>
            </a:r>
            <a:r>
              <a:rPr lang="en-NZ" sz="2400" dirty="0" smtClean="0">
                <a:latin typeface="Gentium Plus"/>
                <a:cs typeface="Gentium Plus"/>
              </a:rPr>
              <a:t> ‘rob’ </a:t>
            </a:r>
          </a:p>
          <a:p>
            <a:pPr marL="0" indent="0">
              <a:buNone/>
            </a:pPr>
            <a:r>
              <a:rPr lang="en-NZ" sz="2400" dirty="0">
                <a:latin typeface="Gentium Plus"/>
                <a:cs typeface="Gentium Plus"/>
              </a:rPr>
              <a:t>	</a:t>
            </a:r>
            <a:r>
              <a:rPr lang="en-NZ" sz="2400" dirty="0" smtClean="0">
                <a:latin typeface="Gentium Plus"/>
                <a:cs typeface="Gentium Plus"/>
              </a:rPr>
              <a:t>						(e.g. </a:t>
            </a:r>
            <a:r>
              <a:rPr lang="zh-TW" altLang="en-US" sz="2400" dirty="0" smtClean="0">
                <a:latin typeface="华文楷体"/>
                <a:ea typeface="华文楷体"/>
                <a:cs typeface="华文楷体"/>
              </a:rPr>
              <a:t>掠水</a:t>
            </a:r>
            <a:r>
              <a:rPr lang="en-US" altLang="zh-TW" sz="2400" dirty="0" smtClean="0">
                <a:latin typeface="华文楷体"/>
                <a:ea typeface="华文楷体"/>
                <a:cs typeface="华文楷体"/>
              </a:rPr>
              <a:t> </a:t>
            </a:r>
            <a:r>
              <a:rPr lang="en-NZ" sz="2400" i="1" dirty="0" smtClean="0">
                <a:latin typeface="Gentium Plus"/>
                <a:cs typeface="Gentium Plus"/>
              </a:rPr>
              <a:t>lœk 7 sɵy 2</a:t>
            </a:r>
            <a:r>
              <a:rPr lang="en-NZ" sz="2400" dirty="0" smtClean="0">
                <a:latin typeface="Gentium Plus"/>
                <a:cs typeface="Gentium Plus"/>
              </a:rPr>
              <a:t> </a:t>
            </a:r>
          </a:p>
          <a:p>
            <a:pPr marL="0" indent="0">
              <a:buNone/>
            </a:pPr>
            <a:r>
              <a:rPr lang="en-NZ" sz="2400" dirty="0">
                <a:latin typeface="Gentium Plus"/>
                <a:cs typeface="Gentium Plus"/>
              </a:rPr>
              <a:t>	</a:t>
            </a:r>
            <a:r>
              <a:rPr lang="en-NZ" sz="2400" dirty="0" smtClean="0">
                <a:latin typeface="Gentium Plus"/>
                <a:cs typeface="Gentium Plus"/>
              </a:rPr>
              <a:t>									rob money)</a:t>
            </a:r>
            <a:endParaRPr lang="en-NZ" sz="1600" dirty="0" smtClean="0">
              <a:latin typeface="Arial"/>
              <a:cs typeface="Arial"/>
            </a:endParaRPr>
          </a:p>
        </p:txBody>
      </p:sp>
      <p:sp>
        <p:nvSpPr>
          <p:cNvPr id="4" name="Title 1"/>
          <p:cNvSpPr>
            <a:spLocks noGrp="1"/>
          </p:cNvSpPr>
          <p:nvPr>
            <p:ph type="title"/>
          </p:nvPr>
        </p:nvSpPr>
        <p:spPr>
          <a:xfrm>
            <a:off x="457200" y="274638"/>
            <a:ext cx="8229600" cy="1143000"/>
          </a:xfrm>
        </p:spPr>
        <p:txBody>
          <a:bodyPr>
            <a:normAutofit/>
          </a:bodyPr>
          <a:lstStyle/>
          <a:p>
            <a:pPr algn="l"/>
            <a:r>
              <a:rPr lang="en-NZ" b="1" dirty="0">
                <a:latin typeface="Arial"/>
                <a:cs typeface="Arial"/>
              </a:rPr>
              <a:t>Lexical suprafix: tone 1 [ </a:t>
            </a:r>
            <a:r>
              <a:rPr lang="en-US" altLang="zh-TW" b="1" dirty="0">
                <a:latin typeface="Gentium Plus"/>
                <a:ea typeface="华文楷体"/>
                <a:cs typeface="Gentium Plus"/>
              </a:rPr>
              <a:t>˥</a:t>
            </a:r>
            <a:r>
              <a:rPr lang="en-US" altLang="zh-TW" dirty="0">
                <a:latin typeface="Gentium Plus"/>
                <a:ea typeface="华文楷体"/>
                <a:cs typeface="Gentium Plus"/>
              </a:rPr>
              <a:t> </a:t>
            </a:r>
            <a:r>
              <a:rPr lang="en-NZ" b="1" dirty="0">
                <a:latin typeface="Arial"/>
                <a:cs typeface="Arial"/>
              </a:rPr>
              <a:t>] </a:t>
            </a:r>
          </a:p>
        </p:txBody>
      </p:sp>
      <p:sp>
        <p:nvSpPr>
          <p:cNvPr id="5" name="Rectangle 4"/>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354868930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37067"/>
            <a:ext cx="8229600" cy="6502400"/>
          </a:xfrm>
        </p:spPr>
        <p:txBody>
          <a:bodyPr>
            <a:normAutofit fontScale="92500" lnSpcReduction="10000"/>
          </a:bodyPr>
          <a:lstStyle/>
          <a:p>
            <a:pPr marL="0" indent="0">
              <a:buNone/>
            </a:pPr>
            <a:r>
              <a:rPr lang="x-none" altLang="zh-CN" sz="2200" dirty="0" smtClean="0">
                <a:latin typeface="Arial"/>
                <a:ea typeface="华文楷体"/>
                <a:cs typeface="Arial"/>
              </a:rPr>
              <a:t>suprafix tone 4 low falling [˨˩]:</a:t>
            </a:r>
            <a:r>
              <a:rPr lang="en-US" altLang="zh-CN" sz="2200" dirty="0" smtClean="0">
                <a:latin typeface="Arial"/>
                <a:ea typeface="华文楷体"/>
                <a:cs typeface="Arial"/>
              </a:rPr>
              <a:t> very limited</a:t>
            </a:r>
          </a:p>
          <a:p>
            <a:pPr marL="0" indent="0">
              <a:buNone/>
            </a:pPr>
            <a:endParaRPr lang="en-US" altLang="zh-TW" sz="2200" dirty="0" smtClean="0">
              <a:latin typeface="Arial"/>
              <a:ea typeface="华文楷体"/>
              <a:cs typeface="Arial"/>
            </a:endParaRPr>
          </a:p>
          <a:p>
            <a:pPr marL="0" indent="0">
              <a:buNone/>
            </a:pPr>
            <a:r>
              <a:rPr lang="en-US" altLang="zh-TW" sz="2200" dirty="0" smtClean="0">
                <a:latin typeface="Arial"/>
                <a:ea typeface="华文楷体"/>
                <a:cs typeface="Arial"/>
              </a:rPr>
              <a:t>Some kin-like terms: </a:t>
            </a:r>
            <a:endParaRPr lang="en-US" altLang="zh-TW" sz="2200" dirty="0">
              <a:latin typeface="Arial"/>
              <a:ea typeface="华文楷体"/>
              <a:cs typeface="Arial"/>
            </a:endParaRPr>
          </a:p>
          <a:p>
            <a:pPr marL="0" indent="0">
              <a:buNone/>
            </a:pPr>
            <a:r>
              <a:rPr lang="zh-TW" altLang="en-US" sz="2200" dirty="0" smtClean="0">
                <a:latin typeface="Gentium Plus"/>
                <a:ea typeface="华文楷体"/>
                <a:cs typeface="Gentium Plus"/>
              </a:rPr>
              <a:t>小妹妹</a:t>
            </a:r>
            <a:r>
              <a:rPr lang="en-US" altLang="zh-TW" sz="2200" dirty="0" smtClean="0">
                <a:latin typeface="Gentium Plus"/>
                <a:ea typeface="华文楷体"/>
                <a:cs typeface="Gentium Plus"/>
              </a:rPr>
              <a:t> 					</a:t>
            </a:r>
            <a:r>
              <a:rPr lang="zh-TW" altLang="en-US" sz="2200" dirty="0" smtClean="0">
                <a:latin typeface="Gentium Plus"/>
                <a:ea typeface="华文楷体"/>
                <a:cs typeface="Gentium Plus"/>
              </a:rPr>
              <a:t>妹妹仔</a:t>
            </a:r>
            <a:r>
              <a:rPr lang="en-US" altLang="zh-TW" sz="2200" dirty="0" smtClean="0">
                <a:latin typeface="Gentium Plus"/>
                <a:ea typeface="华文楷体"/>
                <a:cs typeface="Gentium Plus"/>
              </a:rPr>
              <a:t> </a:t>
            </a:r>
          </a:p>
          <a:p>
            <a:pPr marL="0" indent="0">
              <a:buNone/>
            </a:pPr>
            <a:r>
              <a:rPr lang="en-US" altLang="zh-TW" sz="2200" i="1" dirty="0" err="1" smtClean="0">
                <a:latin typeface="Gentium Plus"/>
                <a:ea typeface="华文楷体"/>
                <a:cs typeface="Gentium Plus"/>
              </a:rPr>
              <a:t>siu</a:t>
            </a:r>
            <a:r>
              <a:rPr lang="en-US" altLang="zh-TW" sz="2200" i="1" dirty="0">
                <a:latin typeface="Gentium Plus"/>
                <a:ea typeface="华文楷体"/>
                <a:cs typeface="Gentium Plus"/>
              </a:rPr>
              <a:t> </a:t>
            </a:r>
            <a:r>
              <a:rPr lang="en-US" altLang="zh-TW" sz="2200" i="1" dirty="0" smtClean="0">
                <a:latin typeface="Gentium Plus"/>
                <a:ea typeface="华文楷体"/>
                <a:cs typeface="Gentium Plus"/>
              </a:rPr>
              <a:t>2 </a:t>
            </a:r>
            <a:r>
              <a:rPr lang="en-US" altLang="zh-TW" sz="2200" i="1" u="sng" dirty="0" err="1" smtClean="0">
                <a:latin typeface="Gentium Plus"/>
                <a:ea typeface="华文楷体"/>
                <a:cs typeface="Gentium Plus"/>
              </a:rPr>
              <a:t>mui</a:t>
            </a:r>
            <a:r>
              <a:rPr lang="en-US" altLang="zh-TW" sz="2200" i="1" u="sng" dirty="0">
                <a:latin typeface="Gentium Plus"/>
                <a:ea typeface="华文楷体"/>
                <a:cs typeface="Gentium Plus"/>
              </a:rPr>
              <a:t> 6</a:t>
            </a:r>
            <a:r>
              <a:rPr lang="en-US" altLang="zh-TW" sz="2200" i="1" u="sng" dirty="0" smtClean="0">
                <a:latin typeface="Gentium Plus"/>
                <a:ea typeface="华文楷体"/>
                <a:cs typeface="Gentium Plus"/>
              </a:rPr>
              <a:t> &gt; 4</a:t>
            </a:r>
            <a:r>
              <a:rPr lang="en-US" altLang="zh-TW" sz="2200" i="1" dirty="0" smtClean="0">
                <a:latin typeface="Gentium Plus"/>
                <a:ea typeface="华文楷体"/>
                <a:cs typeface="Gentium Plus"/>
              </a:rPr>
              <a:t> </a:t>
            </a:r>
            <a:r>
              <a:rPr lang="en-US" altLang="zh-TW" sz="2200" i="1" dirty="0" err="1" smtClean="0">
                <a:latin typeface="Gentium Plus"/>
                <a:ea typeface="华文楷体"/>
                <a:cs typeface="Gentium Plus"/>
              </a:rPr>
              <a:t>mui</a:t>
            </a:r>
            <a:r>
              <a:rPr lang="en-US" altLang="zh-TW" sz="2200" i="1" dirty="0" smtClean="0">
                <a:latin typeface="Gentium Plus"/>
                <a:ea typeface="华文楷体"/>
                <a:cs typeface="Gentium Plus"/>
              </a:rPr>
              <a:t> 6 &gt; 2		</a:t>
            </a:r>
            <a:r>
              <a:rPr lang="en-US" altLang="zh-TW" sz="2200" i="1" u="sng" dirty="0" err="1" smtClean="0">
                <a:latin typeface="Gentium Plus"/>
                <a:ea typeface="华文楷体"/>
                <a:cs typeface="Gentium Plus"/>
              </a:rPr>
              <a:t>mui</a:t>
            </a:r>
            <a:r>
              <a:rPr lang="en-US" altLang="zh-TW" sz="2200" i="1" u="sng" dirty="0" smtClean="0">
                <a:latin typeface="Gentium Plus"/>
                <a:ea typeface="华文楷体"/>
                <a:cs typeface="Gentium Plus"/>
              </a:rPr>
              <a:t> 6 &gt; 4</a:t>
            </a:r>
            <a:r>
              <a:rPr lang="en-US" altLang="zh-TW" sz="2200" i="1" dirty="0" smtClean="0">
                <a:latin typeface="Gentium Plus"/>
                <a:ea typeface="华文楷体"/>
                <a:cs typeface="Gentium Plus"/>
              </a:rPr>
              <a:t> </a:t>
            </a:r>
            <a:r>
              <a:rPr lang="en-US" altLang="zh-TW" sz="2200" i="1" dirty="0" err="1" smtClean="0">
                <a:latin typeface="Gentium Plus"/>
                <a:ea typeface="华文楷体"/>
                <a:cs typeface="Gentium Plus"/>
              </a:rPr>
              <a:t>mui</a:t>
            </a:r>
            <a:r>
              <a:rPr lang="en-US" altLang="zh-TW" sz="2200" i="1" dirty="0" smtClean="0">
                <a:latin typeface="Gentium Plus"/>
                <a:ea typeface="华文楷体"/>
                <a:cs typeface="Gentium Plus"/>
              </a:rPr>
              <a:t> 6 &gt; 1 -</a:t>
            </a:r>
            <a:r>
              <a:rPr lang="en-US" altLang="zh-TW" sz="2200" i="1" dirty="0" err="1" smtClean="0">
                <a:latin typeface="Gentium Plus"/>
                <a:ea typeface="华文楷体"/>
                <a:cs typeface="Gentium Plus"/>
              </a:rPr>
              <a:t>tsɐi</a:t>
            </a:r>
            <a:r>
              <a:rPr lang="en-US" altLang="zh-TW" sz="2200" i="1" dirty="0">
                <a:latin typeface="Gentium Plus"/>
                <a:ea typeface="华文楷体"/>
                <a:cs typeface="Gentium Plus"/>
              </a:rPr>
              <a:t> 2</a:t>
            </a:r>
            <a:r>
              <a:rPr lang="en-US" altLang="zh-TW" sz="2200" dirty="0" smtClean="0">
                <a:latin typeface="Gentium Plus"/>
                <a:ea typeface="华文楷体"/>
                <a:cs typeface="Gentium Plus"/>
              </a:rPr>
              <a:t> </a:t>
            </a:r>
          </a:p>
          <a:p>
            <a:pPr marL="0" indent="0">
              <a:buNone/>
            </a:pPr>
            <a:r>
              <a:rPr lang="en-US" altLang="zh-TW" sz="2200" dirty="0" smtClean="0">
                <a:latin typeface="Gentium Plus"/>
                <a:ea typeface="华文楷体"/>
                <a:cs typeface="Gentium Plus"/>
              </a:rPr>
              <a:t>small </a:t>
            </a:r>
            <a:r>
              <a:rPr lang="en-US" altLang="zh-TW" sz="2200" dirty="0" err="1" smtClean="0">
                <a:latin typeface="Gentium Plus"/>
                <a:ea typeface="华文楷体"/>
                <a:cs typeface="Gentium Plus"/>
              </a:rPr>
              <a:t>y.sis</a:t>
            </a:r>
            <a:r>
              <a:rPr lang="en-US" altLang="zh-TW" sz="2200" dirty="0" smtClean="0">
                <a:latin typeface="Gentium Plus"/>
                <a:ea typeface="华文楷体"/>
                <a:cs typeface="Gentium Plus"/>
              </a:rPr>
              <a:t> </a:t>
            </a:r>
            <a:r>
              <a:rPr lang="en-US" altLang="zh-TW" sz="2200" dirty="0" err="1" smtClean="0">
                <a:latin typeface="Gentium Plus"/>
                <a:ea typeface="华文楷体"/>
                <a:cs typeface="Gentium Plus"/>
              </a:rPr>
              <a:t>y.sis</a:t>
            </a:r>
            <a:r>
              <a:rPr lang="en-US" altLang="zh-TW" sz="2200" dirty="0" smtClean="0">
                <a:latin typeface="Gentium Plus"/>
                <a:ea typeface="华文楷体"/>
                <a:cs typeface="Gentium Plus"/>
              </a:rPr>
              <a:t> 			</a:t>
            </a:r>
            <a:r>
              <a:rPr lang="en-US" altLang="zh-TW" sz="2200" dirty="0" err="1" smtClean="0">
                <a:latin typeface="Gentium Plus"/>
                <a:ea typeface="华文楷体"/>
                <a:cs typeface="Gentium Plus"/>
              </a:rPr>
              <a:t>y.sis</a:t>
            </a:r>
            <a:r>
              <a:rPr lang="en-US" altLang="zh-TW" sz="2200" dirty="0" smtClean="0">
                <a:latin typeface="Gentium Plus"/>
                <a:ea typeface="华文楷体"/>
                <a:cs typeface="Gentium Plus"/>
              </a:rPr>
              <a:t> </a:t>
            </a:r>
            <a:r>
              <a:rPr lang="en-US" altLang="zh-TW" sz="2200" dirty="0" err="1" smtClean="0">
                <a:latin typeface="Gentium Plus"/>
                <a:ea typeface="华文楷体"/>
                <a:cs typeface="Gentium Plus"/>
              </a:rPr>
              <a:t>y.sis</a:t>
            </a:r>
            <a:r>
              <a:rPr lang="en-US" altLang="zh-TW" sz="2200" dirty="0" smtClean="0">
                <a:latin typeface="Gentium Plus"/>
                <a:ea typeface="华文楷体"/>
                <a:cs typeface="Gentium Plus"/>
              </a:rPr>
              <a:t>-</a:t>
            </a:r>
            <a:r>
              <a:rPr lang="en-US" altLang="zh-TW" sz="2200" cap="small" dirty="0" smtClean="0">
                <a:latin typeface="Gentium Plus"/>
                <a:ea typeface="华文楷体"/>
                <a:cs typeface="Gentium Plus"/>
              </a:rPr>
              <a:t>dim</a:t>
            </a:r>
            <a:r>
              <a:rPr lang="en-US" altLang="zh-TW" sz="2200" dirty="0" smtClean="0">
                <a:latin typeface="Gentium Plus"/>
                <a:ea typeface="华文楷体"/>
                <a:cs typeface="Gentium Plus"/>
              </a:rPr>
              <a:t> </a:t>
            </a:r>
          </a:p>
          <a:p>
            <a:pPr marL="0" indent="0">
              <a:buNone/>
            </a:pPr>
            <a:r>
              <a:rPr lang="en-US" altLang="zh-TW" sz="2200" dirty="0" smtClean="0">
                <a:latin typeface="Gentium Plus"/>
                <a:ea typeface="华文楷体"/>
                <a:cs typeface="Gentium Plus"/>
              </a:rPr>
              <a:t>‘little girl’				‘(naïve) young lady’</a:t>
            </a:r>
          </a:p>
          <a:p>
            <a:pPr marL="0" indent="0">
              <a:buNone/>
            </a:pPr>
            <a:endParaRPr lang="en-US" altLang="zh-TW" sz="2200" dirty="0" smtClean="0">
              <a:latin typeface="Gentium Plus"/>
              <a:ea typeface="华文楷体"/>
              <a:cs typeface="Gentium Plus"/>
            </a:endParaRPr>
          </a:p>
          <a:p>
            <a:pPr marL="0" indent="0">
              <a:buNone/>
            </a:pPr>
            <a:r>
              <a:rPr lang="en-US" altLang="zh-TW" sz="2200" dirty="0" smtClean="0">
                <a:latin typeface="Arial"/>
                <a:ea typeface="华文楷体"/>
                <a:cs typeface="Arial"/>
              </a:rPr>
              <a:t>(Kin-like nicknames of 80s/90s HK celebrities:) </a:t>
            </a:r>
          </a:p>
          <a:p>
            <a:pPr marL="0" indent="0">
              <a:buNone/>
            </a:pPr>
            <a:r>
              <a:rPr lang="zh-TW" altLang="en-US" sz="2200" dirty="0" smtClean="0">
                <a:latin typeface="Gentium Plus"/>
                <a:ea typeface="华文楷体"/>
                <a:cs typeface="Gentium Plus"/>
              </a:rPr>
              <a:t>梅姐</a:t>
            </a:r>
            <a:r>
              <a:rPr lang="en-US" altLang="zh-TW" sz="2200" dirty="0" smtClean="0">
                <a:latin typeface="Gentium Plus"/>
                <a:ea typeface="华文楷体"/>
                <a:cs typeface="Gentium Plus"/>
              </a:rPr>
              <a:t> 					</a:t>
            </a:r>
            <a:r>
              <a:rPr lang="zh-TW" altLang="en-US" sz="2200" dirty="0" smtClean="0">
                <a:latin typeface="Gentium Plus"/>
                <a:ea typeface="华文楷体"/>
                <a:cs typeface="Gentium Plus"/>
              </a:rPr>
              <a:t>達哥					哥哥	</a:t>
            </a:r>
            <a:endParaRPr lang="en-US" altLang="zh-TW" sz="2200" dirty="0" smtClean="0">
              <a:latin typeface="Gentium Plus"/>
              <a:ea typeface="华文楷体"/>
              <a:cs typeface="Gentium Plus"/>
            </a:endParaRPr>
          </a:p>
          <a:p>
            <a:pPr marL="0" indent="0">
              <a:buNone/>
            </a:pPr>
            <a:r>
              <a:rPr lang="en-US" altLang="zh-TW" sz="2200" i="1" dirty="0" err="1" smtClean="0">
                <a:latin typeface="Gentium Plus"/>
                <a:ea typeface="华文楷体"/>
                <a:cs typeface="Gentium Plus"/>
              </a:rPr>
              <a:t>mui</a:t>
            </a:r>
            <a:r>
              <a:rPr lang="en-US" altLang="zh-TW" sz="2200" i="1" dirty="0" smtClean="0">
                <a:latin typeface="Gentium Plus"/>
                <a:ea typeface="华文楷体"/>
                <a:cs typeface="Gentium Plus"/>
              </a:rPr>
              <a:t> 4 &gt; 1  </a:t>
            </a:r>
            <a:r>
              <a:rPr lang="en-US" altLang="zh-TW" sz="2200" i="1" u="sng" dirty="0" smtClean="0">
                <a:latin typeface="Gentium Plus"/>
                <a:ea typeface="华文楷体"/>
                <a:cs typeface="Gentium Plus"/>
              </a:rPr>
              <a:t>-</a:t>
            </a:r>
            <a:r>
              <a:rPr lang="en-US" altLang="zh-TW" sz="2200" i="1" u="sng" dirty="0" err="1" smtClean="0">
                <a:latin typeface="Gentium Plus"/>
                <a:ea typeface="华文楷体"/>
                <a:cs typeface="Gentium Plus"/>
              </a:rPr>
              <a:t>tsɛ</a:t>
            </a:r>
            <a:r>
              <a:rPr lang="en-US" altLang="zh-TW" sz="2200" i="1" u="sng" dirty="0">
                <a:latin typeface="Gentium Plus"/>
                <a:ea typeface="华文楷体"/>
                <a:cs typeface="Gentium Plus"/>
              </a:rPr>
              <a:t> </a:t>
            </a:r>
            <a:r>
              <a:rPr lang="en-US" altLang="zh-TW" sz="2200" i="1" u="sng" dirty="0" smtClean="0">
                <a:latin typeface="Gentium Plus"/>
                <a:ea typeface="华文楷体"/>
                <a:cs typeface="Gentium Plus"/>
              </a:rPr>
              <a:t>2 &gt; 4</a:t>
            </a:r>
            <a:r>
              <a:rPr lang="en-US" altLang="zh-TW" sz="2200" i="1" dirty="0" smtClean="0">
                <a:latin typeface="Gentium Plus"/>
                <a:ea typeface="华文楷体"/>
                <a:cs typeface="Gentium Plus"/>
              </a:rPr>
              <a:t>			tat</a:t>
            </a:r>
            <a:r>
              <a:rPr lang="en-US" altLang="zh-TW" sz="2200" i="1" dirty="0">
                <a:latin typeface="Gentium Plus"/>
                <a:ea typeface="华文楷体"/>
                <a:cs typeface="Gentium Plus"/>
              </a:rPr>
              <a:t> </a:t>
            </a:r>
            <a:r>
              <a:rPr lang="en-US" altLang="zh-TW" sz="2200" i="1" dirty="0" smtClean="0">
                <a:latin typeface="Gentium Plus"/>
                <a:ea typeface="华文楷体"/>
                <a:cs typeface="Gentium Plus"/>
              </a:rPr>
              <a:t>6 </a:t>
            </a:r>
            <a:r>
              <a:rPr lang="en-US" altLang="zh-TW" sz="2200" i="1" u="sng" dirty="0" smtClean="0">
                <a:latin typeface="Gentium Plus"/>
                <a:ea typeface="华文楷体"/>
                <a:cs typeface="Gentium Plus"/>
              </a:rPr>
              <a:t>-</a:t>
            </a:r>
            <a:r>
              <a:rPr lang="en-US" altLang="zh-TW" sz="2200" i="1" u="sng" dirty="0" err="1" smtClean="0">
                <a:latin typeface="Gentium Plus"/>
                <a:ea typeface="华文楷体"/>
                <a:cs typeface="Gentium Plus"/>
              </a:rPr>
              <a:t>kɔ</a:t>
            </a:r>
            <a:r>
              <a:rPr lang="en-US" altLang="zh-TW" sz="2200" i="1" u="sng" dirty="0" smtClean="0">
                <a:latin typeface="Gentium Plus"/>
                <a:ea typeface="华文楷体"/>
                <a:cs typeface="Gentium Plus"/>
              </a:rPr>
              <a:t> 1 &gt;</a:t>
            </a:r>
            <a:r>
              <a:rPr lang="en-US" altLang="zh-TW" sz="2200" i="1" u="sng" dirty="0">
                <a:latin typeface="Gentium Plus"/>
                <a:ea typeface="华文楷体"/>
                <a:cs typeface="Gentium Plus"/>
              </a:rPr>
              <a:t> </a:t>
            </a:r>
            <a:r>
              <a:rPr lang="en-US" altLang="zh-TW" sz="2200" i="1" u="sng" dirty="0" smtClean="0">
                <a:latin typeface="Gentium Plus"/>
                <a:ea typeface="华文楷体"/>
                <a:cs typeface="Gentium Plus"/>
              </a:rPr>
              <a:t>4</a:t>
            </a:r>
            <a:r>
              <a:rPr lang="en-US" altLang="zh-TW" sz="2200" i="1" dirty="0" smtClean="0">
                <a:latin typeface="Gentium Plus"/>
                <a:ea typeface="华文楷体"/>
                <a:cs typeface="Gentium Plus"/>
              </a:rPr>
              <a:t>				</a:t>
            </a:r>
            <a:r>
              <a:rPr lang="en-US" altLang="zh-TW" sz="2200" i="1" u="sng" dirty="0" err="1" smtClean="0">
                <a:latin typeface="Gentium Plus"/>
                <a:ea typeface="华文楷体"/>
                <a:cs typeface="Gentium Plus"/>
              </a:rPr>
              <a:t>kɔ</a:t>
            </a:r>
            <a:r>
              <a:rPr lang="en-US" altLang="zh-TW" sz="2200" i="1" u="sng" dirty="0" smtClean="0">
                <a:latin typeface="Gentium Plus"/>
                <a:ea typeface="华文楷体"/>
                <a:cs typeface="Gentium Plus"/>
              </a:rPr>
              <a:t> 1 &gt;</a:t>
            </a:r>
            <a:r>
              <a:rPr lang="en-US" altLang="zh-TW" sz="2200" i="1" u="sng" dirty="0">
                <a:latin typeface="Gentium Plus"/>
                <a:ea typeface="华文楷体"/>
                <a:cs typeface="Gentium Plus"/>
              </a:rPr>
              <a:t> </a:t>
            </a:r>
            <a:r>
              <a:rPr lang="en-US" altLang="zh-TW" sz="2200" i="1" u="sng" dirty="0" smtClean="0">
                <a:latin typeface="Gentium Plus"/>
                <a:ea typeface="华文楷体"/>
                <a:cs typeface="Gentium Plus"/>
              </a:rPr>
              <a:t>4</a:t>
            </a:r>
            <a:r>
              <a:rPr lang="en-US" altLang="zh-TW" sz="2200" i="1" dirty="0" smtClean="0">
                <a:latin typeface="Gentium Plus"/>
                <a:ea typeface="华文楷体"/>
                <a:cs typeface="Gentium Plus"/>
              </a:rPr>
              <a:t> </a:t>
            </a:r>
            <a:r>
              <a:rPr lang="en-US" altLang="zh-TW" sz="2200" i="1" dirty="0" err="1" smtClean="0">
                <a:latin typeface="Gentium Plus"/>
                <a:ea typeface="华文楷体"/>
                <a:cs typeface="Gentium Plus"/>
              </a:rPr>
              <a:t>kɔ</a:t>
            </a:r>
            <a:r>
              <a:rPr lang="en-US" altLang="zh-TW" sz="2200" i="1" dirty="0">
                <a:latin typeface="Gentium Plus"/>
                <a:ea typeface="华文楷体"/>
                <a:cs typeface="Gentium Plus"/>
              </a:rPr>
              <a:t> </a:t>
            </a:r>
            <a:r>
              <a:rPr lang="en-US" altLang="zh-TW" sz="2200" i="1" dirty="0" smtClean="0">
                <a:latin typeface="Gentium Plus"/>
                <a:ea typeface="华文楷体"/>
                <a:cs typeface="Gentium Plus"/>
              </a:rPr>
              <a:t>1</a:t>
            </a:r>
            <a:endParaRPr lang="en-US" altLang="zh-TW" sz="2200" i="1" dirty="0">
              <a:latin typeface="Gentium Plus"/>
              <a:ea typeface="华文楷体"/>
              <a:cs typeface="Gentium Plus"/>
            </a:endParaRPr>
          </a:p>
          <a:p>
            <a:pPr marL="0" indent="0">
              <a:buNone/>
            </a:pPr>
            <a:r>
              <a:rPr lang="en-US" altLang="zh-TW" sz="2200" dirty="0" err="1" smtClean="0">
                <a:latin typeface="Gentium Plus"/>
                <a:ea typeface="华文楷体"/>
                <a:cs typeface="Gentium Plus"/>
              </a:rPr>
              <a:t>Mui</a:t>
            </a:r>
            <a:r>
              <a:rPr lang="en-US" altLang="zh-TW" sz="2200" dirty="0" smtClean="0">
                <a:latin typeface="Gentium Plus"/>
                <a:ea typeface="华文楷体"/>
                <a:cs typeface="Gentium Plus"/>
              </a:rPr>
              <a:t> -</a:t>
            </a:r>
            <a:r>
              <a:rPr lang="en-US" altLang="zh-TW" sz="2200" dirty="0" err="1" smtClean="0">
                <a:latin typeface="Gentium Plus"/>
                <a:ea typeface="华文楷体"/>
                <a:cs typeface="Gentium Plus"/>
              </a:rPr>
              <a:t>o.sis</a:t>
            </a:r>
            <a:r>
              <a:rPr lang="en-US" altLang="zh-TW" sz="2200" dirty="0" smtClean="0">
                <a:latin typeface="Gentium Plus"/>
                <a:ea typeface="华文楷体"/>
                <a:cs typeface="Gentium Plus"/>
              </a:rPr>
              <a:t> 				Tat -</a:t>
            </a:r>
            <a:r>
              <a:rPr lang="en-US" altLang="zh-TW" sz="2200" dirty="0" err="1" smtClean="0">
                <a:latin typeface="Gentium Plus"/>
                <a:ea typeface="华文楷体"/>
                <a:cs typeface="Gentium Plus"/>
              </a:rPr>
              <a:t>o.bro</a:t>
            </a:r>
            <a:r>
              <a:rPr lang="en-US" altLang="zh-TW" sz="2200" dirty="0" smtClean="0">
                <a:latin typeface="Gentium Plus"/>
                <a:ea typeface="华文楷体"/>
                <a:cs typeface="Gentium Plus"/>
              </a:rPr>
              <a:t> 				</a:t>
            </a:r>
            <a:r>
              <a:rPr lang="en-US" altLang="zh-TW" sz="2200" dirty="0" err="1" smtClean="0">
                <a:latin typeface="Gentium Plus"/>
                <a:ea typeface="华文楷体"/>
                <a:cs typeface="Gentium Plus"/>
              </a:rPr>
              <a:t>o.bro</a:t>
            </a:r>
            <a:r>
              <a:rPr lang="en-US" altLang="zh-TW" sz="2200" dirty="0" smtClean="0">
                <a:latin typeface="Gentium Plus"/>
                <a:ea typeface="华文楷体"/>
                <a:cs typeface="Gentium Plus"/>
              </a:rPr>
              <a:t> </a:t>
            </a:r>
            <a:r>
              <a:rPr lang="en-US" altLang="zh-TW" sz="2200" dirty="0" err="1" smtClean="0">
                <a:latin typeface="Gentium Plus"/>
                <a:ea typeface="华文楷体"/>
                <a:cs typeface="Gentium Plus"/>
              </a:rPr>
              <a:t>o.bro</a:t>
            </a:r>
            <a:endParaRPr lang="en-US" altLang="zh-TW" sz="2200" dirty="0" smtClean="0">
              <a:latin typeface="Gentium Plus"/>
              <a:ea typeface="华文楷体"/>
              <a:cs typeface="Gentium Plus"/>
            </a:endParaRPr>
          </a:p>
          <a:p>
            <a:pPr marL="0" indent="0">
              <a:buNone/>
            </a:pPr>
            <a:r>
              <a:rPr lang="en-US" altLang="zh-TW" sz="2200" dirty="0" smtClean="0">
                <a:latin typeface="Gentium Plus"/>
                <a:ea typeface="华文楷体"/>
                <a:cs typeface="Gentium Plus"/>
              </a:rPr>
              <a:t>‘Anita </a:t>
            </a:r>
            <a:r>
              <a:rPr lang="en-US" altLang="zh-TW" sz="2200" dirty="0" err="1" smtClean="0">
                <a:latin typeface="Gentium Plus"/>
                <a:ea typeface="华文楷体"/>
                <a:cs typeface="Gentium Plus"/>
              </a:rPr>
              <a:t>Mui</a:t>
            </a:r>
            <a:r>
              <a:rPr lang="en-US" altLang="zh-TW" sz="2200" dirty="0" smtClean="0">
                <a:latin typeface="Gentium Plus"/>
                <a:ea typeface="华文楷体"/>
                <a:cs typeface="Gentium Plus"/>
              </a:rPr>
              <a:t>’ 	 			‘Ng Man Tat’				‘Leslie Cheung’</a:t>
            </a:r>
          </a:p>
          <a:p>
            <a:pPr marL="0" indent="0">
              <a:buNone/>
            </a:pPr>
            <a:endParaRPr lang="en-US" altLang="zh-TW" sz="2200" dirty="0" smtClean="0">
              <a:latin typeface="Gentium Plus"/>
              <a:ea typeface="华文楷体"/>
              <a:cs typeface="Gentium Plus"/>
            </a:endParaRPr>
          </a:p>
          <a:p>
            <a:pPr marL="0" indent="0">
              <a:buNone/>
            </a:pPr>
            <a:r>
              <a:rPr lang="en-US" altLang="zh-TW" sz="2200" dirty="0" smtClean="0">
                <a:latin typeface="Arial"/>
                <a:ea typeface="华文楷体"/>
                <a:cs typeface="Arial"/>
              </a:rPr>
              <a:t>Some place names: </a:t>
            </a:r>
          </a:p>
          <a:p>
            <a:pPr marL="0" indent="0">
              <a:buNone/>
            </a:pPr>
            <a:r>
              <a:rPr lang="zh-TW" altLang="en-US" sz="2200" dirty="0" smtClean="0">
                <a:latin typeface="Gentium Plus"/>
                <a:ea typeface="华文楷体"/>
                <a:cs typeface="Gentium Plus"/>
              </a:rPr>
              <a:t>南灣					銅鑼灣</a:t>
            </a:r>
            <a:endParaRPr lang="en-US" altLang="zh-TW" sz="2200" dirty="0">
              <a:latin typeface="Gentium Plus"/>
              <a:ea typeface="华文楷体"/>
              <a:cs typeface="Gentium Plus"/>
            </a:endParaRPr>
          </a:p>
          <a:p>
            <a:pPr marL="0" indent="0">
              <a:buNone/>
            </a:pPr>
            <a:r>
              <a:rPr lang="en-US" altLang="zh-TW" sz="2200" i="1" dirty="0" err="1" smtClean="0">
                <a:latin typeface="Gentium Plus"/>
                <a:ea typeface="华文楷体"/>
                <a:cs typeface="Gentium Plus"/>
              </a:rPr>
              <a:t>nam</a:t>
            </a:r>
            <a:r>
              <a:rPr lang="en-US" altLang="zh-TW" sz="2200" i="1" dirty="0">
                <a:latin typeface="Gentium Plus"/>
                <a:ea typeface="华文楷体"/>
                <a:cs typeface="Gentium Plus"/>
              </a:rPr>
              <a:t> </a:t>
            </a:r>
            <a:r>
              <a:rPr lang="en-US" altLang="zh-TW" sz="2200" i="1" dirty="0" smtClean="0">
                <a:latin typeface="Gentium Plus"/>
                <a:ea typeface="华文楷体"/>
                <a:cs typeface="Gentium Plus"/>
              </a:rPr>
              <a:t>4 </a:t>
            </a:r>
            <a:r>
              <a:rPr lang="en-US" altLang="zh-TW" sz="2200" i="1" u="sng" dirty="0" smtClean="0">
                <a:latin typeface="Gentium Plus"/>
                <a:ea typeface="华文楷体"/>
                <a:cs typeface="Gentium Plus"/>
              </a:rPr>
              <a:t>wan</a:t>
            </a:r>
            <a:r>
              <a:rPr lang="en-US" altLang="zh-TW" sz="2200" i="1" u="sng" dirty="0">
                <a:latin typeface="Gentium Plus"/>
                <a:ea typeface="华文楷体"/>
                <a:cs typeface="Gentium Plus"/>
              </a:rPr>
              <a:t> </a:t>
            </a:r>
            <a:r>
              <a:rPr lang="en-US" altLang="zh-TW" sz="2200" i="1" u="sng" dirty="0" smtClean="0">
                <a:latin typeface="Gentium Plus"/>
                <a:ea typeface="华文楷体"/>
                <a:cs typeface="Gentium Plus"/>
              </a:rPr>
              <a:t>1 &gt; 4</a:t>
            </a:r>
            <a:r>
              <a:rPr lang="en-US" altLang="zh-TW" sz="2200" i="1" dirty="0" smtClean="0">
                <a:latin typeface="Gentium Plus"/>
                <a:ea typeface="华文楷体"/>
                <a:cs typeface="Gentium Plus"/>
              </a:rPr>
              <a:t> 			</a:t>
            </a:r>
            <a:r>
              <a:rPr lang="en-US" altLang="zh-TW" sz="2200" i="1" dirty="0" err="1" smtClean="0">
                <a:latin typeface="Gentium Plus"/>
                <a:ea typeface="华文楷体"/>
                <a:cs typeface="Gentium Plus"/>
              </a:rPr>
              <a:t>tʰʊŋ</a:t>
            </a:r>
            <a:r>
              <a:rPr lang="en-US" altLang="zh-TW" sz="2200" i="1" dirty="0">
                <a:latin typeface="Gentium Plus"/>
                <a:ea typeface="华文楷体"/>
                <a:cs typeface="Gentium Plus"/>
              </a:rPr>
              <a:t> </a:t>
            </a:r>
            <a:r>
              <a:rPr lang="en-US" altLang="zh-TW" sz="2200" i="1" dirty="0" smtClean="0">
                <a:latin typeface="Gentium Plus"/>
                <a:ea typeface="华文楷体"/>
                <a:cs typeface="Gentium Plus"/>
              </a:rPr>
              <a:t>4 </a:t>
            </a:r>
            <a:r>
              <a:rPr lang="en-US" altLang="zh-TW" sz="2200" i="1" dirty="0" err="1" smtClean="0">
                <a:latin typeface="Gentium Plus"/>
                <a:ea typeface="华文楷体"/>
                <a:cs typeface="Gentium Plus"/>
              </a:rPr>
              <a:t>lɔ</a:t>
            </a:r>
            <a:r>
              <a:rPr lang="en-US" altLang="zh-TW" sz="2200" i="1" dirty="0">
                <a:latin typeface="Gentium Plus"/>
                <a:ea typeface="华文楷体"/>
                <a:cs typeface="Gentium Plus"/>
              </a:rPr>
              <a:t> </a:t>
            </a:r>
            <a:r>
              <a:rPr lang="en-US" altLang="zh-TW" sz="2200" i="1" dirty="0" smtClean="0">
                <a:latin typeface="Gentium Plus"/>
                <a:ea typeface="华文楷体"/>
                <a:cs typeface="Gentium Plus"/>
              </a:rPr>
              <a:t>4 </a:t>
            </a:r>
            <a:r>
              <a:rPr lang="en-US" altLang="zh-TW" sz="2200" i="1" u="sng" dirty="0" smtClean="0">
                <a:latin typeface="Gentium Plus"/>
                <a:ea typeface="华文楷体"/>
                <a:cs typeface="Gentium Plus"/>
              </a:rPr>
              <a:t>wan</a:t>
            </a:r>
            <a:r>
              <a:rPr lang="en-US" altLang="zh-TW" sz="2200" i="1" u="sng" dirty="0">
                <a:latin typeface="Gentium Plus"/>
                <a:ea typeface="华文楷体"/>
                <a:cs typeface="Gentium Plus"/>
              </a:rPr>
              <a:t> </a:t>
            </a:r>
            <a:r>
              <a:rPr lang="en-US" altLang="zh-TW" sz="2200" i="1" u="sng" dirty="0" smtClean="0">
                <a:latin typeface="Gentium Plus"/>
                <a:ea typeface="华文楷体"/>
                <a:cs typeface="Gentium Plus"/>
              </a:rPr>
              <a:t>1 (&gt; 4)</a:t>
            </a:r>
          </a:p>
          <a:p>
            <a:pPr marL="0" indent="0">
              <a:buNone/>
            </a:pPr>
            <a:r>
              <a:rPr lang="en-US" altLang="zh-TW" sz="2200" dirty="0" smtClean="0">
                <a:latin typeface="Gentium Plus"/>
                <a:ea typeface="华文楷体"/>
                <a:cs typeface="Gentium Plus"/>
              </a:rPr>
              <a:t>south bay				bronze gong bay</a:t>
            </a:r>
          </a:p>
          <a:p>
            <a:pPr marL="0" indent="0">
              <a:buNone/>
            </a:pPr>
            <a:r>
              <a:rPr lang="en-US" altLang="zh-TW" sz="2200" dirty="0" smtClean="0">
                <a:latin typeface="Gentium Plus"/>
                <a:ea typeface="华文楷体"/>
                <a:cs typeface="Gentium Plus"/>
              </a:rPr>
              <a:t>‘Praia Grande’ (Macau)	‘Causeway Bay’ (Hong Kong)</a:t>
            </a:r>
            <a:endParaRPr lang="en-US" altLang="zh-TW" sz="2200" dirty="0">
              <a:latin typeface="Gentium Plus"/>
              <a:ea typeface="华文楷体"/>
              <a:cs typeface="Gentium Plus"/>
            </a:endParaRPr>
          </a:p>
        </p:txBody>
      </p:sp>
      <p:sp>
        <p:nvSpPr>
          <p:cNvPr id="4" name="Rectangle 3"/>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159693909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9171"/>
            <a:ext cx="8229600" cy="1143000"/>
          </a:xfrm>
        </p:spPr>
        <p:txBody>
          <a:bodyPr>
            <a:normAutofit/>
          </a:bodyPr>
          <a:lstStyle/>
          <a:p>
            <a:pPr algn="l"/>
            <a:r>
              <a:rPr lang="en-NZ" sz="3200" b="1" dirty="0" smtClean="0">
                <a:latin typeface="Arial"/>
                <a:cs typeface="Arial"/>
              </a:rPr>
              <a:t>Differences amongst Cantonese varieties </a:t>
            </a:r>
            <a:endParaRPr lang="en-NZ" sz="3200" b="1" dirty="0">
              <a:latin typeface="Arial"/>
              <a:cs typeface="Arial"/>
            </a:endParaRPr>
          </a:p>
        </p:txBody>
      </p:sp>
      <p:sp>
        <p:nvSpPr>
          <p:cNvPr id="3" name="Content Placeholder 2"/>
          <p:cNvSpPr>
            <a:spLocks noGrp="1"/>
          </p:cNvSpPr>
          <p:nvPr>
            <p:ph idx="1"/>
          </p:nvPr>
        </p:nvSpPr>
        <p:spPr>
          <a:xfrm>
            <a:off x="457200" y="1282171"/>
            <a:ext cx="8229600" cy="4525963"/>
          </a:xfrm>
        </p:spPr>
        <p:txBody>
          <a:bodyPr>
            <a:normAutofit/>
          </a:bodyPr>
          <a:lstStyle/>
          <a:p>
            <a:pPr marL="0" indent="0">
              <a:buNone/>
            </a:pPr>
            <a:r>
              <a:rPr lang="en-NZ" sz="2400" dirty="0" smtClean="0">
                <a:latin typeface="Arial"/>
                <a:cs typeface="Arial"/>
              </a:rPr>
              <a:t>City centre became Cantonese dominant in: </a:t>
            </a:r>
          </a:p>
          <a:p>
            <a:pPr marL="0" indent="0">
              <a:buNone/>
            </a:pPr>
            <a:r>
              <a:rPr lang="en-NZ" sz="2000" dirty="0" smtClean="0">
                <a:latin typeface="Arial"/>
                <a:cs typeface="Arial"/>
              </a:rPr>
              <a:t>late 19</a:t>
            </a:r>
            <a:r>
              <a:rPr lang="en-NZ" sz="2000" baseline="30000" dirty="0" smtClean="0">
                <a:latin typeface="Arial"/>
                <a:cs typeface="Arial"/>
              </a:rPr>
              <a:t>th</a:t>
            </a:r>
            <a:r>
              <a:rPr lang="en-NZ" sz="2000" dirty="0" smtClean="0">
                <a:latin typeface="Arial"/>
                <a:cs typeface="Arial"/>
              </a:rPr>
              <a:t> century: Hong Kong (Ball 1888)</a:t>
            </a:r>
          </a:p>
          <a:p>
            <a:pPr marL="0" indent="0">
              <a:buNone/>
            </a:pPr>
            <a:r>
              <a:rPr lang="en-NZ" sz="2000" dirty="0" smtClean="0">
                <a:latin typeface="Arial"/>
                <a:cs typeface="Arial"/>
              </a:rPr>
              <a:t>1940s: Macau (Zhān Bóhuì </a:t>
            </a:r>
            <a:r>
              <a:rPr lang="zh-TW" altLang="en-US" sz="2000" dirty="0" smtClean="0">
                <a:latin typeface="华文细黑"/>
                <a:ea typeface="华文细黑"/>
                <a:cs typeface="华文细黑"/>
              </a:rPr>
              <a:t>詹伯慧</a:t>
            </a:r>
            <a:r>
              <a:rPr lang="en-NZ" sz="2000" dirty="0" smtClean="0">
                <a:latin typeface="Arial"/>
                <a:cs typeface="Arial"/>
              </a:rPr>
              <a:t> et al. 2002: 201–202)</a:t>
            </a:r>
          </a:p>
          <a:p>
            <a:pPr marL="0" indent="0">
              <a:buNone/>
            </a:pPr>
            <a:r>
              <a:rPr lang="en-NZ" sz="2000" dirty="0" smtClean="0">
                <a:latin typeface="Arial"/>
                <a:cs typeface="Arial"/>
              </a:rPr>
              <a:t>1940s: Nánníng (Lì Mínghuì </a:t>
            </a:r>
            <a:r>
              <a:rPr lang="zh-TW" altLang="en-US" sz="2000" dirty="0" smtClean="0">
                <a:latin typeface="华文细黑"/>
                <a:ea typeface="华文细黑"/>
                <a:cs typeface="华文细黑"/>
              </a:rPr>
              <a:t>利明慧</a:t>
            </a:r>
            <a:r>
              <a:rPr lang="en-NZ" sz="2000" dirty="0" smtClean="0">
                <a:latin typeface="Arial"/>
                <a:cs typeface="Arial"/>
              </a:rPr>
              <a:t> 2008)</a:t>
            </a:r>
          </a:p>
          <a:p>
            <a:pPr marL="0" indent="0">
              <a:buNone/>
            </a:pPr>
            <a:endParaRPr lang="en-NZ" sz="2000" dirty="0">
              <a:latin typeface="Arial"/>
              <a:cs typeface="Arial"/>
            </a:endParaRPr>
          </a:p>
          <a:p>
            <a:pPr marL="0" indent="0">
              <a:buNone/>
            </a:pPr>
            <a:endParaRPr lang="en-NZ" sz="2000" dirty="0">
              <a:latin typeface="Arial"/>
              <a:cs typeface="Arial"/>
            </a:endParaRPr>
          </a:p>
          <a:p>
            <a:pPr marL="0" indent="0">
              <a:buNone/>
            </a:pPr>
            <a:endParaRPr lang="en-NZ" sz="2800" dirty="0">
              <a:latin typeface="Arial"/>
              <a:cs typeface="Arial"/>
            </a:endParaRPr>
          </a:p>
        </p:txBody>
      </p:sp>
      <p:graphicFrame>
        <p:nvGraphicFramePr>
          <p:cNvPr id="4" name="Table 3"/>
          <p:cNvGraphicFramePr>
            <a:graphicFrameLocks noGrp="1"/>
          </p:cNvGraphicFramePr>
          <p:nvPr>
            <p:extLst>
              <p:ext uri="{D42A27DB-BD31-4B8C-83A1-F6EECF244321}">
                <p14:modId xmlns:p14="http://schemas.microsoft.com/office/powerpoint/2010/main" val="1291657412"/>
              </p:ext>
            </p:extLst>
          </p:nvPr>
        </p:nvGraphicFramePr>
        <p:xfrm>
          <a:off x="457200" y="2981960"/>
          <a:ext cx="8159363" cy="3606800"/>
        </p:xfrm>
        <a:graphic>
          <a:graphicData uri="http://schemas.openxmlformats.org/drawingml/2006/table">
            <a:tbl>
              <a:tblPr firstRow="1" bandRow="1">
                <a:tableStyleId>{2D5ABB26-0587-4C30-8999-92F81FD0307C}</a:tableStyleId>
              </a:tblPr>
              <a:tblGrid>
                <a:gridCol w="2082800"/>
                <a:gridCol w="1784196"/>
                <a:gridCol w="2228560"/>
                <a:gridCol w="2063807"/>
              </a:tblGrid>
              <a:tr h="370840">
                <a:tc>
                  <a:txBody>
                    <a:bodyPr/>
                    <a:lstStyle/>
                    <a:p>
                      <a:endParaRPr lang="en-NZ" dirty="0">
                        <a:latin typeface="Arial"/>
                        <a:ea typeface="华文细黑"/>
                        <a:cs typeface="Arial"/>
                      </a:endParaRPr>
                    </a:p>
                  </a:txBody>
                  <a:tcPr/>
                </a:tc>
                <a:tc>
                  <a:txBody>
                    <a:bodyPr/>
                    <a:lstStyle/>
                    <a:p>
                      <a:r>
                        <a:rPr lang="en-NZ" dirty="0" smtClean="0">
                          <a:latin typeface="Arial"/>
                          <a:cs typeface="Arial"/>
                        </a:rPr>
                        <a:t>Nánníng Canto.</a:t>
                      </a:r>
                      <a:endParaRPr lang="en-NZ" dirty="0">
                        <a:latin typeface="Arial"/>
                        <a:cs typeface="Arial"/>
                      </a:endParaRPr>
                    </a:p>
                  </a:txBody>
                  <a:tcPr/>
                </a:tc>
                <a:tc>
                  <a:txBody>
                    <a:bodyPr/>
                    <a:lstStyle/>
                    <a:p>
                      <a:r>
                        <a:rPr lang="en-NZ" dirty="0" smtClean="0">
                          <a:latin typeface="Arial"/>
                          <a:cs typeface="Arial"/>
                        </a:rPr>
                        <a:t>Older Macau Canto.</a:t>
                      </a:r>
                      <a:r>
                        <a:rPr lang="en-NZ" baseline="0" dirty="0" smtClean="0">
                          <a:latin typeface="Arial"/>
                          <a:cs typeface="Arial"/>
                        </a:rPr>
                        <a:t> </a:t>
                      </a:r>
                    </a:p>
                  </a:txBody>
                  <a:tcPr/>
                </a:tc>
                <a:tc>
                  <a:txBody>
                    <a:bodyPr/>
                    <a:lstStyle/>
                    <a:p>
                      <a:r>
                        <a:rPr lang="en-NZ" dirty="0" smtClean="0">
                          <a:latin typeface="Arial"/>
                          <a:cs typeface="Arial"/>
                        </a:rPr>
                        <a:t>Hong Kong Canto.</a:t>
                      </a:r>
                      <a:endParaRPr lang="en-NZ" dirty="0">
                        <a:latin typeface="Arial"/>
                        <a:cs typeface="Arial"/>
                      </a:endParaRPr>
                    </a:p>
                  </a:txBody>
                  <a:tcPr/>
                </a:tc>
              </a:tr>
              <a:tr h="370840">
                <a:tc>
                  <a:txBody>
                    <a:bodyPr/>
                    <a:lstStyle/>
                    <a:p>
                      <a:r>
                        <a:rPr lang="zh-TW" altLang="en-US" dirty="0" smtClean="0">
                          <a:latin typeface="Arial"/>
                          <a:ea typeface="华文细黑"/>
                          <a:cs typeface="Arial"/>
                        </a:rPr>
                        <a:t>繩</a:t>
                      </a:r>
                      <a:r>
                        <a:rPr lang="en-US" altLang="zh-TW" baseline="0" dirty="0" smtClean="0">
                          <a:latin typeface="Arial"/>
                          <a:ea typeface="华文细黑"/>
                          <a:cs typeface="Arial"/>
                        </a:rPr>
                        <a:t> ‘string’</a:t>
                      </a:r>
                      <a:endParaRPr lang="en-NZ" dirty="0">
                        <a:latin typeface="Arial"/>
                        <a:ea typeface="华文细黑"/>
                        <a:cs typeface="Arial"/>
                      </a:endParaRPr>
                    </a:p>
                  </a:txBody>
                  <a:tcPr/>
                </a:tc>
                <a:tc>
                  <a:txBody>
                    <a:bodyPr/>
                    <a:lstStyle/>
                    <a:p>
                      <a:r>
                        <a:rPr lang="en-NZ" i="1" dirty="0" smtClean="0">
                          <a:latin typeface="Gentium Plus"/>
                          <a:cs typeface="Gentium Plus"/>
                        </a:rPr>
                        <a:t>ʃeŋ˨˩</a:t>
                      </a:r>
                      <a:endParaRPr lang="en-NZ" i="1" dirty="0">
                        <a:latin typeface="Gentium Plus"/>
                        <a:cs typeface="Gentium Plus"/>
                      </a:endParaRPr>
                    </a:p>
                  </a:txBody>
                  <a:tcPr/>
                </a:tc>
                <a:tc>
                  <a:txBody>
                    <a:bodyPr/>
                    <a:lstStyle/>
                    <a:p>
                      <a:r>
                        <a:rPr lang="en-NZ" i="1" dirty="0" smtClean="0">
                          <a:latin typeface="Gentium Plus"/>
                          <a:cs typeface="Gentium Plus"/>
                        </a:rPr>
                        <a:t>sɪŋ˨˩</a:t>
                      </a:r>
                      <a:endParaRPr lang="en-NZ" i="1" dirty="0">
                        <a:latin typeface="Gentium Plus"/>
                        <a:cs typeface="Gentium Plus"/>
                      </a:endParaRPr>
                    </a:p>
                  </a:txBody>
                  <a:tcPr/>
                </a:tc>
                <a:tc>
                  <a:txBody>
                    <a:bodyPr/>
                    <a:lstStyle/>
                    <a:p>
                      <a:r>
                        <a:rPr lang="en-NZ" i="1" dirty="0" smtClean="0">
                          <a:latin typeface="Gentium Plus"/>
                          <a:cs typeface="Gentium Plus"/>
                        </a:rPr>
                        <a:t>sɪŋ˧˥</a:t>
                      </a:r>
                      <a:endParaRPr lang="en-NZ" i="1" dirty="0">
                        <a:latin typeface="Gentium Plus"/>
                        <a:cs typeface="Gentium Plus"/>
                      </a:endParaRPr>
                    </a:p>
                  </a:txBody>
                  <a:tcPr/>
                </a:tc>
              </a:tr>
              <a:tr h="370840">
                <a:tc>
                  <a:txBody>
                    <a:bodyPr/>
                    <a:lstStyle/>
                    <a:p>
                      <a:r>
                        <a:rPr lang="zh-TW" altLang="en-US" dirty="0" smtClean="0">
                          <a:latin typeface="Arial"/>
                          <a:ea typeface="华文细黑"/>
                          <a:cs typeface="Arial"/>
                        </a:rPr>
                        <a:t>帽</a:t>
                      </a:r>
                      <a:r>
                        <a:rPr lang="en-US" altLang="zh-TW" baseline="0" dirty="0" smtClean="0">
                          <a:latin typeface="Arial"/>
                          <a:ea typeface="华文细黑"/>
                          <a:cs typeface="Arial"/>
                        </a:rPr>
                        <a:t> ‘hat’</a:t>
                      </a:r>
                      <a:endParaRPr lang="en-NZ" dirty="0">
                        <a:latin typeface="Arial"/>
                        <a:ea typeface="华文细黑"/>
                        <a:cs typeface="Arial"/>
                      </a:endParaRPr>
                    </a:p>
                  </a:txBody>
                  <a:tcPr/>
                </a:tc>
                <a:tc>
                  <a:txBody>
                    <a:bodyPr/>
                    <a:lstStyle/>
                    <a:p>
                      <a:r>
                        <a:rPr lang="en-NZ" i="1" dirty="0" smtClean="0">
                          <a:latin typeface="Gentium Plus"/>
                          <a:cs typeface="Gentium Plus"/>
                        </a:rPr>
                        <a:t>mu˨</a:t>
                      </a:r>
                      <a:endParaRPr lang="en-NZ" i="1" dirty="0">
                        <a:latin typeface="Gentium Plus"/>
                        <a:cs typeface="Gentium Plus"/>
                      </a:endParaRPr>
                    </a:p>
                  </a:txBody>
                  <a:tcPr/>
                </a:tc>
                <a:tc>
                  <a:txBody>
                    <a:bodyPr/>
                    <a:lstStyle/>
                    <a:p>
                      <a:r>
                        <a:rPr lang="en-NZ" i="1" dirty="0" smtClean="0">
                          <a:latin typeface="Gentium Plus"/>
                          <a:cs typeface="Gentium Plus"/>
                        </a:rPr>
                        <a:t>mou˨</a:t>
                      </a:r>
                      <a:endParaRPr lang="en-NZ" i="1" dirty="0">
                        <a:latin typeface="Gentium Plus"/>
                        <a:cs typeface="Gentium Plus"/>
                      </a:endParaRPr>
                    </a:p>
                  </a:txBody>
                  <a:tcPr/>
                </a:tc>
                <a:tc>
                  <a:txBody>
                    <a:bodyPr/>
                    <a:lstStyle/>
                    <a:p>
                      <a:r>
                        <a:rPr lang="en-NZ" i="1" dirty="0" smtClean="0">
                          <a:latin typeface="Gentium Plus"/>
                          <a:cs typeface="Gentium Plus"/>
                        </a:rPr>
                        <a:t>mou˧˥</a:t>
                      </a:r>
                      <a:endParaRPr lang="en-NZ" i="1" dirty="0">
                        <a:latin typeface="Gentium Plus"/>
                        <a:cs typeface="Gentium Plus"/>
                      </a:endParaRPr>
                    </a:p>
                  </a:txBody>
                  <a:tcPr/>
                </a:tc>
              </a:tr>
              <a:tr h="370840">
                <a:tc>
                  <a:txBody>
                    <a:bodyPr/>
                    <a:lstStyle/>
                    <a:p>
                      <a:r>
                        <a:rPr lang="zh-TW" altLang="en-US" dirty="0" smtClean="0">
                          <a:latin typeface="Arial"/>
                          <a:ea typeface="华文细黑"/>
                          <a:cs typeface="Arial"/>
                        </a:rPr>
                        <a:t>鉗</a:t>
                      </a:r>
                      <a:r>
                        <a:rPr lang="en-US" altLang="zh-TW" baseline="0" dirty="0" smtClean="0">
                          <a:latin typeface="Arial"/>
                          <a:ea typeface="华文细黑"/>
                          <a:cs typeface="Arial"/>
                        </a:rPr>
                        <a:t> ‘pliers’</a:t>
                      </a:r>
                      <a:endParaRPr lang="en-NZ" dirty="0">
                        <a:latin typeface="Arial"/>
                        <a:ea typeface="华文细黑"/>
                        <a:cs typeface="Arial"/>
                      </a:endParaRPr>
                    </a:p>
                  </a:txBody>
                  <a:tcPr/>
                </a:tc>
                <a:tc>
                  <a:txBody>
                    <a:bodyPr/>
                    <a:lstStyle/>
                    <a:p>
                      <a:r>
                        <a:rPr lang="en-NZ" i="1" dirty="0" smtClean="0">
                          <a:latin typeface="Gentium Plus"/>
                          <a:cs typeface="Gentium Plus"/>
                        </a:rPr>
                        <a:t>kʰɛm˨˩</a:t>
                      </a:r>
                      <a:endParaRPr lang="en-NZ" i="1" dirty="0">
                        <a:latin typeface="Gentium Plus"/>
                        <a:cs typeface="Gentium Plus"/>
                      </a:endParaRPr>
                    </a:p>
                  </a:txBody>
                  <a:tcPr/>
                </a:tc>
                <a:tc>
                  <a:txBody>
                    <a:bodyPr/>
                    <a:lstStyle/>
                    <a:p>
                      <a:r>
                        <a:rPr lang="en-NZ" i="1" dirty="0" smtClean="0">
                          <a:latin typeface="Gentium Plus"/>
                          <a:cs typeface="Gentium Plus"/>
                        </a:rPr>
                        <a:t>kʰim˨˩</a:t>
                      </a:r>
                      <a:endParaRPr lang="en-NZ" i="1" dirty="0">
                        <a:latin typeface="Gentium Plus"/>
                        <a:cs typeface="Gentium Plus"/>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NZ" i="1" dirty="0" smtClean="0">
                          <a:latin typeface="Gentium Plus"/>
                          <a:cs typeface="Gentium Plus"/>
                        </a:rPr>
                        <a:t>kʰim˧˥</a:t>
                      </a:r>
                    </a:p>
                  </a:txBody>
                  <a:tcPr/>
                </a:tc>
              </a:tr>
              <a:tr h="370840">
                <a:tc>
                  <a:txBody>
                    <a:bodyPr/>
                    <a:lstStyle/>
                    <a:p>
                      <a:r>
                        <a:rPr lang="zh-TW" altLang="en-US" dirty="0" smtClean="0">
                          <a:latin typeface="Arial"/>
                          <a:ea typeface="华文细黑"/>
                          <a:cs typeface="Arial"/>
                        </a:rPr>
                        <a:t>碟</a:t>
                      </a:r>
                      <a:r>
                        <a:rPr lang="en-US" altLang="zh-TW" baseline="0" dirty="0" smtClean="0">
                          <a:latin typeface="Arial"/>
                          <a:ea typeface="华文细黑"/>
                          <a:cs typeface="Arial"/>
                        </a:rPr>
                        <a:t> ‘plate’</a:t>
                      </a:r>
                      <a:endParaRPr lang="en-NZ" dirty="0">
                        <a:latin typeface="Arial"/>
                        <a:ea typeface="华文细黑"/>
                        <a:cs typeface="Arial"/>
                      </a:endParaRPr>
                    </a:p>
                  </a:txBody>
                  <a:tcPr/>
                </a:tc>
                <a:tc>
                  <a:txBody>
                    <a:bodyPr/>
                    <a:lstStyle/>
                    <a:p>
                      <a:r>
                        <a:rPr lang="en-NZ" i="1" dirty="0" smtClean="0">
                          <a:latin typeface="Gentium Plus"/>
                          <a:cs typeface="Gentium Plus"/>
                        </a:rPr>
                        <a:t>tip˨</a:t>
                      </a:r>
                      <a:endParaRPr lang="en-NZ" i="1" dirty="0">
                        <a:latin typeface="Gentium Plus"/>
                        <a:cs typeface="Gentium Plus"/>
                      </a:endParaRPr>
                    </a:p>
                  </a:txBody>
                  <a:tcPr/>
                </a:tc>
                <a:tc>
                  <a:txBody>
                    <a:bodyPr/>
                    <a:lstStyle/>
                    <a:p>
                      <a:r>
                        <a:rPr lang="en-NZ" i="1" dirty="0" smtClean="0">
                          <a:latin typeface="Gentium Plus"/>
                          <a:cs typeface="Gentium Plus"/>
                        </a:rPr>
                        <a:t>tip˨</a:t>
                      </a:r>
                      <a:endParaRPr lang="en-NZ" i="1" dirty="0">
                        <a:latin typeface="Gentium Plus"/>
                        <a:cs typeface="Gentium Plus"/>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NZ" i="1" dirty="0" smtClean="0">
                          <a:latin typeface="Gentium Plus"/>
                          <a:cs typeface="Gentium Plus"/>
                        </a:rPr>
                        <a:t>tip˧˥ </a:t>
                      </a:r>
                    </a:p>
                  </a:txBody>
                  <a:tcPr/>
                </a:tc>
              </a:tr>
              <a:tr h="370840">
                <a:tc>
                  <a:txBody>
                    <a:bodyPr/>
                    <a:lstStyle/>
                    <a:p>
                      <a:r>
                        <a:rPr lang="zh-TW" altLang="en-US" dirty="0" smtClean="0">
                          <a:latin typeface="Arial"/>
                          <a:ea typeface="华文细黑"/>
                          <a:cs typeface="Arial"/>
                        </a:rPr>
                        <a:t>枱</a:t>
                      </a:r>
                      <a:r>
                        <a:rPr lang="en-US" altLang="zh-TW" dirty="0" smtClean="0">
                          <a:latin typeface="Arial"/>
                          <a:ea typeface="华文细黑"/>
                          <a:cs typeface="Arial"/>
                        </a:rPr>
                        <a:t> ‘table’</a:t>
                      </a:r>
                      <a:endParaRPr lang="en-NZ" dirty="0">
                        <a:latin typeface="Arial"/>
                        <a:ea typeface="华文细黑"/>
                        <a:cs typeface="Arial"/>
                      </a:endParaRPr>
                    </a:p>
                  </a:txBody>
                  <a:tcPr/>
                </a:tc>
                <a:tc>
                  <a:txBody>
                    <a:bodyPr/>
                    <a:lstStyle/>
                    <a:p>
                      <a:r>
                        <a:rPr lang="en-NZ" i="1" dirty="0" smtClean="0">
                          <a:latin typeface="Gentium Plus"/>
                          <a:cs typeface="Gentium Plus"/>
                        </a:rPr>
                        <a:t>tʰɔi˨˩</a:t>
                      </a:r>
                      <a:endParaRPr lang="en-NZ" i="1" dirty="0">
                        <a:latin typeface="Gentium Plus"/>
                        <a:cs typeface="Gentium Plus"/>
                      </a:endParaRPr>
                    </a:p>
                  </a:txBody>
                  <a:tcPr/>
                </a:tc>
                <a:tc>
                  <a:txBody>
                    <a:bodyPr/>
                    <a:lstStyle/>
                    <a:p>
                      <a:r>
                        <a:rPr lang="en-NZ" i="1" dirty="0" smtClean="0">
                          <a:latin typeface="Gentium Plus"/>
                          <a:cs typeface="Gentium Plus"/>
                        </a:rPr>
                        <a:t>tʰɔi˨˩ (&gt;˧˥</a:t>
                      </a:r>
                      <a:r>
                        <a:rPr lang="en-NZ" i="1" baseline="0" dirty="0" smtClean="0">
                          <a:latin typeface="Gentium Plus"/>
                          <a:cs typeface="Gentium Plus"/>
                        </a:rPr>
                        <a:t>)</a:t>
                      </a:r>
                      <a:endParaRPr lang="en-NZ" i="1" dirty="0">
                        <a:latin typeface="Gentium Plus"/>
                        <a:cs typeface="Gentium Plus"/>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NZ" i="1" dirty="0" smtClean="0">
                          <a:latin typeface="Gentium Plus"/>
                          <a:cs typeface="Gentium Plus"/>
                        </a:rPr>
                        <a:t>tʰɔi˧˥</a:t>
                      </a:r>
                    </a:p>
                  </a:txBody>
                  <a:tcPr/>
                </a:tc>
              </a:tr>
              <a:tr h="370840">
                <a:tc>
                  <a:txBody>
                    <a:bodyPr/>
                    <a:lstStyle/>
                    <a:p>
                      <a:r>
                        <a:rPr lang="zh-TW" altLang="en-US" dirty="0" smtClean="0">
                          <a:latin typeface="Arial"/>
                          <a:ea typeface="华文细黑"/>
                          <a:cs typeface="Arial"/>
                        </a:rPr>
                        <a:t>枱布</a:t>
                      </a:r>
                      <a:r>
                        <a:rPr lang="en-US" altLang="zh-TW" dirty="0" smtClean="0">
                          <a:latin typeface="Arial"/>
                          <a:ea typeface="华文细黑"/>
                          <a:cs typeface="Arial"/>
                        </a:rPr>
                        <a:t> ‘table</a:t>
                      </a:r>
                      <a:r>
                        <a:rPr lang="en-US" altLang="zh-TW" baseline="0" dirty="0" smtClean="0">
                          <a:latin typeface="Arial"/>
                          <a:ea typeface="华文细黑"/>
                          <a:cs typeface="Arial"/>
                        </a:rPr>
                        <a:t> </a:t>
                      </a:r>
                      <a:r>
                        <a:rPr lang="en-US" altLang="zh-TW" dirty="0" smtClean="0">
                          <a:latin typeface="Arial"/>
                          <a:ea typeface="华文细黑"/>
                          <a:cs typeface="Arial"/>
                        </a:rPr>
                        <a:t>cloth’</a:t>
                      </a:r>
                      <a:endParaRPr lang="en-NZ" dirty="0">
                        <a:latin typeface="Arial"/>
                        <a:ea typeface="华文细黑"/>
                        <a:cs typeface="Arial"/>
                      </a:endParaRPr>
                    </a:p>
                  </a:txBody>
                  <a:tcPr/>
                </a:tc>
                <a:tc>
                  <a:txBody>
                    <a:bodyPr/>
                    <a:lstStyle/>
                    <a:p>
                      <a:r>
                        <a:rPr lang="en-NZ" i="1" dirty="0" smtClean="0">
                          <a:latin typeface="Gentium Plus"/>
                          <a:cs typeface="Gentium Plus"/>
                        </a:rPr>
                        <a:t>tʰɔi˨˩ pu˧</a:t>
                      </a:r>
                      <a:endParaRPr lang="en-NZ" i="1" dirty="0">
                        <a:latin typeface="Gentium Plus"/>
                        <a:cs typeface="Gentium Plus"/>
                      </a:endParaRPr>
                    </a:p>
                  </a:txBody>
                  <a:tcPr/>
                </a:tc>
                <a:tc>
                  <a:txBody>
                    <a:bodyPr/>
                    <a:lstStyle/>
                    <a:p>
                      <a:r>
                        <a:rPr lang="en-NZ" i="1" dirty="0" smtClean="0">
                          <a:latin typeface="Gentium Plus"/>
                          <a:cs typeface="Gentium Plus"/>
                        </a:rPr>
                        <a:t>tʰɔi˨˩ pou˧</a:t>
                      </a:r>
                      <a:endParaRPr lang="en-NZ" i="1" dirty="0">
                        <a:latin typeface="Gentium Plus"/>
                        <a:cs typeface="Gentium Plus"/>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NZ" i="1" dirty="0" smtClean="0">
                          <a:latin typeface="Gentium Plus"/>
                          <a:cs typeface="Gentium Plus"/>
                        </a:rPr>
                        <a:t>tʰɔi˧˥</a:t>
                      </a:r>
                      <a:r>
                        <a:rPr lang="en-NZ" i="0" baseline="0" dirty="0" smtClean="0">
                          <a:latin typeface="Gentium Plus"/>
                          <a:cs typeface="Gentium Plus"/>
                        </a:rPr>
                        <a:t> </a:t>
                      </a:r>
                      <a:r>
                        <a:rPr lang="en-NZ" i="1" baseline="0" dirty="0" smtClean="0">
                          <a:latin typeface="Gentium Plus"/>
                          <a:cs typeface="Gentium Plus"/>
                        </a:rPr>
                        <a:t>pou˧</a:t>
                      </a:r>
                      <a:endParaRPr lang="en-NZ" i="1" dirty="0" smtClean="0">
                        <a:latin typeface="Gentium Plus"/>
                        <a:cs typeface="Gentium Plus"/>
                      </a:endParaRPr>
                    </a:p>
                  </a:txBody>
                  <a:tcPr/>
                </a:tc>
              </a:tr>
              <a:tr h="370840">
                <a:tc>
                  <a:txBody>
                    <a:bodyPr/>
                    <a:lstStyle/>
                    <a:p>
                      <a:r>
                        <a:rPr lang="zh-TW" altLang="en-US" dirty="0" smtClean="0">
                          <a:latin typeface="Arial"/>
                          <a:ea typeface="华文细黑"/>
                          <a:cs typeface="Arial"/>
                        </a:rPr>
                        <a:t>澳門</a:t>
                      </a:r>
                      <a:r>
                        <a:rPr lang="en-US" altLang="zh-TW" dirty="0" smtClean="0">
                          <a:latin typeface="Arial"/>
                          <a:ea typeface="华文细黑"/>
                          <a:cs typeface="Arial"/>
                        </a:rPr>
                        <a:t> ‘Macau’</a:t>
                      </a:r>
                      <a:endParaRPr lang="en-NZ" dirty="0">
                        <a:latin typeface="Arial"/>
                        <a:ea typeface="华文细黑"/>
                        <a:cs typeface="Arial"/>
                      </a:endParaRPr>
                    </a:p>
                  </a:txBody>
                  <a:tcPr/>
                </a:tc>
                <a:tc>
                  <a:txBody>
                    <a:bodyPr/>
                    <a:lstStyle/>
                    <a:p>
                      <a:r>
                        <a:rPr lang="en-NZ" i="1" dirty="0" smtClean="0">
                          <a:latin typeface="Gentium Plus"/>
                          <a:cs typeface="Gentium Plus"/>
                        </a:rPr>
                        <a:t>u˧ mun˨˩</a:t>
                      </a:r>
                      <a:endParaRPr lang="en-NZ" i="1" dirty="0">
                        <a:latin typeface="Gentium Plus"/>
                        <a:cs typeface="Gentium Plus"/>
                      </a:endParaRPr>
                    </a:p>
                  </a:txBody>
                  <a:tcPr/>
                </a:tc>
                <a:tc>
                  <a:txBody>
                    <a:bodyPr/>
                    <a:lstStyle/>
                    <a:p>
                      <a:r>
                        <a:rPr lang="en-NZ" i="1" dirty="0" smtClean="0">
                          <a:latin typeface="Gentium Plus"/>
                          <a:cs typeface="Gentium Plus"/>
                        </a:rPr>
                        <a:t>ou˧ mun˨˩ (&gt;</a:t>
                      </a:r>
                      <a:r>
                        <a:rPr lang="en-NZ" i="1" baseline="0" dirty="0" smtClean="0">
                          <a:latin typeface="Gentium Plus"/>
                          <a:cs typeface="Gentium Plus"/>
                        </a:rPr>
                        <a:t>˧˥)</a:t>
                      </a:r>
                      <a:endParaRPr lang="en-NZ" i="1" dirty="0">
                        <a:latin typeface="Gentium Plus"/>
                        <a:cs typeface="Gentium Plus"/>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NZ" i="1" dirty="0" smtClean="0">
                          <a:latin typeface="Gentium Plus"/>
                          <a:cs typeface="Gentium Plus"/>
                        </a:rPr>
                        <a:t>ou˧ mun˧˥</a:t>
                      </a:r>
                    </a:p>
                  </a:txBody>
                  <a:tcPr/>
                </a:tc>
              </a:tr>
              <a:tr h="370840">
                <a:tc>
                  <a:txBody>
                    <a:bodyPr/>
                    <a:lstStyle/>
                    <a:p>
                      <a:r>
                        <a:rPr lang="zh-TW" altLang="en-US" dirty="0" smtClean="0">
                          <a:latin typeface="Arial"/>
                          <a:ea typeface="华文细黑"/>
                          <a:cs typeface="Arial"/>
                        </a:rPr>
                        <a:t>乞兒</a:t>
                      </a:r>
                      <a:r>
                        <a:rPr lang="en-US" altLang="zh-TW" dirty="0" smtClean="0">
                          <a:latin typeface="Arial"/>
                          <a:ea typeface="华文细黑"/>
                          <a:cs typeface="Arial"/>
                        </a:rPr>
                        <a:t> ‘beggar’</a:t>
                      </a:r>
                      <a:endParaRPr lang="en-NZ" dirty="0">
                        <a:latin typeface="Arial"/>
                        <a:ea typeface="华文细黑"/>
                        <a:cs typeface="Arial"/>
                      </a:endParaRPr>
                    </a:p>
                  </a:txBody>
                  <a:tcPr/>
                </a:tc>
                <a:tc>
                  <a:txBody>
                    <a:bodyPr/>
                    <a:lstStyle/>
                    <a:p>
                      <a:r>
                        <a:rPr lang="en-NZ" i="1" dirty="0" smtClean="0">
                          <a:latin typeface="Gentium Plus"/>
                          <a:cs typeface="Gentium Plus"/>
                        </a:rPr>
                        <a:t>hɐt˥ -ji</a:t>
                      </a:r>
                      <a:r>
                        <a:rPr lang="en-NZ" i="1" baseline="0" dirty="0" smtClean="0">
                          <a:latin typeface="Gentium Plus"/>
                          <a:cs typeface="Gentium Plus"/>
                        </a:rPr>
                        <a:t>˥</a:t>
                      </a:r>
                      <a:endParaRPr lang="en-NZ" i="1" dirty="0">
                        <a:latin typeface="Gentium Plus"/>
                        <a:cs typeface="Gentium Plus"/>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NZ" i="1" dirty="0" smtClean="0">
                          <a:latin typeface="Gentium Plus"/>
                          <a:cs typeface="Gentium Plus"/>
                        </a:rPr>
                        <a:t>hɐt˥ -ji</a:t>
                      </a:r>
                      <a:r>
                        <a:rPr lang="en-NZ" i="1" baseline="0" dirty="0" smtClean="0">
                          <a:latin typeface="Gentium Plus"/>
                          <a:cs typeface="Gentium Plus"/>
                        </a:rPr>
                        <a:t>˥</a:t>
                      </a:r>
                      <a:r>
                        <a:rPr lang="zh-TW" altLang="en-US" dirty="0" smtClean="0">
                          <a:latin typeface="华文楷体"/>
                          <a:ea typeface="华文楷体"/>
                          <a:cs typeface="华文楷体"/>
                        </a:rPr>
                        <a:t>乞兒</a:t>
                      </a:r>
                      <a:endParaRPr lang="en-NZ" i="1" dirty="0" smtClean="0">
                        <a:latin typeface="Gentium Plus"/>
                        <a:cs typeface="Gentium Plus"/>
                      </a:endParaRPr>
                    </a:p>
                    <a:p>
                      <a:pPr marL="0" marR="0" indent="0" algn="l" defTabSz="457200" rtl="0" eaLnBrk="1" fontAlgn="auto" latinLnBrk="0" hangingPunct="1">
                        <a:lnSpc>
                          <a:spcPct val="100000"/>
                        </a:lnSpc>
                        <a:spcBef>
                          <a:spcPts val="0"/>
                        </a:spcBef>
                        <a:spcAft>
                          <a:spcPts val="0"/>
                        </a:spcAft>
                        <a:buClrTx/>
                        <a:buSzTx/>
                        <a:buFontTx/>
                        <a:buNone/>
                        <a:tabLst/>
                        <a:defRPr/>
                      </a:pPr>
                      <a:r>
                        <a:rPr lang="en-NZ" i="1" dirty="0" smtClean="0">
                          <a:latin typeface="Gentium Plus"/>
                          <a:cs typeface="Gentium Plus"/>
                        </a:rPr>
                        <a:t>hɐt˥ -ji˨˩ -tsɐi˧˥ </a:t>
                      </a:r>
                      <a:r>
                        <a:rPr lang="zh-TW" altLang="en-US" dirty="0" smtClean="0">
                          <a:latin typeface="华文楷体"/>
                          <a:ea typeface="华文楷体"/>
                          <a:cs typeface="华文楷体"/>
                        </a:rPr>
                        <a:t>乞兒仔</a:t>
                      </a:r>
                      <a:endParaRPr lang="en-NZ" i="1" dirty="0" smtClean="0">
                        <a:latin typeface="华文楷体"/>
                        <a:ea typeface="华文楷体"/>
                        <a:cs typeface="华文楷体"/>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NZ" i="1" dirty="0" smtClean="0">
                          <a:latin typeface="Gentium Plus"/>
                          <a:cs typeface="Gentium Plus"/>
                        </a:rPr>
                        <a:t>hɐt˥ -ji</a:t>
                      </a:r>
                      <a:r>
                        <a:rPr lang="en-NZ" i="1" baseline="0" dirty="0" smtClean="0">
                          <a:latin typeface="Gentium Plus"/>
                          <a:cs typeface="Gentium Plus"/>
                        </a:rPr>
                        <a:t>˥</a:t>
                      </a:r>
                      <a:endParaRPr lang="en-NZ" i="1" dirty="0" smtClean="0">
                        <a:latin typeface="Gentium Plus"/>
                        <a:cs typeface="Gentium Plus"/>
                      </a:endParaRPr>
                    </a:p>
                    <a:p>
                      <a:endParaRPr lang="en-NZ" dirty="0">
                        <a:latin typeface="Gentium Plus"/>
                        <a:cs typeface="Gentium Plus"/>
                      </a:endParaRPr>
                    </a:p>
                  </a:txBody>
                  <a:tcPr/>
                </a:tc>
              </a:tr>
            </a:tbl>
          </a:graphicData>
        </a:graphic>
      </p:graphicFrame>
      <p:sp>
        <p:nvSpPr>
          <p:cNvPr id="6" name="Rectangle 5"/>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2533815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9171"/>
            <a:ext cx="8229600" cy="1143000"/>
          </a:xfrm>
        </p:spPr>
        <p:txBody>
          <a:bodyPr>
            <a:normAutofit/>
          </a:bodyPr>
          <a:lstStyle/>
          <a:p>
            <a:pPr algn="l"/>
            <a:r>
              <a:rPr lang="en-NZ" sz="3200" b="1" dirty="0" smtClean="0">
                <a:latin typeface="Arial"/>
                <a:cs typeface="Arial"/>
              </a:rPr>
              <a:t>Differences amongst Cantonese varieties </a:t>
            </a:r>
            <a:endParaRPr lang="en-NZ" sz="3200" b="1" dirty="0">
              <a:latin typeface="Arial"/>
              <a:cs typeface="Arial"/>
            </a:endParaRPr>
          </a:p>
        </p:txBody>
      </p:sp>
      <p:sp>
        <p:nvSpPr>
          <p:cNvPr id="3" name="Content Placeholder 2"/>
          <p:cNvSpPr>
            <a:spLocks noGrp="1"/>
          </p:cNvSpPr>
          <p:nvPr>
            <p:ph idx="1"/>
          </p:nvPr>
        </p:nvSpPr>
        <p:spPr>
          <a:xfrm>
            <a:off x="457200" y="1282171"/>
            <a:ext cx="8229600" cy="5448829"/>
          </a:xfrm>
        </p:spPr>
        <p:txBody>
          <a:bodyPr>
            <a:noAutofit/>
          </a:bodyPr>
          <a:lstStyle/>
          <a:p>
            <a:pPr marL="0" indent="0">
              <a:buNone/>
            </a:pPr>
            <a:r>
              <a:rPr lang="en-NZ" sz="1600" dirty="0" smtClean="0">
                <a:latin typeface="Arial"/>
                <a:cs typeface="Arial"/>
              </a:rPr>
              <a:t>Wong Yee</a:t>
            </a:r>
            <a:r>
              <a:rPr lang="en-NZ" sz="1600" dirty="0" smtClean="0">
                <a:latin typeface="Arial"/>
                <a:cs typeface="Arial"/>
              </a:rPr>
              <a:t> </a:t>
            </a:r>
            <a:r>
              <a:rPr lang="zh-CN" altLang="en-US" sz="1600" dirty="0" smtClean="0">
                <a:latin typeface="华文细黑"/>
                <a:ea typeface="华文细黑"/>
                <a:cs typeface="华文细黑"/>
              </a:rPr>
              <a:t>黄</a:t>
            </a:r>
            <a:r>
              <a:rPr lang="zh-TW" altLang="en-US" sz="1600" dirty="0" smtClean="0">
                <a:latin typeface="华文细黑"/>
                <a:ea typeface="华文细黑"/>
                <a:cs typeface="华文细黑"/>
              </a:rPr>
              <a:t>翊</a:t>
            </a:r>
            <a:r>
              <a:rPr lang="en-NZ" sz="1600" dirty="0" smtClean="0">
                <a:latin typeface="Arial"/>
                <a:cs typeface="Arial"/>
              </a:rPr>
              <a:t> (2007: 90–91)</a:t>
            </a:r>
          </a:p>
          <a:p>
            <a:pPr marL="0" indent="0">
              <a:buNone/>
            </a:pPr>
            <a:r>
              <a:rPr lang="en-NZ" altLang="zh-CN" sz="1600" dirty="0">
                <a:latin typeface="Arial"/>
                <a:cs typeface="Arial"/>
              </a:rPr>
              <a:t>	</a:t>
            </a:r>
            <a:r>
              <a:rPr lang="en-NZ" altLang="zh-CN" sz="1600" dirty="0" smtClean="0">
                <a:latin typeface="Arial"/>
                <a:cs typeface="Arial"/>
              </a:rPr>
              <a:t>	</a:t>
            </a:r>
            <a:r>
              <a:rPr lang="zh-CN" altLang="en-US" sz="1600" dirty="0" smtClean="0">
                <a:latin typeface="华文楷体"/>
                <a:ea typeface="华文楷体"/>
                <a:cs typeface="华文楷体"/>
              </a:rPr>
              <a:t>人们戏称，说</a:t>
            </a:r>
            <a:r>
              <a:rPr lang="en-US" altLang="zh-CN" sz="1600" dirty="0" smtClean="0">
                <a:latin typeface="华文楷体"/>
                <a:ea typeface="华文楷体"/>
                <a:cs typeface="华文楷体"/>
              </a:rPr>
              <a:t> </a:t>
            </a:r>
            <a:r>
              <a:rPr lang="en-US" altLang="zh-CN" sz="1600" dirty="0" smtClean="0">
                <a:latin typeface="Gentium Plus"/>
                <a:ea typeface="华文楷体"/>
                <a:cs typeface="Gentium Plus"/>
              </a:rPr>
              <a:t>[ɔu³³ mun¹¹ jan¹¹]</a:t>
            </a:r>
            <a:r>
              <a:rPr lang="en-US" altLang="zh-CN" sz="1600" dirty="0" smtClean="0">
                <a:latin typeface="华文楷体"/>
                <a:ea typeface="华文楷体"/>
                <a:cs typeface="华文楷体"/>
              </a:rPr>
              <a:t> </a:t>
            </a:r>
            <a:r>
              <a:rPr lang="zh-CN" altLang="en-US" sz="1600" dirty="0" smtClean="0">
                <a:latin typeface="华文楷体"/>
                <a:ea typeface="华文楷体"/>
                <a:cs typeface="华文楷体"/>
              </a:rPr>
              <a:t>者是真正的澳门人，说</a:t>
            </a:r>
            <a:r>
              <a:rPr lang="en-US" altLang="zh-CN" sz="1600" dirty="0">
                <a:latin typeface="华文楷体"/>
                <a:ea typeface="华文楷体"/>
                <a:cs typeface="华文楷体"/>
              </a:rPr>
              <a:t> </a:t>
            </a:r>
            <a:r>
              <a:rPr lang="en-US" altLang="zh-CN" sz="1600" dirty="0" smtClean="0">
                <a:latin typeface="Gentium Plus"/>
                <a:ea typeface="华文楷体"/>
                <a:cs typeface="Gentium Plus"/>
              </a:rPr>
              <a:t>[ɔu³³ mun³⁵ jan¹¹]</a:t>
            </a:r>
            <a:r>
              <a:rPr lang="en-US" altLang="zh-CN" sz="1600" dirty="0" smtClean="0">
                <a:latin typeface="华文楷体"/>
                <a:ea typeface="华文楷体"/>
                <a:cs typeface="华文楷体"/>
              </a:rPr>
              <a:t> 	</a:t>
            </a:r>
            <a:r>
              <a:rPr lang="zh-CN" altLang="en-US" sz="1600" dirty="0" smtClean="0">
                <a:latin typeface="华文楷体"/>
                <a:ea typeface="华文楷体"/>
                <a:cs typeface="华文楷体"/>
              </a:rPr>
              <a:t>者是假冒</a:t>
            </a:r>
            <a:r>
              <a:rPr lang="en-US" altLang="zh-CN" sz="1600" dirty="0" smtClean="0">
                <a:latin typeface="华文楷体"/>
                <a:ea typeface="华文楷体"/>
                <a:cs typeface="华文楷体"/>
              </a:rPr>
              <a:t>		</a:t>
            </a:r>
            <a:r>
              <a:rPr lang="zh-CN" altLang="en-US" sz="1600" dirty="0" smtClean="0">
                <a:latin typeface="华文楷体"/>
                <a:ea typeface="华文楷体"/>
                <a:cs typeface="华文楷体"/>
              </a:rPr>
              <a:t>的澳门人。不过这种差别正在缩小。</a:t>
            </a:r>
          </a:p>
          <a:p>
            <a:pPr marL="0" indent="0">
              <a:buNone/>
            </a:pPr>
            <a:r>
              <a:rPr lang="zh-CN" altLang="en-US" sz="1600" dirty="0">
                <a:latin typeface="华文楷体"/>
                <a:ea typeface="华文楷体"/>
                <a:cs typeface="华文楷体"/>
              </a:rPr>
              <a:t>	</a:t>
            </a:r>
            <a:r>
              <a:rPr lang="en-NZ" sz="1600" dirty="0" smtClean="0">
                <a:latin typeface="Arial"/>
                <a:cs typeface="Arial"/>
              </a:rPr>
              <a:t>[In </a:t>
            </a:r>
            <a:r>
              <a:rPr lang="en-NZ" sz="1600" u="sng" dirty="0">
                <a:latin typeface="Arial"/>
                <a:cs typeface="Arial"/>
              </a:rPr>
              <a:t>Macau </a:t>
            </a:r>
            <a:r>
              <a:rPr lang="en-NZ" sz="1600" u="sng" dirty="0" smtClean="0">
                <a:latin typeface="Arial"/>
                <a:cs typeface="Arial"/>
              </a:rPr>
              <a:t>Cantonese</a:t>
            </a:r>
            <a:r>
              <a:rPr lang="en-NZ" sz="1600" dirty="0" smtClean="0">
                <a:latin typeface="Arial"/>
                <a:cs typeface="Arial"/>
              </a:rPr>
              <a:t>, in </a:t>
            </a:r>
            <a:r>
              <a:rPr lang="en-NZ" sz="1600" dirty="0">
                <a:latin typeface="Arial"/>
                <a:cs typeface="Arial"/>
              </a:rPr>
              <a:t>contast to Hong Kong </a:t>
            </a:r>
            <a:r>
              <a:rPr lang="en-NZ" sz="1600" dirty="0" smtClean="0">
                <a:latin typeface="Arial"/>
                <a:cs typeface="Arial"/>
              </a:rPr>
              <a:t>Cantonese:</a:t>
            </a:r>
            <a:r>
              <a:rPr lang="en-NZ" sz="1600" dirty="0">
                <a:latin typeface="Arial"/>
                <a:cs typeface="Arial"/>
              </a:rPr>
              <a:t>] </a:t>
            </a:r>
            <a:endParaRPr lang="en-NZ" sz="1600" dirty="0" smtClean="0">
              <a:latin typeface="Arial"/>
              <a:cs typeface="Arial"/>
            </a:endParaRPr>
          </a:p>
          <a:p>
            <a:pPr marL="0" indent="0">
              <a:buNone/>
            </a:pPr>
            <a:r>
              <a:rPr lang="en-NZ" sz="1600" dirty="0">
                <a:latin typeface="Arial"/>
                <a:cs typeface="Arial"/>
              </a:rPr>
              <a:t>	</a:t>
            </a:r>
            <a:r>
              <a:rPr lang="en-NZ" sz="1600" dirty="0" smtClean="0">
                <a:latin typeface="Arial"/>
                <a:cs typeface="Arial"/>
              </a:rPr>
              <a:t>People joke that, one who says [ou˧ mun˨˩ jɐn˨˩] is a real Macau person, one 	who 	says </a:t>
            </a:r>
            <a:r>
              <a:rPr lang="en-NZ" sz="1600" dirty="0">
                <a:latin typeface="Arial"/>
                <a:cs typeface="Arial"/>
              </a:rPr>
              <a:t>[ou˧ </a:t>
            </a:r>
            <a:r>
              <a:rPr lang="en-NZ" sz="1600" dirty="0" smtClean="0">
                <a:latin typeface="Arial"/>
                <a:cs typeface="Arial"/>
              </a:rPr>
              <a:t>mun˧˥ </a:t>
            </a:r>
            <a:r>
              <a:rPr lang="en-NZ" sz="1600" dirty="0">
                <a:latin typeface="Arial"/>
                <a:cs typeface="Arial"/>
              </a:rPr>
              <a:t>jɐn˨˩</a:t>
            </a:r>
            <a:r>
              <a:rPr lang="en-NZ" sz="1600" dirty="0" smtClean="0">
                <a:latin typeface="Arial"/>
                <a:cs typeface="Arial"/>
              </a:rPr>
              <a:t>] is a fake Macau person. But this type of difference [the usage 	of suprafixes] is narrowing.</a:t>
            </a:r>
          </a:p>
          <a:p>
            <a:pPr marL="0" indent="0">
              <a:buNone/>
            </a:pPr>
            <a:endParaRPr lang="en-NZ" sz="1600" dirty="0" smtClean="0">
              <a:latin typeface="Arial"/>
              <a:ea typeface="华文楷体"/>
              <a:cs typeface="Arial"/>
            </a:endParaRPr>
          </a:p>
          <a:p>
            <a:pPr marL="0" indent="0">
              <a:buNone/>
            </a:pPr>
            <a:r>
              <a:rPr lang="en-NZ" sz="1600" dirty="0" smtClean="0">
                <a:latin typeface="Arial"/>
                <a:ea typeface="华文楷体"/>
                <a:cs typeface="Arial"/>
              </a:rPr>
              <a:t>Lín Yì </a:t>
            </a:r>
            <a:r>
              <a:rPr lang="zh-CN" altLang="en-US" sz="1600" dirty="0" smtClean="0">
                <a:latin typeface="华文细黑"/>
                <a:ea typeface="华文细黑"/>
                <a:cs typeface="华文细黑"/>
              </a:rPr>
              <a:t>林亦</a:t>
            </a:r>
            <a:r>
              <a:rPr lang="en-NZ" sz="1600" dirty="0" smtClean="0">
                <a:latin typeface="Arial"/>
                <a:ea typeface="华文楷体"/>
                <a:cs typeface="Arial"/>
              </a:rPr>
              <a:t> &amp; Qín Fèngyú </a:t>
            </a:r>
            <a:r>
              <a:rPr lang="zh-CN" altLang="en-US" sz="1600" dirty="0" smtClean="0">
                <a:latin typeface="华文细黑"/>
                <a:ea typeface="华文细黑"/>
                <a:cs typeface="华文细黑"/>
              </a:rPr>
              <a:t>覃凤余</a:t>
            </a:r>
            <a:r>
              <a:rPr lang="en-NZ" sz="1600" dirty="0" smtClean="0">
                <a:latin typeface="Arial"/>
                <a:ea typeface="华文楷体"/>
                <a:cs typeface="Arial"/>
              </a:rPr>
              <a:t> (2008: 90)</a:t>
            </a:r>
          </a:p>
          <a:p>
            <a:pPr marL="0" indent="0">
              <a:buNone/>
            </a:pPr>
            <a:r>
              <a:rPr lang="en-NZ" sz="1600" dirty="0">
                <a:latin typeface="Arial"/>
                <a:ea typeface="华文楷体"/>
                <a:cs typeface="Arial"/>
              </a:rPr>
              <a:t>	</a:t>
            </a:r>
            <a:r>
              <a:rPr lang="en-NZ" sz="1600" dirty="0" smtClean="0">
                <a:latin typeface="Arial"/>
                <a:ea typeface="华文楷体"/>
                <a:cs typeface="Arial"/>
              </a:rPr>
              <a:t>	</a:t>
            </a:r>
            <a:r>
              <a:rPr lang="zh-CN" altLang="en-US" sz="1600" dirty="0" smtClean="0">
                <a:latin typeface="Arial"/>
                <a:ea typeface="华文楷体"/>
                <a:cs typeface="Arial"/>
              </a:rPr>
              <a:t>使用远无广州、香港白话那么普遍，基本可以穷尽。</a:t>
            </a:r>
            <a:endParaRPr lang="en-NZ" sz="1600" dirty="0" smtClean="0">
              <a:latin typeface="Arial"/>
              <a:ea typeface="华文楷体"/>
              <a:cs typeface="Arial"/>
            </a:endParaRPr>
          </a:p>
          <a:p>
            <a:pPr marL="0" indent="0">
              <a:buNone/>
            </a:pPr>
            <a:r>
              <a:rPr lang="en-NZ" sz="1600" dirty="0">
                <a:latin typeface="Arial"/>
                <a:ea typeface="华文楷体"/>
                <a:cs typeface="Arial"/>
              </a:rPr>
              <a:t>	</a:t>
            </a:r>
            <a:r>
              <a:rPr lang="en-NZ" sz="1600" dirty="0" smtClean="0">
                <a:latin typeface="Arial"/>
                <a:ea typeface="华文楷体"/>
                <a:cs typeface="Arial"/>
              </a:rPr>
              <a:t>[In </a:t>
            </a:r>
            <a:r>
              <a:rPr lang="en-NZ" sz="1600" u="sng" dirty="0" smtClean="0">
                <a:latin typeface="Arial"/>
                <a:ea typeface="华文楷体"/>
                <a:cs typeface="Arial"/>
              </a:rPr>
              <a:t>Nanning Cantonese</a:t>
            </a:r>
            <a:r>
              <a:rPr lang="en-NZ" sz="1600" dirty="0" smtClean="0">
                <a:latin typeface="Arial"/>
                <a:ea typeface="华文楷体"/>
                <a:cs typeface="Arial"/>
              </a:rPr>
              <a:t>, the high rising suprafix:]</a:t>
            </a:r>
          </a:p>
          <a:p>
            <a:pPr marL="0" indent="0">
              <a:buNone/>
            </a:pPr>
            <a:r>
              <a:rPr lang="en-NZ" sz="1600" dirty="0">
                <a:latin typeface="Arial"/>
                <a:ea typeface="华文楷体"/>
                <a:cs typeface="Arial"/>
              </a:rPr>
              <a:t>	</a:t>
            </a:r>
            <a:r>
              <a:rPr lang="en-NZ" sz="1600" dirty="0" smtClean="0">
                <a:latin typeface="Arial"/>
                <a:ea typeface="华文楷体"/>
                <a:cs typeface="Arial"/>
              </a:rPr>
              <a:t>The usage is far less common than Canton and Hong Kong Cantonese, 	[examples] can bascially be exhaustively listed.</a:t>
            </a:r>
          </a:p>
          <a:p>
            <a:pPr marL="0" indent="0">
              <a:buNone/>
            </a:pPr>
            <a:endParaRPr lang="en-NZ" sz="1600" dirty="0" smtClean="0">
              <a:latin typeface="Arial"/>
              <a:ea typeface="华文楷体"/>
              <a:cs typeface="Arial"/>
            </a:endParaRPr>
          </a:p>
          <a:p>
            <a:pPr marL="0" indent="0">
              <a:buNone/>
            </a:pPr>
            <a:r>
              <a:rPr lang="en-NZ" sz="1600" dirty="0" smtClean="0">
                <a:latin typeface="Arial"/>
                <a:ea typeface="华文楷体"/>
                <a:cs typeface="Arial"/>
              </a:rPr>
              <a:t>Chén Xiǎojǐn </a:t>
            </a:r>
            <a:r>
              <a:rPr lang="zh-CN" altLang="en-US" sz="1600" dirty="0" smtClean="0">
                <a:latin typeface="华文细黑"/>
                <a:ea typeface="华文细黑"/>
                <a:cs typeface="华文细黑"/>
              </a:rPr>
              <a:t>陈晓锦</a:t>
            </a:r>
            <a:r>
              <a:rPr lang="en-NZ" sz="1600" dirty="0" smtClean="0">
                <a:latin typeface="Arial"/>
                <a:ea typeface="华文楷体"/>
                <a:cs typeface="Arial"/>
              </a:rPr>
              <a:t> &amp; Chén Tāo </a:t>
            </a:r>
            <a:r>
              <a:rPr lang="zh-CN" altLang="en-US" sz="1600" dirty="0" smtClean="0">
                <a:latin typeface="华文细黑"/>
                <a:ea typeface="华文细黑"/>
                <a:cs typeface="华文细黑"/>
              </a:rPr>
              <a:t>陈滔</a:t>
            </a:r>
            <a:r>
              <a:rPr lang="en-NZ" sz="1600" dirty="0" smtClean="0">
                <a:latin typeface="Arial"/>
                <a:ea typeface="华文楷体"/>
                <a:cs typeface="Arial"/>
              </a:rPr>
              <a:t> (2005: 26)</a:t>
            </a:r>
          </a:p>
          <a:p>
            <a:pPr marL="0" indent="0">
              <a:buNone/>
            </a:pPr>
            <a:r>
              <a:rPr lang="en-NZ" sz="1600" dirty="0" smtClean="0">
                <a:latin typeface="Arial"/>
                <a:ea typeface="华文楷体"/>
                <a:cs typeface="Arial"/>
              </a:rPr>
              <a:t> </a:t>
            </a:r>
            <a:r>
              <a:rPr lang="en-NZ" sz="1600" dirty="0">
                <a:latin typeface="华文楷体"/>
                <a:ea typeface="华文楷体"/>
                <a:cs typeface="华文楷体"/>
              </a:rPr>
              <a:t>	</a:t>
            </a:r>
            <a:r>
              <a:rPr lang="en-NZ" sz="1600" dirty="0" smtClean="0">
                <a:latin typeface="华文楷体"/>
                <a:ea typeface="华文楷体"/>
                <a:cs typeface="华文楷体"/>
              </a:rPr>
              <a:t>	</a:t>
            </a:r>
            <a:r>
              <a:rPr lang="zh-CN" altLang="en-US" sz="1600" dirty="0" smtClean="0">
                <a:latin typeface="华文楷体"/>
                <a:ea typeface="华文楷体"/>
                <a:cs typeface="华文楷体"/>
              </a:rPr>
              <a:t>例子很少，在我们的词汇表里，我们一共记录了七个有变调的词。</a:t>
            </a:r>
            <a:endParaRPr lang="en-NZ" sz="1600" dirty="0" smtClean="0">
              <a:latin typeface="华文楷体"/>
              <a:ea typeface="华文楷体"/>
              <a:cs typeface="华文楷体"/>
            </a:endParaRPr>
          </a:p>
          <a:p>
            <a:pPr marL="0" indent="0">
              <a:buNone/>
            </a:pPr>
            <a:r>
              <a:rPr lang="en-NZ" sz="1600" dirty="0">
                <a:latin typeface="Arial"/>
                <a:ea typeface="华文楷体"/>
                <a:cs typeface="Arial"/>
              </a:rPr>
              <a:t>	</a:t>
            </a:r>
            <a:r>
              <a:rPr lang="en-NZ" sz="1600" dirty="0" smtClean="0">
                <a:latin typeface="Arial"/>
                <a:ea typeface="华文楷体"/>
                <a:cs typeface="Arial"/>
              </a:rPr>
              <a:t>[In </a:t>
            </a:r>
            <a:r>
              <a:rPr lang="en-NZ" sz="1600" u="sng" dirty="0" smtClean="0">
                <a:latin typeface="Arial"/>
                <a:ea typeface="华文楷体"/>
                <a:cs typeface="Arial"/>
              </a:rPr>
              <a:t>Beihai </a:t>
            </a:r>
            <a:r>
              <a:rPr lang="en-NZ" sz="1600" u="sng" dirty="0">
                <a:latin typeface="Arial"/>
                <a:ea typeface="华文楷体"/>
                <a:cs typeface="Arial"/>
              </a:rPr>
              <a:t>Cantonese</a:t>
            </a:r>
            <a:r>
              <a:rPr lang="en-NZ" sz="1600" dirty="0" smtClean="0">
                <a:latin typeface="Arial"/>
                <a:ea typeface="华文楷体"/>
                <a:cs typeface="Arial"/>
              </a:rPr>
              <a:t>, the high level and high rising suprafixes:]</a:t>
            </a:r>
          </a:p>
          <a:p>
            <a:pPr marL="0" indent="0">
              <a:buNone/>
            </a:pPr>
            <a:r>
              <a:rPr lang="en-NZ" sz="1600" dirty="0" smtClean="0">
                <a:latin typeface="Arial"/>
                <a:ea typeface="华文楷体"/>
                <a:cs typeface="Arial"/>
              </a:rPr>
              <a:t>	There are very few examples, in our vocaulary list [2179 items], there are in total seven 	items with a suprafix.</a:t>
            </a:r>
          </a:p>
        </p:txBody>
      </p:sp>
      <p:sp>
        <p:nvSpPr>
          <p:cNvPr id="5" name="Rectangle 4"/>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39275023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5900"/>
            <a:ext cx="3945586" cy="5910263"/>
          </a:xfrm>
        </p:spPr>
        <p:txBody>
          <a:bodyPr>
            <a:normAutofit/>
          </a:bodyPr>
          <a:lstStyle/>
          <a:p>
            <a:pPr marL="0" indent="0">
              <a:buNone/>
            </a:pPr>
            <a:r>
              <a:rPr lang="en-NZ" sz="2800" dirty="0" smtClean="0">
                <a:latin typeface="Arial"/>
                <a:cs typeface="Arial"/>
              </a:rPr>
              <a:t>Ball (1888)</a:t>
            </a:r>
          </a:p>
          <a:p>
            <a:pPr marL="0" indent="0">
              <a:buNone/>
            </a:pPr>
            <a:r>
              <a:rPr lang="en-NZ" sz="1600" dirty="0">
                <a:latin typeface="Arial"/>
                <a:cs typeface="Arial"/>
              </a:rPr>
              <a:t>https://archive.org/details/cantonesemadeeas00ballrich</a:t>
            </a:r>
            <a:endParaRPr lang="en-NZ" sz="1600" dirty="0" smtClean="0">
              <a:latin typeface="Arial"/>
              <a:cs typeface="Arial"/>
            </a:endParaRPr>
          </a:p>
          <a:p>
            <a:r>
              <a:rPr lang="en-NZ" sz="2800" dirty="0" smtClean="0">
                <a:latin typeface="Arial"/>
                <a:cs typeface="Arial"/>
              </a:rPr>
              <a:t>Phrasebook/textbook plus grammar scatch</a:t>
            </a:r>
          </a:p>
          <a:p>
            <a:r>
              <a:rPr lang="en-NZ" sz="2800" dirty="0">
                <a:latin typeface="Arial"/>
                <a:cs typeface="Arial"/>
              </a:rPr>
              <a:t>Published in </a:t>
            </a:r>
            <a:r>
              <a:rPr lang="en-NZ" sz="2800" dirty="0" smtClean="0">
                <a:latin typeface="Arial"/>
                <a:cs typeface="Arial"/>
              </a:rPr>
              <a:t>HK </a:t>
            </a:r>
            <a:r>
              <a:rPr lang="en-NZ" sz="2200" dirty="0" smtClean="0">
                <a:latin typeface="Arial"/>
                <a:cs typeface="Arial"/>
              </a:rPr>
              <a:t>Scenes depicted in the textbook section clearly HK</a:t>
            </a:r>
          </a:p>
          <a:p>
            <a:r>
              <a:rPr lang="en-NZ" sz="2800" dirty="0" smtClean="0">
                <a:latin typeface="Arial"/>
                <a:cs typeface="Arial"/>
              </a:rPr>
              <a:t>“pure Cantonese”; Sai Kwán wá [</a:t>
            </a:r>
            <a:r>
              <a:rPr lang="zh-TW" altLang="en-US" sz="2800" dirty="0" smtClean="0">
                <a:latin typeface="华文细黑"/>
                <a:ea typeface="华文细黑"/>
                <a:cs typeface="华文细黑"/>
              </a:rPr>
              <a:t>西關話</a:t>
            </a:r>
            <a:r>
              <a:rPr lang="en-US" altLang="zh-TW" sz="2800" dirty="0" smtClean="0">
                <a:latin typeface="Arial"/>
                <a:cs typeface="Arial"/>
              </a:rPr>
              <a:t> of Canton</a:t>
            </a:r>
            <a:r>
              <a:rPr lang="en-NZ" sz="2800" dirty="0" smtClean="0">
                <a:latin typeface="Arial"/>
                <a:cs typeface="Arial"/>
              </a:rPr>
              <a:t>] as standard </a:t>
            </a:r>
            <a:r>
              <a:rPr lang="en-NZ" sz="2800" dirty="0">
                <a:latin typeface="Arial"/>
                <a:cs typeface="Arial"/>
              </a:rPr>
              <a:t>(:xv) </a:t>
            </a:r>
            <a:endParaRPr lang="en-NZ" sz="2800" dirty="0" smtClean="0">
              <a:latin typeface="Arial"/>
              <a:cs typeface="Arial"/>
            </a:endParaRPr>
          </a:p>
          <a:p>
            <a:pPr marL="0" indent="0">
              <a:buNone/>
            </a:pPr>
            <a:endParaRPr lang="en-NZ" sz="2800" dirty="0" smtClean="0">
              <a:latin typeface="Arial"/>
              <a:cs typeface="Arial"/>
            </a:endParaRPr>
          </a:p>
          <a:p>
            <a:endParaRPr lang="en-NZ" sz="2800" dirty="0">
              <a:latin typeface="Arial"/>
              <a:cs typeface="Arial"/>
            </a:endParaRPr>
          </a:p>
        </p:txBody>
      </p:sp>
      <p:pic>
        <p:nvPicPr>
          <p:cNvPr id="4" name="Picture 3"/>
          <p:cNvPicPr>
            <a:picLocks noChangeAspect="1"/>
          </p:cNvPicPr>
          <p:nvPr/>
        </p:nvPicPr>
        <p:blipFill>
          <a:blip r:embed="rId3"/>
          <a:stretch>
            <a:fillRect/>
          </a:stretch>
        </p:blipFill>
        <p:spPr>
          <a:xfrm>
            <a:off x="4402786" y="215900"/>
            <a:ext cx="4588814" cy="6451600"/>
          </a:xfrm>
          <a:prstGeom prst="rect">
            <a:avLst/>
          </a:prstGeom>
        </p:spPr>
      </p:pic>
    </p:spTree>
    <p:extLst>
      <p:ext uri="{BB962C8B-B14F-4D97-AF65-F5344CB8AC3E}">
        <p14:creationId xmlns:p14="http://schemas.microsoft.com/office/powerpoint/2010/main" val="31496830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55601"/>
            <a:ext cx="8229600" cy="838200"/>
          </a:xfrm>
        </p:spPr>
        <p:txBody>
          <a:bodyPr>
            <a:normAutofit/>
          </a:bodyPr>
          <a:lstStyle/>
          <a:p>
            <a:pPr marL="0" indent="0">
              <a:buNone/>
            </a:pPr>
            <a:r>
              <a:rPr lang="en-NZ" sz="2000" dirty="0" smtClean="0">
                <a:latin typeface="Arial"/>
                <a:cs typeface="Arial"/>
              </a:rPr>
              <a:t>modern</a:t>
            </a:r>
            <a:r>
              <a:rPr lang="en-NZ" dirty="0" smtClean="0">
                <a:latin typeface="Arial"/>
                <a:cs typeface="Arial"/>
              </a:rPr>
              <a:t> </a:t>
            </a:r>
            <a:r>
              <a:rPr lang="en-NZ" sz="3000" b="1" dirty="0" smtClean="0">
                <a:latin typeface="Arial"/>
                <a:cs typeface="Arial"/>
              </a:rPr>
              <a:t>Standard Cantonese</a:t>
            </a:r>
            <a:endParaRPr lang="en-NZ" sz="3000" dirty="0" smtClean="0">
              <a:latin typeface="Arial"/>
              <a:cs typeface="Arial"/>
            </a:endParaRPr>
          </a:p>
          <a:p>
            <a:pPr marL="0" indent="0">
              <a:buNone/>
            </a:pPr>
            <a:endParaRPr lang="en-NZ" sz="1900" dirty="0" smtClean="0">
              <a:latin typeface="Arial"/>
              <a:cs typeface="Arial"/>
            </a:endParaRPr>
          </a:p>
        </p:txBody>
      </p:sp>
      <p:sp>
        <p:nvSpPr>
          <p:cNvPr id="5" name="Content Placeholder 2"/>
          <p:cNvSpPr txBox="1">
            <a:spLocks/>
          </p:cNvSpPr>
          <p:nvPr/>
        </p:nvSpPr>
        <p:spPr>
          <a:xfrm>
            <a:off x="457200" y="3683001"/>
            <a:ext cx="8229600" cy="8382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NZ" sz="3000" b="1" dirty="0" smtClean="0">
                <a:latin typeface="Arial"/>
                <a:cs typeface="Arial"/>
              </a:rPr>
              <a:t>Cantonese</a:t>
            </a:r>
            <a:r>
              <a:rPr lang="en-NZ" sz="3000" dirty="0" smtClean="0">
                <a:latin typeface="Arial"/>
                <a:cs typeface="Arial"/>
              </a:rPr>
              <a:t> (Ball 1888)</a:t>
            </a:r>
            <a:r>
              <a:rPr lang="en-NZ" sz="1900" dirty="0">
                <a:latin typeface="Arial"/>
                <a:cs typeface="Arial"/>
              </a:rPr>
              <a:t>	</a:t>
            </a:r>
            <a:r>
              <a:rPr lang="en-NZ" sz="1900" dirty="0" smtClean="0">
                <a:latin typeface="Arial"/>
                <a:cs typeface="Arial"/>
              </a:rPr>
              <a:t>	</a:t>
            </a:r>
          </a:p>
        </p:txBody>
      </p:sp>
      <p:sp>
        <p:nvSpPr>
          <p:cNvPr id="6" name="TextBox 5"/>
          <p:cNvSpPr txBox="1"/>
          <p:nvPr/>
        </p:nvSpPr>
        <p:spPr>
          <a:xfrm>
            <a:off x="2197100" y="2585720"/>
            <a:ext cx="4429518" cy="625812"/>
          </a:xfrm>
          <a:prstGeom prst="rect">
            <a:avLst/>
          </a:prstGeom>
          <a:noFill/>
        </p:spPr>
        <p:txBody>
          <a:bodyPr wrap="none" rtlCol="0">
            <a:spAutoFit/>
          </a:bodyPr>
          <a:lstStyle/>
          <a:p>
            <a:endParaRPr lang="en-NZ" sz="1600" baseline="30000" dirty="0" smtClean="0">
              <a:latin typeface="Arial"/>
              <a:cs typeface="Arial"/>
            </a:endParaRPr>
          </a:p>
          <a:p>
            <a:r>
              <a:rPr lang="en-US" sz="2400" dirty="0" err="1" smtClean="0">
                <a:latin typeface="Arial"/>
                <a:cs typeface="Arial"/>
              </a:rPr>
              <a:t>Suprafixes</a:t>
            </a:r>
            <a:r>
              <a:rPr lang="en-US" sz="2400" dirty="0" smtClean="0">
                <a:latin typeface="Arial"/>
                <a:cs typeface="Arial"/>
              </a:rPr>
              <a:t>: /1/ [ ˥ (</a:t>
            </a:r>
            <a:r>
              <a:rPr lang="en-NZ" sz="2400" dirty="0" smtClean="0">
                <a:latin typeface="Arial"/>
                <a:cs typeface="Arial"/>
              </a:rPr>
              <a:t>~ ˥˧) </a:t>
            </a:r>
            <a:r>
              <a:rPr lang="en-US" sz="2400" dirty="0" smtClean="0">
                <a:latin typeface="Arial"/>
                <a:cs typeface="Arial"/>
              </a:rPr>
              <a:t>], /2/ [ ˧˥ ] </a:t>
            </a:r>
            <a:endParaRPr lang="en-NZ" sz="2400" dirty="0">
              <a:latin typeface="Arial"/>
              <a:cs typeface="Arial"/>
            </a:endParaRPr>
          </a:p>
        </p:txBody>
      </p:sp>
      <p:graphicFrame>
        <p:nvGraphicFramePr>
          <p:cNvPr id="9" name="Table 8"/>
          <p:cNvGraphicFramePr>
            <a:graphicFrameLocks noGrp="1"/>
          </p:cNvGraphicFramePr>
          <p:nvPr>
            <p:extLst>
              <p:ext uri="{D42A27DB-BD31-4B8C-83A1-F6EECF244321}">
                <p14:modId xmlns:p14="http://schemas.microsoft.com/office/powerpoint/2010/main" val="1523991484"/>
              </p:ext>
            </p:extLst>
          </p:nvPr>
        </p:nvGraphicFramePr>
        <p:xfrm>
          <a:off x="1816101" y="1099660"/>
          <a:ext cx="5372099" cy="1391919"/>
        </p:xfrm>
        <a:graphic>
          <a:graphicData uri="http://schemas.openxmlformats.org/drawingml/2006/table">
            <a:tbl>
              <a:tblPr firstRow="1" bandRow="1">
                <a:tableStyleId>{2D5ABB26-0587-4C30-8999-92F81FD0307C}</a:tableStyleId>
              </a:tblPr>
              <a:tblGrid>
                <a:gridCol w="1130299"/>
                <a:gridCol w="914400"/>
                <a:gridCol w="582803"/>
                <a:gridCol w="116840"/>
                <a:gridCol w="595757"/>
                <a:gridCol w="889000"/>
                <a:gridCol w="1143000"/>
              </a:tblGrid>
              <a:tr h="463973">
                <a:tc>
                  <a:txBody>
                    <a:bodyPr/>
                    <a:lstStyle/>
                    <a:p>
                      <a:endParaRPr lang="en-NZ" dirty="0">
                        <a:latin typeface="Arial"/>
                        <a:cs typeface="Arial"/>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r>
                        <a:rPr lang="en-NZ" dirty="0" smtClean="0">
                          <a:latin typeface="Arial"/>
                          <a:cs typeface="Arial"/>
                        </a:rPr>
                        <a:t>*A</a:t>
                      </a:r>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gridSpan="2">
                  <a:txBody>
                    <a:bodyPr/>
                    <a:lstStyle/>
                    <a:p>
                      <a:r>
                        <a:rPr lang="en-NZ" dirty="0" smtClean="0">
                          <a:latin typeface="Arial"/>
                          <a:cs typeface="Arial"/>
                        </a:rPr>
                        <a:t>*B</a:t>
                      </a:r>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hMerge="1">
                  <a:txBody>
                    <a:bodyPr/>
                    <a:lstStyle/>
                    <a:p>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r>
                        <a:rPr lang="en-NZ" dirty="0" smtClean="0">
                          <a:latin typeface="Arial"/>
                          <a:cs typeface="Arial"/>
                        </a:rPr>
                        <a:t>*C</a:t>
                      </a:r>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r>
                        <a:rPr lang="en-NZ" baseline="0" dirty="0" smtClean="0">
                          <a:latin typeface="Arial"/>
                          <a:cs typeface="Arial"/>
                        </a:rPr>
                        <a:t>*D, L</a:t>
                      </a:r>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r>
                        <a:rPr lang="en-NZ" dirty="0" smtClean="0">
                          <a:latin typeface="Arial"/>
                          <a:cs typeface="Arial"/>
                        </a:rPr>
                        <a:t>*D, S</a:t>
                      </a:r>
                      <a:endParaRPr lang="en-NZ" dirty="0">
                        <a:latin typeface="Arial"/>
                        <a:cs typeface="Arial"/>
                      </a:endParaRP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r>
              <a:tr h="463973">
                <a:tc>
                  <a:txBody>
                    <a:bodyPr/>
                    <a:lstStyle/>
                    <a:p>
                      <a:pPr algn="r"/>
                      <a:r>
                        <a:rPr lang="en-NZ" dirty="0" smtClean="0">
                          <a:latin typeface="Arial"/>
                          <a:cs typeface="Arial"/>
                        </a:rPr>
                        <a:t>*vceless</a:t>
                      </a:r>
                      <a:endParaRPr lang="en-NZ" dirty="0">
                        <a:latin typeface="Arial"/>
                        <a:cs typeface="Arial"/>
                      </a:endParaRP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NZ" b="1" dirty="0" smtClean="0">
                          <a:latin typeface="Arial"/>
                          <a:cs typeface="Arial"/>
                        </a:rPr>
                        <a:t>1</a:t>
                      </a:r>
                      <a:r>
                        <a:rPr lang="en-NZ" b="1" baseline="0" dirty="0" smtClean="0">
                          <a:latin typeface="Arial"/>
                          <a:cs typeface="Arial"/>
                        </a:rPr>
                        <a:t> ˥ (</a:t>
                      </a:r>
                      <a:r>
                        <a:rPr lang="en-NZ" b="1" dirty="0" smtClean="0">
                          <a:latin typeface="Arial"/>
                          <a:cs typeface="Arial"/>
                        </a:rPr>
                        <a:t>~˥˧)</a:t>
                      </a:r>
                      <a:endParaRPr lang="en-NZ" b="1"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tcPr>
                </a:tc>
                <a:tc gridSpan="2">
                  <a:txBody>
                    <a:bodyPr/>
                    <a:lstStyle/>
                    <a:p>
                      <a:pPr algn="ctr"/>
                      <a:r>
                        <a:rPr lang="en-NZ" dirty="0" smtClean="0">
                          <a:latin typeface="Arial"/>
                          <a:cs typeface="Arial"/>
                        </a:rPr>
                        <a:t>2 ˧˥</a:t>
                      </a:r>
                      <a:endParaRPr lang="en-NZ" dirty="0">
                        <a:latin typeface="Arial"/>
                        <a:cs typeface="Arial"/>
                      </a:endParaRPr>
                    </a:p>
                  </a:txBody>
                  <a:tcPr>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tcPr>
                </a:tc>
                <a:tc hMerge="1">
                  <a:txBody>
                    <a:bodyPr/>
                    <a:lstStyle/>
                    <a:p>
                      <a:endParaRPr lang="en-NZ" dirty="0">
                        <a:latin typeface="Arial"/>
                        <a:cs typeface="Arial"/>
                      </a:endParaRPr>
                    </a:p>
                  </a:txBody>
                  <a:tcPr>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tcPr>
                </a:tc>
                <a:tc>
                  <a:txBody>
                    <a:bodyPr/>
                    <a:lstStyle/>
                    <a:p>
                      <a:pPr algn="ctr"/>
                      <a:r>
                        <a:rPr lang="en-NZ" dirty="0" smtClean="0">
                          <a:latin typeface="Arial"/>
                          <a:cs typeface="Arial"/>
                        </a:rPr>
                        <a:t>3</a:t>
                      </a:r>
                      <a:r>
                        <a:rPr lang="en-NZ" baseline="0" dirty="0" smtClean="0">
                          <a:latin typeface="Arial"/>
                          <a:cs typeface="Arial"/>
                        </a:rPr>
                        <a:t> ˧</a:t>
                      </a:r>
                      <a:endParaRPr lang="en-NZ" dirty="0">
                        <a:latin typeface="Arial"/>
                        <a:cs typeface="Arial"/>
                      </a:endParaRPr>
                    </a:p>
                  </a:txBody>
                  <a:tcPr>
                    <a:lnL w="12700" cap="flat" cmpd="sng" algn="ctr">
                      <a:solidFill>
                        <a:scrgbClr r="0" g="0" b="0"/>
                      </a:solidFill>
                      <a:prstDash val="sysDot"/>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tcPr>
                </a:tc>
                <a:tc>
                  <a:txBody>
                    <a:bodyPr/>
                    <a:lstStyle/>
                    <a:p>
                      <a:pPr algn="ctr"/>
                      <a:r>
                        <a:rPr lang="en-NZ" dirty="0" smtClean="0">
                          <a:latin typeface="Arial"/>
                          <a:cs typeface="Arial"/>
                        </a:rPr>
                        <a:t>3(8) ˧</a:t>
                      </a:r>
                      <a:endParaRPr lang="en-NZ" dirty="0">
                        <a:latin typeface="Arial"/>
                        <a:cs typeface="Arial"/>
                      </a:endParaRPr>
                    </a:p>
                  </a:txBody>
                  <a:tcPr>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tcPr>
                </a:tc>
                <a:tc>
                  <a:txBody>
                    <a:bodyPr/>
                    <a:lstStyle/>
                    <a:p>
                      <a:pPr algn="ctr"/>
                      <a:r>
                        <a:rPr lang="en-NZ" dirty="0" smtClean="0">
                          <a:latin typeface="Arial"/>
                          <a:cs typeface="Arial"/>
                        </a:rPr>
                        <a:t>1(7) ˥</a:t>
                      </a:r>
                      <a:endParaRPr lang="en-NZ" dirty="0">
                        <a:latin typeface="Arial"/>
                        <a:cs typeface="Arial"/>
                      </a:endParaRPr>
                    </a:p>
                  </a:txBody>
                  <a:tcPr>
                    <a:lnL w="12700" cap="flat" cmpd="sng" algn="ctr">
                      <a:solidFill>
                        <a:scrgbClr r="0" g="0" b="0"/>
                      </a:solidFill>
                      <a:prstDash val="sysDot"/>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tcPr>
                </a:tc>
              </a:tr>
              <a:tr h="463973">
                <a:tc>
                  <a:txBody>
                    <a:bodyPr/>
                    <a:lstStyle/>
                    <a:p>
                      <a:pPr algn="r"/>
                      <a:r>
                        <a:rPr lang="en-NZ" dirty="0" smtClean="0">
                          <a:latin typeface="Arial"/>
                          <a:cs typeface="Arial"/>
                        </a:rPr>
                        <a:t>*voiced</a:t>
                      </a:r>
                      <a:endParaRPr lang="en-NZ" dirty="0">
                        <a:latin typeface="Arial"/>
                        <a:cs typeface="Arial"/>
                      </a:endParaRP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NZ" dirty="0" smtClean="0">
                          <a:latin typeface="Arial"/>
                          <a:cs typeface="Arial"/>
                        </a:rPr>
                        <a:t>4</a:t>
                      </a:r>
                      <a:r>
                        <a:rPr lang="en-NZ" baseline="0" dirty="0" smtClean="0">
                          <a:latin typeface="Arial"/>
                          <a:cs typeface="Arial"/>
                        </a:rPr>
                        <a:t> ˨˩</a:t>
                      </a:r>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ysDot"/>
                      <a:round/>
                      <a:headEnd type="none" w="med" len="med"/>
                      <a:tailEnd type="none" w="med" len="med"/>
                    </a:lnT>
                  </a:tcPr>
                </a:tc>
                <a:tc>
                  <a:txBody>
                    <a:bodyPr/>
                    <a:lstStyle/>
                    <a:p>
                      <a:pPr algn="ctr"/>
                      <a:r>
                        <a:rPr lang="en-NZ" dirty="0" smtClean="0">
                          <a:latin typeface="Arial"/>
                          <a:cs typeface="Arial"/>
                        </a:rPr>
                        <a:t>5 ˩˧</a:t>
                      </a:r>
                      <a:endParaRPr lang="en-NZ" dirty="0">
                        <a:latin typeface="Arial"/>
                        <a:cs typeface="Arial"/>
                      </a:endParaRPr>
                    </a:p>
                  </a:txBody>
                  <a:tcPr>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ysDot"/>
                      <a:round/>
                      <a:headEnd type="none" w="med" len="med"/>
                      <a:tailEnd type="none" w="med" len="med"/>
                    </a:lnT>
                  </a:tcPr>
                </a:tc>
                <a:tc gridSpan="2">
                  <a:txBody>
                    <a:bodyPr/>
                    <a:lstStyle/>
                    <a:p>
                      <a:pPr algn="ctr"/>
                      <a:r>
                        <a:rPr lang="en-NZ" dirty="0" smtClean="0">
                          <a:latin typeface="Arial"/>
                          <a:cs typeface="Arial"/>
                        </a:rPr>
                        <a:t>6 ˨</a:t>
                      </a:r>
                      <a:endParaRPr lang="en-NZ" dirty="0">
                        <a:latin typeface="Arial"/>
                        <a:cs typeface="Arial"/>
                      </a:endParaRPr>
                    </a:p>
                  </a:txBody>
                  <a:tcPr>
                    <a:lnL w="12700" cap="flat" cmpd="sng" algn="ctr">
                      <a:solidFill>
                        <a:scrgbClr r="0" g="0" b="0"/>
                      </a:solidFill>
                      <a:prstDash val="sysDot"/>
                      <a:round/>
                      <a:headEnd type="none" w="med" len="med"/>
                      <a:tailEnd type="none" w="med" len="med"/>
                    </a:lnL>
                    <a:lnT w="12700" cap="flat" cmpd="sng" algn="ctr">
                      <a:solidFill>
                        <a:scrgbClr r="0" g="0" b="0"/>
                      </a:solidFill>
                      <a:prstDash val="sysDot"/>
                      <a:round/>
                      <a:headEnd type="none" w="med" len="med"/>
                      <a:tailEnd type="none" w="med" len="med"/>
                    </a:lnT>
                  </a:tcPr>
                </a:tc>
                <a:tc hMerge="1">
                  <a:txBody>
                    <a:bodyPr/>
                    <a:lstStyle/>
                    <a:p>
                      <a:pPr algn="ctr"/>
                      <a:endParaRPr lang="en-NZ" dirty="0">
                        <a:latin typeface="Arial"/>
                        <a:cs typeface="Arial"/>
                      </a:endParaRPr>
                    </a:p>
                  </a:txBody>
                  <a:tcPr>
                    <a:lnL w="12700" cap="flat" cmpd="sng" algn="ctr">
                      <a:solidFill>
                        <a:scrgbClr r="0" g="0" b="0"/>
                      </a:solidFill>
                      <a:prstDash val="sysDot"/>
                      <a:round/>
                      <a:headEnd type="none" w="med" len="med"/>
                      <a:tailEnd type="none" w="med" len="med"/>
                    </a:lnL>
                    <a:lnT w="12700" cap="flat" cmpd="sng" algn="ctr">
                      <a:solidFill>
                        <a:scrgbClr r="0" g="0" b="0"/>
                      </a:solidFill>
                      <a:prstDash val="sysDot"/>
                      <a:round/>
                      <a:headEnd type="none" w="med" len="med"/>
                      <a:tailEnd type="none" w="med" len="med"/>
                    </a:lnT>
                  </a:tcPr>
                </a:tc>
                <a:tc gridSpan="2">
                  <a:txBody>
                    <a:bodyPr/>
                    <a:lstStyle/>
                    <a:p>
                      <a:pPr algn="ctr"/>
                      <a:r>
                        <a:rPr lang="en-NZ" dirty="0" smtClean="0">
                          <a:latin typeface="Arial"/>
                          <a:cs typeface="Arial"/>
                        </a:rPr>
                        <a:t>6(9) ˨</a:t>
                      </a:r>
                      <a:endParaRPr lang="en-NZ" dirty="0">
                        <a:latin typeface="Arial"/>
                        <a:cs typeface="Arial"/>
                      </a:endParaRPr>
                    </a:p>
                  </a:txBody>
                  <a:tcPr>
                    <a:lnT w="12700" cap="flat" cmpd="sng" algn="ctr">
                      <a:solidFill>
                        <a:scrgbClr r="0" g="0" b="0"/>
                      </a:solidFill>
                      <a:prstDash val="sysDot"/>
                      <a:round/>
                      <a:headEnd type="none" w="med" len="med"/>
                      <a:tailEnd type="none" w="med" len="med"/>
                    </a:lnT>
                  </a:tcPr>
                </a:tc>
                <a:tc hMerge="1">
                  <a:txBody>
                    <a:bodyPr/>
                    <a:lstStyle/>
                    <a:p>
                      <a:pPr algn="ctr"/>
                      <a:endParaRPr lang="en-NZ" dirty="0">
                        <a:latin typeface="Arial"/>
                        <a:cs typeface="Arial"/>
                      </a:endParaRPr>
                    </a:p>
                  </a:txBody>
                  <a:tcPr>
                    <a:lnT w="12700" cap="flat" cmpd="sng" algn="ctr">
                      <a:solidFill>
                        <a:scrgbClr r="0" g="0" b="0"/>
                      </a:solidFill>
                      <a:prstDash val="sysDot"/>
                      <a:round/>
                      <a:headEnd type="none" w="med" len="med"/>
                      <a:tailEnd type="none" w="med" len="med"/>
                    </a:lnT>
                  </a:tcPr>
                </a:tc>
              </a:tr>
            </a:tbl>
          </a:graphicData>
        </a:graphic>
      </p:graphicFrame>
      <p:sp>
        <p:nvSpPr>
          <p:cNvPr id="10" name="TextBox 9"/>
          <p:cNvSpPr txBox="1"/>
          <p:nvPr/>
        </p:nvSpPr>
        <p:spPr>
          <a:xfrm>
            <a:off x="2197100" y="5913120"/>
            <a:ext cx="4249180" cy="625812"/>
          </a:xfrm>
          <a:prstGeom prst="rect">
            <a:avLst/>
          </a:prstGeom>
          <a:noFill/>
        </p:spPr>
        <p:txBody>
          <a:bodyPr wrap="none" rtlCol="0">
            <a:spAutoFit/>
          </a:bodyPr>
          <a:lstStyle/>
          <a:p>
            <a:endParaRPr lang="en-NZ" sz="1600" b="1" baseline="30000" dirty="0" smtClean="0">
              <a:latin typeface="Arial"/>
              <a:cs typeface="Arial"/>
            </a:endParaRPr>
          </a:p>
          <a:p>
            <a:r>
              <a:rPr lang="en-US" sz="2400" b="1" dirty="0" err="1" smtClean="0">
                <a:latin typeface="Arial"/>
                <a:cs typeface="Arial"/>
              </a:rPr>
              <a:t>Suprafixes</a:t>
            </a:r>
            <a:r>
              <a:rPr lang="en-US" sz="2400" b="1" dirty="0" smtClean="0">
                <a:latin typeface="Arial"/>
                <a:cs typeface="Arial"/>
              </a:rPr>
              <a:t>: /1*/ [ ˥ ], /2*/ [ ˧˩˥ ] </a:t>
            </a:r>
            <a:endParaRPr lang="en-NZ" sz="2400" b="1" dirty="0">
              <a:latin typeface="Arial"/>
              <a:cs typeface="Arial"/>
            </a:endParaRPr>
          </a:p>
        </p:txBody>
      </p:sp>
      <p:graphicFrame>
        <p:nvGraphicFramePr>
          <p:cNvPr id="11" name="Table 10"/>
          <p:cNvGraphicFramePr>
            <a:graphicFrameLocks noGrp="1"/>
          </p:cNvGraphicFramePr>
          <p:nvPr>
            <p:extLst>
              <p:ext uri="{D42A27DB-BD31-4B8C-83A1-F6EECF244321}">
                <p14:modId xmlns:p14="http://schemas.microsoft.com/office/powerpoint/2010/main" val="2844758408"/>
              </p:ext>
            </p:extLst>
          </p:nvPr>
        </p:nvGraphicFramePr>
        <p:xfrm>
          <a:off x="1816101" y="4521201"/>
          <a:ext cx="5372099" cy="1391919"/>
        </p:xfrm>
        <a:graphic>
          <a:graphicData uri="http://schemas.openxmlformats.org/drawingml/2006/table">
            <a:tbl>
              <a:tblPr firstRow="1" bandRow="1">
                <a:tableStyleId>{2D5ABB26-0587-4C30-8999-92F81FD0307C}</a:tableStyleId>
              </a:tblPr>
              <a:tblGrid>
                <a:gridCol w="1130299"/>
                <a:gridCol w="914400"/>
                <a:gridCol w="582803"/>
                <a:gridCol w="116840"/>
                <a:gridCol w="595757"/>
                <a:gridCol w="889000"/>
                <a:gridCol w="1143000"/>
              </a:tblGrid>
              <a:tr h="463973">
                <a:tc>
                  <a:txBody>
                    <a:bodyPr/>
                    <a:lstStyle/>
                    <a:p>
                      <a:endParaRPr lang="en-NZ" dirty="0">
                        <a:latin typeface="Arial"/>
                        <a:cs typeface="Arial"/>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r>
                        <a:rPr lang="en-NZ" dirty="0" smtClean="0">
                          <a:latin typeface="Arial"/>
                          <a:cs typeface="Arial"/>
                        </a:rPr>
                        <a:t>*A</a:t>
                      </a:r>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gridSpan="2">
                  <a:txBody>
                    <a:bodyPr/>
                    <a:lstStyle/>
                    <a:p>
                      <a:r>
                        <a:rPr lang="en-NZ" dirty="0" smtClean="0">
                          <a:latin typeface="Arial"/>
                          <a:cs typeface="Arial"/>
                        </a:rPr>
                        <a:t>*B</a:t>
                      </a:r>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hMerge="1">
                  <a:txBody>
                    <a:bodyPr/>
                    <a:lstStyle/>
                    <a:p>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r>
                        <a:rPr lang="en-NZ" dirty="0" smtClean="0">
                          <a:latin typeface="Arial"/>
                          <a:cs typeface="Arial"/>
                        </a:rPr>
                        <a:t>*C</a:t>
                      </a:r>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r>
                        <a:rPr lang="en-NZ" baseline="0" dirty="0" smtClean="0">
                          <a:latin typeface="Arial"/>
                          <a:cs typeface="Arial"/>
                        </a:rPr>
                        <a:t>*D, L</a:t>
                      </a:r>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r>
                        <a:rPr lang="en-NZ" dirty="0" smtClean="0">
                          <a:latin typeface="Arial"/>
                          <a:cs typeface="Arial"/>
                        </a:rPr>
                        <a:t>*D, S</a:t>
                      </a:r>
                      <a:endParaRPr lang="en-NZ" dirty="0">
                        <a:latin typeface="Arial"/>
                        <a:cs typeface="Arial"/>
                      </a:endParaRP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r>
              <a:tr h="463973">
                <a:tc>
                  <a:txBody>
                    <a:bodyPr/>
                    <a:lstStyle/>
                    <a:p>
                      <a:pPr algn="r"/>
                      <a:r>
                        <a:rPr lang="en-NZ" dirty="0" smtClean="0">
                          <a:latin typeface="Arial"/>
                          <a:cs typeface="Arial"/>
                        </a:rPr>
                        <a:t>*vceless</a:t>
                      </a:r>
                      <a:endParaRPr lang="en-NZ" dirty="0">
                        <a:latin typeface="Arial"/>
                        <a:cs typeface="Arial"/>
                      </a:endParaRP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NZ" b="1" dirty="0" smtClean="0">
                          <a:latin typeface="Arial"/>
                          <a:cs typeface="Arial"/>
                        </a:rPr>
                        <a:t>1</a:t>
                      </a:r>
                      <a:r>
                        <a:rPr lang="en-NZ" b="1" baseline="0" dirty="0" smtClean="0">
                          <a:latin typeface="Arial"/>
                          <a:cs typeface="Arial"/>
                        </a:rPr>
                        <a:t> </a:t>
                      </a:r>
                      <a:r>
                        <a:rPr lang="en-NZ" b="1" dirty="0" smtClean="0">
                          <a:latin typeface="Arial"/>
                          <a:cs typeface="Arial"/>
                        </a:rPr>
                        <a:t>˥˧</a:t>
                      </a:r>
                      <a:endParaRPr lang="en-NZ" b="1"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tcPr>
                </a:tc>
                <a:tc gridSpan="2">
                  <a:txBody>
                    <a:bodyPr/>
                    <a:lstStyle/>
                    <a:p>
                      <a:pPr algn="ctr"/>
                      <a:r>
                        <a:rPr lang="en-NZ" dirty="0" smtClean="0">
                          <a:latin typeface="Arial"/>
                          <a:cs typeface="Arial"/>
                        </a:rPr>
                        <a:t>2 ˧˥</a:t>
                      </a:r>
                      <a:endParaRPr lang="en-NZ" dirty="0">
                        <a:latin typeface="Arial"/>
                        <a:cs typeface="Arial"/>
                      </a:endParaRPr>
                    </a:p>
                  </a:txBody>
                  <a:tcPr>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tcPr>
                </a:tc>
                <a:tc hMerge="1">
                  <a:txBody>
                    <a:bodyPr/>
                    <a:lstStyle/>
                    <a:p>
                      <a:endParaRPr lang="en-NZ" dirty="0">
                        <a:latin typeface="Arial"/>
                        <a:cs typeface="Arial"/>
                      </a:endParaRPr>
                    </a:p>
                  </a:txBody>
                  <a:tcPr>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tcPr>
                </a:tc>
                <a:tc>
                  <a:txBody>
                    <a:bodyPr/>
                    <a:lstStyle/>
                    <a:p>
                      <a:pPr algn="ctr"/>
                      <a:r>
                        <a:rPr lang="en-NZ" dirty="0" smtClean="0">
                          <a:latin typeface="Arial"/>
                          <a:cs typeface="Arial"/>
                        </a:rPr>
                        <a:t>3</a:t>
                      </a:r>
                      <a:endParaRPr lang="en-NZ" dirty="0">
                        <a:latin typeface="Arial"/>
                        <a:cs typeface="Arial"/>
                      </a:endParaRPr>
                    </a:p>
                  </a:txBody>
                  <a:tcPr>
                    <a:lnL w="12700" cap="flat" cmpd="sng" algn="ctr">
                      <a:solidFill>
                        <a:scrgbClr r="0" g="0" b="0"/>
                      </a:solidFill>
                      <a:prstDash val="sysDot"/>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tcPr>
                </a:tc>
                <a:tc>
                  <a:txBody>
                    <a:bodyPr/>
                    <a:lstStyle/>
                    <a:p>
                      <a:pPr algn="ctr"/>
                      <a:r>
                        <a:rPr lang="en-NZ" dirty="0" smtClean="0">
                          <a:latin typeface="Arial"/>
                          <a:cs typeface="Arial"/>
                        </a:rPr>
                        <a:t>3(8)</a:t>
                      </a:r>
                      <a:endParaRPr lang="en-NZ" dirty="0">
                        <a:latin typeface="Arial"/>
                        <a:cs typeface="Arial"/>
                      </a:endParaRPr>
                    </a:p>
                  </a:txBody>
                  <a:tcPr>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tcPr>
                </a:tc>
                <a:tc>
                  <a:txBody>
                    <a:bodyPr/>
                    <a:lstStyle/>
                    <a:p>
                      <a:pPr algn="ctr"/>
                      <a:r>
                        <a:rPr lang="en-NZ" dirty="0" smtClean="0">
                          <a:latin typeface="Arial"/>
                          <a:cs typeface="Arial"/>
                        </a:rPr>
                        <a:t>1(7)</a:t>
                      </a:r>
                      <a:endParaRPr lang="en-NZ" dirty="0">
                        <a:latin typeface="Arial"/>
                        <a:cs typeface="Arial"/>
                      </a:endParaRPr>
                    </a:p>
                  </a:txBody>
                  <a:tcPr>
                    <a:lnL w="12700" cap="flat" cmpd="sng" algn="ctr">
                      <a:solidFill>
                        <a:scrgbClr r="0" g="0" b="0"/>
                      </a:solidFill>
                      <a:prstDash val="sysDot"/>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tcPr>
                </a:tc>
              </a:tr>
              <a:tr h="463973">
                <a:tc>
                  <a:txBody>
                    <a:bodyPr/>
                    <a:lstStyle/>
                    <a:p>
                      <a:pPr algn="r"/>
                      <a:r>
                        <a:rPr lang="en-NZ" dirty="0" smtClean="0">
                          <a:latin typeface="Arial"/>
                          <a:cs typeface="Arial"/>
                        </a:rPr>
                        <a:t>*voiced</a:t>
                      </a:r>
                      <a:endParaRPr lang="en-NZ" dirty="0">
                        <a:latin typeface="Arial"/>
                        <a:cs typeface="Arial"/>
                      </a:endParaRP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NZ" dirty="0" smtClean="0">
                          <a:latin typeface="Arial"/>
                          <a:cs typeface="Arial"/>
                        </a:rPr>
                        <a:t>4</a:t>
                      </a:r>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ysDot"/>
                      <a:round/>
                      <a:headEnd type="none" w="med" len="med"/>
                      <a:tailEnd type="none" w="med" len="med"/>
                    </a:lnT>
                  </a:tcPr>
                </a:tc>
                <a:tc>
                  <a:txBody>
                    <a:bodyPr/>
                    <a:lstStyle/>
                    <a:p>
                      <a:pPr algn="ctr"/>
                      <a:r>
                        <a:rPr lang="en-NZ" dirty="0" smtClean="0">
                          <a:latin typeface="Arial"/>
                          <a:cs typeface="Arial"/>
                        </a:rPr>
                        <a:t>5</a:t>
                      </a:r>
                      <a:endParaRPr lang="en-NZ" dirty="0">
                        <a:latin typeface="Arial"/>
                        <a:cs typeface="Arial"/>
                      </a:endParaRPr>
                    </a:p>
                  </a:txBody>
                  <a:tcPr>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ysDot"/>
                      <a:round/>
                      <a:headEnd type="none" w="med" len="med"/>
                      <a:tailEnd type="none" w="med" len="med"/>
                    </a:lnT>
                  </a:tcPr>
                </a:tc>
                <a:tc gridSpan="2">
                  <a:txBody>
                    <a:bodyPr/>
                    <a:lstStyle/>
                    <a:p>
                      <a:pPr algn="ctr"/>
                      <a:r>
                        <a:rPr lang="en-NZ" dirty="0" smtClean="0">
                          <a:latin typeface="Arial"/>
                          <a:cs typeface="Arial"/>
                        </a:rPr>
                        <a:t>6</a:t>
                      </a:r>
                      <a:endParaRPr lang="en-NZ" dirty="0">
                        <a:latin typeface="Arial"/>
                        <a:cs typeface="Arial"/>
                      </a:endParaRPr>
                    </a:p>
                  </a:txBody>
                  <a:tcPr>
                    <a:lnL w="12700" cap="flat" cmpd="sng" algn="ctr">
                      <a:solidFill>
                        <a:scrgbClr r="0" g="0" b="0"/>
                      </a:solidFill>
                      <a:prstDash val="sysDot"/>
                      <a:round/>
                      <a:headEnd type="none" w="med" len="med"/>
                      <a:tailEnd type="none" w="med" len="med"/>
                    </a:lnL>
                    <a:lnT w="12700" cap="flat" cmpd="sng" algn="ctr">
                      <a:solidFill>
                        <a:scrgbClr r="0" g="0" b="0"/>
                      </a:solidFill>
                      <a:prstDash val="sysDot"/>
                      <a:round/>
                      <a:headEnd type="none" w="med" len="med"/>
                      <a:tailEnd type="none" w="med" len="med"/>
                    </a:lnT>
                  </a:tcPr>
                </a:tc>
                <a:tc hMerge="1">
                  <a:txBody>
                    <a:bodyPr/>
                    <a:lstStyle/>
                    <a:p>
                      <a:pPr algn="ctr"/>
                      <a:endParaRPr lang="en-NZ" dirty="0">
                        <a:latin typeface="Arial"/>
                        <a:cs typeface="Arial"/>
                      </a:endParaRPr>
                    </a:p>
                  </a:txBody>
                  <a:tcPr>
                    <a:lnL w="12700" cap="flat" cmpd="sng" algn="ctr">
                      <a:solidFill>
                        <a:scrgbClr r="0" g="0" b="0"/>
                      </a:solidFill>
                      <a:prstDash val="sysDot"/>
                      <a:round/>
                      <a:headEnd type="none" w="med" len="med"/>
                      <a:tailEnd type="none" w="med" len="med"/>
                    </a:lnL>
                    <a:lnT w="12700" cap="flat" cmpd="sng" algn="ctr">
                      <a:solidFill>
                        <a:scrgbClr r="0" g="0" b="0"/>
                      </a:solidFill>
                      <a:prstDash val="sysDot"/>
                      <a:round/>
                      <a:headEnd type="none" w="med" len="med"/>
                      <a:tailEnd type="none" w="med" len="med"/>
                    </a:lnT>
                  </a:tcPr>
                </a:tc>
                <a:tc gridSpan="2">
                  <a:txBody>
                    <a:bodyPr/>
                    <a:lstStyle/>
                    <a:p>
                      <a:pPr algn="ctr"/>
                      <a:r>
                        <a:rPr lang="en-NZ" dirty="0" smtClean="0">
                          <a:latin typeface="Arial"/>
                          <a:cs typeface="Arial"/>
                        </a:rPr>
                        <a:t>6(9)</a:t>
                      </a:r>
                      <a:endParaRPr lang="en-NZ" dirty="0">
                        <a:latin typeface="Arial"/>
                        <a:cs typeface="Arial"/>
                      </a:endParaRPr>
                    </a:p>
                  </a:txBody>
                  <a:tcPr>
                    <a:lnT w="12700" cap="flat" cmpd="sng" algn="ctr">
                      <a:solidFill>
                        <a:scrgbClr r="0" g="0" b="0"/>
                      </a:solidFill>
                      <a:prstDash val="sysDot"/>
                      <a:round/>
                      <a:headEnd type="none" w="med" len="med"/>
                      <a:tailEnd type="none" w="med" len="med"/>
                    </a:lnT>
                  </a:tcPr>
                </a:tc>
                <a:tc hMerge="1">
                  <a:txBody>
                    <a:bodyPr/>
                    <a:lstStyle/>
                    <a:p>
                      <a:pPr algn="ctr"/>
                      <a:endParaRPr lang="en-NZ" dirty="0">
                        <a:latin typeface="Arial"/>
                        <a:cs typeface="Arial"/>
                      </a:endParaRPr>
                    </a:p>
                  </a:txBody>
                  <a:tcPr>
                    <a:lnT w="12700" cap="flat" cmpd="sng" algn="ctr">
                      <a:solidFill>
                        <a:scrgbClr r="0" g="0" b="0"/>
                      </a:solidFill>
                      <a:prstDash val="sysDot"/>
                      <a:round/>
                      <a:headEnd type="none" w="med" len="med"/>
                      <a:tailEnd type="none" w="med" len="med"/>
                    </a:lnT>
                  </a:tcPr>
                </a:tc>
              </a:tr>
            </a:tbl>
          </a:graphicData>
        </a:graphic>
      </p:graphicFrame>
      <p:sp>
        <p:nvSpPr>
          <p:cNvPr id="8" name="Rectangle 7"/>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42071651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NZ" sz="3200" b="1" dirty="0" smtClean="0">
                <a:latin typeface="Arial"/>
                <a:cs typeface="Arial"/>
              </a:rPr>
              <a:t>Cantonese</a:t>
            </a:r>
            <a:r>
              <a:rPr lang="en-NZ" sz="3200" dirty="0" smtClean="0">
                <a:latin typeface="Arial"/>
                <a:cs typeface="Arial"/>
              </a:rPr>
              <a:t> (Ball 1888)</a:t>
            </a:r>
            <a:endParaRPr lang="en-NZ" sz="3200" b="1" dirty="0">
              <a:latin typeface="Arial"/>
              <a:cs typeface="Arial"/>
            </a:endParaRPr>
          </a:p>
        </p:txBody>
      </p:sp>
      <p:sp>
        <p:nvSpPr>
          <p:cNvPr id="3" name="Content Placeholder 2"/>
          <p:cNvSpPr>
            <a:spLocks noGrp="1"/>
          </p:cNvSpPr>
          <p:nvPr>
            <p:ph idx="1"/>
          </p:nvPr>
        </p:nvSpPr>
        <p:spPr/>
        <p:txBody>
          <a:bodyPr>
            <a:normAutofit/>
          </a:bodyPr>
          <a:lstStyle/>
          <a:p>
            <a:pPr marL="0" indent="0">
              <a:buNone/>
            </a:pPr>
            <a:endParaRPr lang="en-NZ" sz="2800" dirty="0">
              <a:latin typeface="Arial"/>
              <a:cs typeface="Arial"/>
            </a:endParaRPr>
          </a:p>
          <a:p>
            <a:pPr marL="0" indent="0">
              <a:buNone/>
            </a:pPr>
            <a:endParaRPr lang="en-NZ" sz="2800" dirty="0">
              <a:latin typeface="Arial"/>
              <a:cs typeface="Arial"/>
            </a:endParaRPr>
          </a:p>
        </p:txBody>
      </p:sp>
      <p:pic>
        <p:nvPicPr>
          <p:cNvPr id="4" name="Picture 3"/>
          <p:cNvPicPr>
            <a:picLocks noChangeAspect="1"/>
          </p:cNvPicPr>
          <p:nvPr/>
        </p:nvPicPr>
        <p:blipFill>
          <a:blip r:embed="rId3"/>
          <a:stretch>
            <a:fillRect/>
          </a:stretch>
        </p:blipFill>
        <p:spPr>
          <a:xfrm>
            <a:off x="425450" y="2112279"/>
            <a:ext cx="8128000" cy="495300"/>
          </a:xfrm>
          <a:prstGeom prst="rect">
            <a:avLst/>
          </a:prstGeom>
        </p:spPr>
      </p:pic>
      <p:pic>
        <p:nvPicPr>
          <p:cNvPr id="5" name="Picture 4"/>
          <p:cNvPicPr>
            <a:picLocks noChangeAspect="1"/>
          </p:cNvPicPr>
          <p:nvPr/>
        </p:nvPicPr>
        <p:blipFill>
          <a:blip r:embed="rId4"/>
          <a:stretch>
            <a:fillRect/>
          </a:stretch>
        </p:blipFill>
        <p:spPr>
          <a:xfrm>
            <a:off x="314325" y="2801254"/>
            <a:ext cx="8940800" cy="495300"/>
          </a:xfrm>
          <a:prstGeom prst="rect">
            <a:avLst/>
          </a:prstGeom>
        </p:spPr>
      </p:pic>
      <p:sp>
        <p:nvSpPr>
          <p:cNvPr id="6" name="TextBox 5"/>
          <p:cNvSpPr txBox="1"/>
          <p:nvPr/>
        </p:nvSpPr>
        <p:spPr>
          <a:xfrm>
            <a:off x="2555874" y="1417638"/>
            <a:ext cx="2873376" cy="646331"/>
          </a:xfrm>
          <a:prstGeom prst="rect">
            <a:avLst/>
          </a:prstGeom>
          <a:noFill/>
        </p:spPr>
        <p:txBody>
          <a:bodyPr wrap="square" rtlCol="0">
            <a:spAutoFit/>
          </a:bodyPr>
          <a:lstStyle/>
          <a:p>
            <a:r>
              <a:rPr lang="en-NZ" i="1" dirty="0" smtClean="0">
                <a:latin typeface="Gentium Plus"/>
                <a:cs typeface="Gentium Plus"/>
              </a:rPr>
              <a:t>Tone 1 	Tone 1*    Tone 4</a:t>
            </a:r>
          </a:p>
          <a:p>
            <a:r>
              <a:rPr lang="en-NZ" i="1" dirty="0" smtClean="0">
                <a:latin typeface="Gentium Plus"/>
                <a:cs typeface="Gentium Plus"/>
              </a:rPr>
              <a:t>ʃi ˥˧  		ʃi ˥ 	        ʃi ˨˩</a:t>
            </a:r>
            <a:endParaRPr lang="en-NZ" i="1" dirty="0">
              <a:latin typeface="Gentium Plus"/>
              <a:cs typeface="Gentium Plus"/>
            </a:endParaRPr>
          </a:p>
        </p:txBody>
      </p:sp>
      <p:sp>
        <p:nvSpPr>
          <p:cNvPr id="7" name="TextBox 6"/>
          <p:cNvSpPr txBox="1"/>
          <p:nvPr/>
        </p:nvSpPr>
        <p:spPr>
          <a:xfrm>
            <a:off x="2565399" y="3337829"/>
            <a:ext cx="2587625" cy="646331"/>
          </a:xfrm>
          <a:prstGeom prst="rect">
            <a:avLst/>
          </a:prstGeom>
          <a:noFill/>
        </p:spPr>
        <p:txBody>
          <a:bodyPr wrap="square" rtlCol="0">
            <a:spAutoFit/>
          </a:bodyPr>
          <a:lstStyle/>
          <a:p>
            <a:r>
              <a:rPr lang="en-NZ" i="1" dirty="0" smtClean="0">
                <a:latin typeface="Gentium Plus"/>
                <a:cs typeface="Gentium Plus"/>
              </a:rPr>
              <a:t>tsz ˥˧          tsz ˥ 	        tsʰz ˨˩ Tone 1      Tone 1*    Tone 4</a:t>
            </a:r>
            <a:endParaRPr lang="en-NZ" i="1" dirty="0">
              <a:latin typeface="Gentium Plus"/>
              <a:cs typeface="Gentium Plus"/>
            </a:endParaRPr>
          </a:p>
        </p:txBody>
      </p:sp>
      <p:sp>
        <p:nvSpPr>
          <p:cNvPr id="8" name="TextBox 7"/>
          <p:cNvSpPr txBox="1"/>
          <p:nvPr/>
        </p:nvSpPr>
        <p:spPr>
          <a:xfrm>
            <a:off x="6099175" y="3596125"/>
            <a:ext cx="2587625" cy="369332"/>
          </a:xfrm>
          <a:prstGeom prst="rect">
            <a:avLst/>
          </a:prstGeom>
          <a:noFill/>
        </p:spPr>
        <p:txBody>
          <a:bodyPr wrap="square" rtlCol="0">
            <a:spAutoFit/>
          </a:bodyPr>
          <a:lstStyle/>
          <a:p>
            <a:r>
              <a:rPr lang="en-NZ" dirty="0" smtClean="0">
                <a:latin typeface="Arial"/>
                <a:cs typeface="Arial"/>
              </a:rPr>
              <a:t>Ball (1888): xxxiii</a:t>
            </a:r>
            <a:endParaRPr lang="en-NZ" dirty="0">
              <a:latin typeface="Arial"/>
              <a:cs typeface="Arial"/>
            </a:endParaRPr>
          </a:p>
        </p:txBody>
      </p:sp>
      <p:sp>
        <p:nvSpPr>
          <p:cNvPr id="9" name="TextBox 8"/>
          <p:cNvSpPr txBox="1"/>
          <p:nvPr/>
        </p:nvSpPr>
        <p:spPr>
          <a:xfrm>
            <a:off x="457200" y="4411663"/>
            <a:ext cx="7591425" cy="1754327"/>
          </a:xfrm>
          <a:prstGeom prst="rect">
            <a:avLst/>
          </a:prstGeom>
          <a:noFill/>
        </p:spPr>
        <p:txBody>
          <a:bodyPr wrap="square" rtlCol="0">
            <a:spAutoFit/>
          </a:bodyPr>
          <a:lstStyle/>
          <a:p>
            <a:pPr marL="285750" indent="-285750">
              <a:buFont typeface="Arial"/>
              <a:buChar char="•"/>
            </a:pPr>
            <a:r>
              <a:rPr lang="en-NZ" dirty="0" smtClean="0">
                <a:latin typeface="Arial"/>
                <a:cs typeface="Arial"/>
              </a:rPr>
              <a:t>citation tone 1 (e.g. </a:t>
            </a:r>
            <a:r>
              <a:rPr lang="zh-TW" altLang="en-US" dirty="0" smtClean="0">
                <a:latin typeface="Heiti TC Light"/>
                <a:ea typeface="Heiti TC Light"/>
                <a:cs typeface="Heiti TC Light"/>
              </a:rPr>
              <a:t>鷹</a:t>
            </a:r>
            <a:r>
              <a:rPr lang="en-US" altLang="zh-TW" dirty="0" smtClean="0">
                <a:latin typeface="Arial"/>
                <a:cs typeface="Arial"/>
              </a:rPr>
              <a:t> </a:t>
            </a:r>
            <a:r>
              <a:rPr lang="en-US" altLang="zh-TW" dirty="0" err="1" smtClean="0">
                <a:latin typeface="Arial"/>
                <a:cs typeface="Arial"/>
              </a:rPr>
              <a:t>jiŋ</a:t>
            </a:r>
            <a:r>
              <a:rPr lang="en-US" altLang="zh-TW" dirty="0" smtClean="0">
                <a:latin typeface="Arial"/>
                <a:cs typeface="Arial"/>
              </a:rPr>
              <a:t> 1 [˥˧] &gt; 1* [˥] ‘eagle’</a:t>
            </a:r>
            <a:r>
              <a:rPr lang="en-NZ" dirty="0" smtClean="0">
                <a:latin typeface="Arial"/>
                <a:cs typeface="Arial"/>
              </a:rPr>
              <a:t>) </a:t>
            </a:r>
          </a:p>
          <a:p>
            <a:r>
              <a:rPr lang="en-NZ" dirty="0">
                <a:latin typeface="Arial"/>
                <a:cs typeface="Arial"/>
              </a:rPr>
              <a:t>	 </a:t>
            </a:r>
            <a:r>
              <a:rPr lang="en-NZ" dirty="0" smtClean="0">
                <a:latin typeface="Arial"/>
                <a:cs typeface="Arial"/>
              </a:rPr>
              <a:t>     or </a:t>
            </a:r>
            <a:r>
              <a:rPr lang="en-US" altLang="zh-TW" dirty="0" smtClean="0">
                <a:latin typeface="Arial"/>
                <a:cs typeface="Arial"/>
              </a:rPr>
              <a:t>tone </a:t>
            </a:r>
            <a:r>
              <a:rPr lang="en-NZ" dirty="0" smtClean="0">
                <a:latin typeface="Arial"/>
                <a:cs typeface="Arial"/>
              </a:rPr>
              <a:t>4 (e.g. </a:t>
            </a:r>
            <a:r>
              <a:rPr lang="zh-TW" altLang="en-US" dirty="0" smtClean="0">
                <a:latin typeface="Heiti TC Light"/>
                <a:ea typeface="Heiti TC Light"/>
                <a:cs typeface="Heiti TC Light"/>
              </a:rPr>
              <a:t>蠅</a:t>
            </a:r>
            <a:r>
              <a:rPr lang="en-NZ" dirty="0" smtClean="0">
                <a:latin typeface="Arial"/>
                <a:cs typeface="Arial"/>
              </a:rPr>
              <a:t> jiŋ 4 [˨˩] &gt; 1* [˥] ‘fly’)</a:t>
            </a:r>
          </a:p>
          <a:p>
            <a:r>
              <a:rPr lang="en-NZ" dirty="0">
                <a:latin typeface="Arial"/>
                <a:cs typeface="Arial"/>
              </a:rPr>
              <a:t>	</a:t>
            </a:r>
            <a:r>
              <a:rPr lang="en-NZ" dirty="0" smtClean="0">
                <a:latin typeface="Arial"/>
                <a:cs typeface="Arial"/>
              </a:rPr>
              <a:t>(nowdays the suprafix tone 1 can be from any non-1/7 citation tone)</a:t>
            </a:r>
          </a:p>
          <a:p>
            <a:pPr marL="285750" indent="-285750">
              <a:buFont typeface="Arial"/>
              <a:buChar char="•"/>
            </a:pPr>
            <a:r>
              <a:rPr lang="en-NZ" dirty="0" smtClean="0">
                <a:latin typeface="Arial"/>
                <a:cs typeface="Arial"/>
              </a:rPr>
              <a:t>(nowadays very </a:t>
            </a:r>
            <a:r>
              <a:rPr lang="en-NZ" dirty="0">
                <a:latin typeface="Arial"/>
                <a:cs typeface="Arial"/>
              </a:rPr>
              <a:t>few people still make this </a:t>
            </a:r>
            <a:r>
              <a:rPr lang="en-NZ" dirty="0" smtClean="0">
                <a:latin typeface="Arial"/>
                <a:cs typeface="Arial"/>
              </a:rPr>
              <a:t>1 </a:t>
            </a:r>
            <a:r>
              <a:rPr lang="en-US" altLang="zh-TW" dirty="0">
                <a:latin typeface="Arial"/>
                <a:cs typeface="Arial"/>
              </a:rPr>
              <a:t>[˥˧]</a:t>
            </a:r>
            <a:r>
              <a:rPr lang="en-NZ" dirty="0" smtClean="0">
                <a:latin typeface="Arial"/>
                <a:cs typeface="Arial"/>
              </a:rPr>
              <a:t> </a:t>
            </a:r>
            <a:r>
              <a:rPr lang="en-NZ" dirty="0">
                <a:latin typeface="Arial"/>
                <a:cs typeface="Arial"/>
              </a:rPr>
              <a:t>vs. </a:t>
            </a:r>
            <a:r>
              <a:rPr lang="en-NZ" dirty="0" smtClean="0">
                <a:latin typeface="Arial"/>
                <a:cs typeface="Arial"/>
              </a:rPr>
              <a:t>1* </a:t>
            </a:r>
            <a:r>
              <a:rPr lang="en-US" altLang="zh-TW" dirty="0">
                <a:latin typeface="Arial"/>
                <a:cs typeface="Arial"/>
              </a:rPr>
              <a:t>[˥]</a:t>
            </a:r>
            <a:r>
              <a:rPr lang="en-NZ" dirty="0" smtClean="0">
                <a:latin typeface="Arial"/>
                <a:cs typeface="Arial"/>
              </a:rPr>
              <a:t> </a:t>
            </a:r>
            <a:r>
              <a:rPr lang="en-NZ" dirty="0">
                <a:latin typeface="Arial"/>
                <a:cs typeface="Arial"/>
              </a:rPr>
              <a:t>distinction)</a:t>
            </a:r>
          </a:p>
          <a:p>
            <a:pPr marL="285750" indent="-285750">
              <a:buFont typeface="Arial"/>
              <a:buChar char="•"/>
            </a:pPr>
            <a:r>
              <a:rPr lang="en-NZ" dirty="0" smtClean="0">
                <a:latin typeface="Arial"/>
                <a:cs typeface="Arial"/>
              </a:rPr>
              <a:t>24 lexical items with tone 1* in Ball (1888)</a:t>
            </a:r>
          </a:p>
          <a:p>
            <a:pPr marL="285750" indent="-285750">
              <a:buFont typeface="Arial"/>
              <a:buChar char="•"/>
            </a:pPr>
            <a:r>
              <a:rPr lang="en-NZ" dirty="0" smtClean="0">
                <a:latin typeface="Arial"/>
                <a:cs typeface="Arial"/>
              </a:rPr>
              <a:t>(for items still used today) all cases of tone 1* is now tone 1</a:t>
            </a:r>
          </a:p>
        </p:txBody>
      </p:sp>
      <p:sp>
        <p:nvSpPr>
          <p:cNvPr id="10" name="Rectangle 9"/>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407768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NZ" sz="3200" b="1" dirty="0" smtClean="0">
                <a:latin typeface="Arial"/>
                <a:cs typeface="Arial"/>
              </a:rPr>
              <a:t>Cantonese</a:t>
            </a:r>
            <a:r>
              <a:rPr lang="en-NZ" sz="3200" dirty="0" smtClean="0">
                <a:latin typeface="Arial"/>
                <a:cs typeface="Arial"/>
              </a:rPr>
              <a:t> (Ball 1888)</a:t>
            </a:r>
            <a:endParaRPr lang="en-NZ" sz="3200" b="1" dirty="0">
              <a:latin typeface="Arial"/>
              <a:cs typeface="Arial"/>
            </a:endParaRPr>
          </a:p>
        </p:txBody>
      </p:sp>
      <p:sp>
        <p:nvSpPr>
          <p:cNvPr id="3" name="Content Placeholder 2"/>
          <p:cNvSpPr>
            <a:spLocks noGrp="1"/>
          </p:cNvSpPr>
          <p:nvPr>
            <p:ph idx="1"/>
          </p:nvPr>
        </p:nvSpPr>
        <p:spPr>
          <a:xfrm>
            <a:off x="457200" y="1222374"/>
            <a:ext cx="8229600" cy="4903789"/>
          </a:xfrm>
        </p:spPr>
        <p:txBody>
          <a:bodyPr>
            <a:normAutofit/>
          </a:bodyPr>
          <a:lstStyle/>
          <a:p>
            <a:pPr marL="0" indent="0">
              <a:buNone/>
            </a:pPr>
            <a:r>
              <a:rPr lang="en-NZ" sz="2000" dirty="0" smtClean="0">
                <a:latin typeface="Arial"/>
                <a:cs typeface="Arial"/>
              </a:rPr>
              <a:t>“Third Rising Tone” (here “Tone 2*”):</a:t>
            </a:r>
            <a:br>
              <a:rPr lang="en-NZ" sz="2000" dirty="0" smtClean="0">
                <a:latin typeface="Arial"/>
                <a:cs typeface="Arial"/>
              </a:rPr>
            </a:br>
            <a:r>
              <a:rPr lang="en-NZ" sz="2000" dirty="0" smtClean="0">
                <a:latin typeface="Arial"/>
                <a:cs typeface="Arial"/>
              </a:rPr>
              <a:t>“is a longer tone than the other two Rising Tones, banning lower and ascending higher than either of them” (1888: xxxi)</a:t>
            </a:r>
          </a:p>
          <a:p>
            <a:pPr marL="0" indent="0">
              <a:buNone/>
            </a:pPr>
            <a:endParaRPr lang="en-NZ" sz="2000" dirty="0" smtClean="0">
              <a:latin typeface="Arial"/>
              <a:cs typeface="Arial"/>
            </a:endParaRPr>
          </a:p>
          <a:p>
            <a:pPr marL="0" indent="0">
              <a:buNone/>
            </a:pPr>
            <a:r>
              <a:rPr lang="en-NZ" sz="2000" dirty="0" smtClean="0">
                <a:latin typeface="Arial"/>
                <a:cs typeface="Arial"/>
              </a:rPr>
              <a:t>(Also confirmed by Ch’an (1900), quoted by Kwok (2009).)</a:t>
            </a:r>
          </a:p>
          <a:p>
            <a:pPr marL="0" indent="0">
              <a:buNone/>
            </a:pPr>
            <a:endParaRPr lang="en-NZ" sz="2800" dirty="0" smtClean="0">
              <a:latin typeface="Arial"/>
              <a:cs typeface="Arial"/>
            </a:endParaRPr>
          </a:p>
          <a:p>
            <a:pPr marL="0" indent="0">
              <a:buNone/>
            </a:pPr>
            <a:endParaRPr lang="en-NZ" sz="2800" dirty="0">
              <a:latin typeface="Arial"/>
              <a:cs typeface="Arial"/>
            </a:endParaRPr>
          </a:p>
        </p:txBody>
      </p:sp>
      <p:sp>
        <p:nvSpPr>
          <p:cNvPr id="5" name="Rectangle 4"/>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215073688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NZ" sz="3200" b="1" dirty="0" smtClean="0">
                <a:latin typeface="Arial"/>
                <a:cs typeface="Arial"/>
              </a:rPr>
              <a:t>Cantonese</a:t>
            </a:r>
            <a:r>
              <a:rPr lang="en-NZ" sz="3200" dirty="0" smtClean="0">
                <a:latin typeface="Arial"/>
                <a:cs typeface="Arial"/>
              </a:rPr>
              <a:t> (Ball 1888)</a:t>
            </a:r>
            <a:endParaRPr lang="en-NZ" sz="3200" b="1" dirty="0">
              <a:latin typeface="Arial"/>
              <a:cs typeface="Arial"/>
            </a:endParaRPr>
          </a:p>
        </p:txBody>
      </p:sp>
      <p:sp>
        <p:nvSpPr>
          <p:cNvPr id="3" name="Content Placeholder 2"/>
          <p:cNvSpPr>
            <a:spLocks noGrp="1"/>
          </p:cNvSpPr>
          <p:nvPr>
            <p:ph idx="1"/>
          </p:nvPr>
        </p:nvSpPr>
        <p:spPr>
          <a:xfrm>
            <a:off x="457200" y="1222374"/>
            <a:ext cx="8229600" cy="4903789"/>
          </a:xfrm>
        </p:spPr>
        <p:txBody>
          <a:bodyPr>
            <a:normAutofit/>
          </a:bodyPr>
          <a:lstStyle/>
          <a:p>
            <a:pPr marL="0" indent="0">
              <a:buNone/>
            </a:pPr>
            <a:r>
              <a:rPr lang="en-NZ" sz="2000" dirty="0" smtClean="0">
                <a:latin typeface="Arial"/>
                <a:cs typeface="Arial"/>
              </a:rPr>
              <a:t>“Third Rising Tone” (here “Tone 2*”):</a:t>
            </a:r>
            <a:br>
              <a:rPr lang="en-NZ" sz="2000" dirty="0" smtClean="0">
                <a:latin typeface="Arial"/>
                <a:cs typeface="Arial"/>
              </a:rPr>
            </a:br>
            <a:endParaRPr lang="en-NZ" sz="2800" dirty="0">
              <a:latin typeface="Arial"/>
              <a:cs typeface="Arial"/>
            </a:endParaRPr>
          </a:p>
          <a:p>
            <a:pPr marL="0" indent="0">
              <a:buNone/>
            </a:pPr>
            <a:endParaRPr lang="en-NZ" sz="2800" dirty="0">
              <a:latin typeface="Arial"/>
              <a:cs typeface="Arial"/>
            </a:endParaRPr>
          </a:p>
        </p:txBody>
      </p:sp>
      <p:sp>
        <p:nvSpPr>
          <p:cNvPr id="6" name="TextBox 5"/>
          <p:cNvSpPr txBox="1"/>
          <p:nvPr/>
        </p:nvSpPr>
        <p:spPr>
          <a:xfrm>
            <a:off x="2193924" y="3525881"/>
            <a:ext cx="2587625" cy="646331"/>
          </a:xfrm>
          <a:prstGeom prst="rect">
            <a:avLst/>
          </a:prstGeom>
          <a:noFill/>
        </p:spPr>
        <p:txBody>
          <a:bodyPr wrap="square" rtlCol="0">
            <a:spAutoFit/>
          </a:bodyPr>
          <a:lstStyle/>
          <a:p>
            <a:r>
              <a:rPr lang="en-NZ" i="1" dirty="0" smtClean="0">
                <a:latin typeface="Gentium Plus"/>
                <a:cs typeface="Gentium Plus"/>
              </a:rPr>
              <a:t>jœŋ˧˥	         jœŋ˩˧       jœŋ˧˩˥</a:t>
            </a:r>
          </a:p>
          <a:p>
            <a:r>
              <a:rPr lang="en-NZ" i="1" dirty="0" smtClean="0">
                <a:latin typeface="Gentium Plus"/>
                <a:cs typeface="Gentium Plus"/>
              </a:rPr>
              <a:t>Tone 2      Tone 5     Tone 2*</a:t>
            </a:r>
          </a:p>
        </p:txBody>
      </p:sp>
      <p:sp>
        <p:nvSpPr>
          <p:cNvPr id="7" name="TextBox 6"/>
          <p:cNvSpPr txBox="1"/>
          <p:nvPr/>
        </p:nvSpPr>
        <p:spPr>
          <a:xfrm>
            <a:off x="2193924" y="1760939"/>
            <a:ext cx="2587625" cy="646331"/>
          </a:xfrm>
          <a:prstGeom prst="rect">
            <a:avLst/>
          </a:prstGeom>
          <a:noFill/>
        </p:spPr>
        <p:txBody>
          <a:bodyPr wrap="square" rtlCol="0">
            <a:spAutoFit/>
          </a:bodyPr>
          <a:lstStyle/>
          <a:p>
            <a:r>
              <a:rPr lang="en-NZ" i="1" dirty="0" smtClean="0">
                <a:latin typeface="Gentium Plus"/>
                <a:cs typeface="Gentium Plus"/>
              </a:rPr>
              <a:t>Tone 2 </a:t>
            </a:r>
            <a:r>
              <a:rPr lang="en-NZ" i="1" dirty="0">
                <a:latin typeface="Gentium Plus"/>
                <a:cs typeface="Gentium Plus"/>
              </a:rPr>
              <a:t>  </a:t>
            </a:r>
            <a:r>
              <a:rPr lang="en-NZ" i="1" dirty="0" smtClean="0">
                <a:latin typeface="Gentium Plus"/>
                <a:cs typeface="Gentium Plus"/>
              </a:rPr>
              <a:t>   Tone 5 </a:t>
            </a:r>
            <a:r>
              <a:rPr lang="en-NZ" i="1" dirty="0">
                <a:latin typeface="Gentium Plus"/>
                <a:cs typeface="Gentium Plus"/>
              </a:rPr>
              <a:t>  </a:t>
            </a:r>
            <a:r>
              <a:rPr lang="en-NZ" i="1" dirty="0" smtClean="0">
                <a:latin typeface="Gentium Plus"/>
                <a:cs typeface="Gentium Plus"/>
              </a:rPr>
              <a:t>     Tone 2*</a:t>
            </a:r>
          </a:p>
          <a:p>
            <a:r>
              <a:rPr lang="en-NZ" i="1" dirty="0" smtClean="0">
                <a:latin typeface="Gentium Plus"/>
                <a:cs typeface="Gentium Plus"/>
              </a:rPr>
              <a:t>fɔŋ˧˥          lɔŋ˩˧          fɔŋ˧˩˥     </a:t>
            </a:r>
          </a:p>
        </p:txBody>
      </p:sp>
      <p:sp>
        <p:nvSpPr>
          <p:cNvPr id="8" name="TextBox 7"/>
          <p:cNvSpPr txBox="1"/>
          <p:nvPr/>
        </p:nvSpPr>
        <p:spPr>
          <a:xfrm>
            <a:off x="5934075" y="3789496"/>
            <a:ext cx="2886075" cy="369332"/>
          </a:xfrm>
          <a:prstGeom prst="rect">
            <a:avLst/>
          </a:prstGeom>
          <a:noFill/>
        </p:spPr>
        <p:txBody>
          <a:bodyPr wrap="square" rtlCol="0">
            <a:spAutoFit/>
          </a:bodyPr>
          <a:lstStyle/>
          <a:p>
            <a:r>
              <a:rPr lang="en-NZ" dirty="0" smtClean="0">
                <a:latin typeface="Arial"/>
                <a:cs typeface="Arial"/>
              </a:rPr>
              <a:t>Ball (1888): xxxvi–xxxvii</a:t>
            </a:r>
            <a:endParaRPr lang="en-NZ" dirty="0">
              <a:latin typeface="Arial"/>
              <a:cs typeface="Arial"/>
            </a:endParaRPr>
          </a:p>
        </p:txBody>
      </p:sp>
      <p:pic>
        <p:nvPicPr>
          <p:cNvPr id="4" name="Picture 3"/>
          <p:cNvPicPr>
            <a:picLocks noChangeAspect="1"/>
          </p:cNvPicPr>
          <p:nvPr/>
        </p:nvPicPr>
        <p:blipFill>
          <a:blip r:embed="rId3"/>
          <a:stretch>
            <a:fillRect/>
          </a:stretch>
        </p:blipFill>
        <p:spPr>
          <a:xfrm>
            <a:off x="-136525" y="2417569"/>
            <a:ext cx="8686800" cy="533400"/>
          </a:xfrm>
          <a:prstGeom prst="rect">
            <a:avLst/>
          </a:prstGeom>
        </p:spPr>
      </p:pic>
      <p:pic>
        <p:nvPicPr>
          <p:cNvPr id="5" name="Picture 4"/>
          <p:cNvPicPr>
            <a:picLocks noChangeAspect="1"/>
          </p:cNvPicPr>
          <p:nvPr/>
        </p:nvPicPr>
        <p:blipFill>
          <a:blip r:embed="rId4"/>
          <a:stretch>
            <a:fillRect/>
          </a:stretch>
        </p:blipFill>
        <p:spPr>
          <a:xfrm>
            <a:off x="28575" y="3013675"/>
            <a:ext cx="9144000" cy="471948"/>
          </a:xfrm>
          <a:prstGeom prst="rect">
            <a:avLst/>
          </a:prstGeom>
        </p:spPr>
      </p:pic>
      <p:sp>
        <p:nvSpPr>
          <p:cNvPr id="12" name="TextBox 11"/>
          <p:cNvSpPr txBox="1"/>
          <p:nvPr/>
        </p:nvSpPr>
        <p:spPr>
          <a:xfrm>
            <a:off x="457200" y="4163873"/>
            <a:ext cx="7591425" cy="2031325"/>
          </a:xfrm>
          <a:prstGeom prst="rect">
            <a:avLst/>
          </a:prstGeom>
          <a:noFill/>
        </p:spPr>
        <p:txBody>
          <a:bodyPr wrap="square" rtlCol="0">
            <a:spAutoFit/>
          </a:bodyPr>
          <a:lstStyle/>
          <a:p>
            <a:r>
              <a:rPr lang="en-NZ" dirty="0" smtClean="0">
                <a:latin typeface="Arial"/>
                <a:cs typeface="Arial"/>
              </a:rPr>
              <a:t>mostly citation tone 4 (e.g. </a:t>
            </a:r>
            <a:r>
              <a:rPr lang="zh-TW" altLang="en-US" dirty="0" smtClean="0">
                <a:latin typeface="Heiti TC Light"/>
                <a:ea typeface="Heiti TC Light"/>
                <a:cs typeface="Heiti TC Light"/>
              </a:rPr>
              <a:t>名</a:t>
            </a:r>
            <a:r>
              <a:rPr lang="en-US" altLang="zh-TW" dirty="0" smtClean="0">
                <a:latin typeface="Arial"/>
                <a:cs typeface="Arial"/>
              </a:rPr>
              <a:t> </a:t>
            </a:r>
            <a:r>
              <a:rPr lang="en-US" altLang="zh-TW" dirty="0" err="1" smtClean="0">
                <a:latin typeface="Arial"/>
                <a:cs typeface="Arial"/>
              </a:rPr>
              <a:t>mɛŋ</a:t>
            </a:r>
            <a:r>
              <a:rPr lang="en-US" altLang="zh-TW" dirty="0" smtClean="0">
                <a:latin typeface="Arial"/>
                <a:cs typeface="Arial"/>
              </a:rPr>
              <a:t> 4 [˨˩] &gt; 2* [˧˩˥] ‘name’</a:t>
            </a:r>
            <a:r>
              <a:rPr lang="en-NZ" dirty="0" smtClean="0">
                <a:latin typeface="Arial"/>
                <a:cs typeface="Arial"/>
              </a:rPr>
              <a:t>) </a:t>
            </a:r>
          </a:p>
          <a:p>
            <a:r>
              <a:rPr lang="en-NZ" dirty="0" smtClean="0">
                <a:latin typeface="Arial"/>
                <a:cs typeface="Arial"/>
              </a:rPr>
              <a:t>		     or </a:t>
            </a:r>
            <a:r>
              <a:rPr lang="en-US" altLang="zh-TW" dirty="0" smtClean="0">
                <a:latin typeface="Arial"/>
                <a:cs typeface="Arial"/>
              </a:rPr>
              <a:t>tone </a:t>
            </a:r>
            <a:r>
              <a:rPr lang="en-NZ" dirty="0" smtClean="0">
                <a:latin typeface="Arial"/>
                <a:cs typeface="Arial"/>
              </a:rPr>
              <a:t>6 (e.g. </a:t>
            </a:r>
            <a:r>
              <a:rPr lang="zh-TW" altLang="en-US" dirty="0" smtClean="0">
                <a:latin typeface="Heiti TC Light"/>
                <a:ea typeface="Heiti TC Light"/>
                <a:cs typeface="Heiti TC Light"/>
              </a:rPr>
              <a:t>廟</a:t>
            </a:r>
            <a:r>
              <a:rPr lang="en-NZ" dirty="0" smtClean="0">
                <a:latin typeface="Arial"/>
                <a:cs typeface="Arial"/>
              </a:rPr>
              <a:t> miu 6 [˨] &gt; 2* [˧˩˥] ‘temple’)</a:t>
            </a:r>
          </a:p>
          <a:p>
            <a:r>
              <a:rPr lang="en-NZ" dirty="0" smtClean="0">
                <a:latin typeface="Arial"/>
                <a:cs typeface="Arial"/>
              </a:rPr>
              <a:t>	       some tone 5 (e.g. </a:t>
            </a:r>
            <a:r>
              <a:rPr lang="zh-TW" altLang="en-US" dirty="0" smtClean="0">
                <a:latin typeface="Heiti TC Light"/>
                <a:ea typeface="Heiti TC Light"/>
                <a:cs typeface="Heiti TC Light"/>
              </a:rPr>
              <a:t>柿</a:t>
            </a:r>
            <a:r>
              <a:rPr lang="en-NZ" dirty="0" smtClean="0">
                <a:latin typeface="Arial"/>
                <a:cs typeface="Arial"/>
              </a:rPr>
              <a:t> tsʰz 5 [˩˧] &gt; 2* [˧˩˥] ‘persimmon’)</a:t>
            </a:r>
          </a:p>
          <a:p>
            <a:r>
              <a:rPr lang="en-NZ" dirty="0" smtClean="0">
                <a:latin typeface="Arial"/>
                <a:cs typeface="Arial"/>
              </a:rPr>
              <a:t>    </a:t>
            </a:r>
            <a:r>
              <a:rPr lang="en-NZ" b="1" dirty="0" smtClean="0">
                <a:latin typeface="Arial"/>
                <a:cs typeface="Arial"/>
              </a:rPr>
              <a:t>one</a:t>
            </a:r>
            <a:r>
              <a:rPr lang="en-NZ" dirty="0" smtClean="0">
                <a:latin typeface="Arial"/>
                <a:cs typeface="Arial"/>
              </a:rPr>
              <a:t> case of tone 9 (</a:t>
            </a:r>
            <a:r>
              <a:rPr lang="zh-TW" altLang="en-US" dirty="0" smtClean="0">
                <a:latin typeface="Heiti TC Light"/>
                <a:ea typeface="Heiti TC Light"/>
                <a:cs typeface="Heiti TC Light"/>
              </a:rPr>
              <a:t>賊</a:t>
            </a:r>
            <a:r>
              <a:rPr lang="en-US" altLang="zh-TW" dirty="0" smtClean="0">
                <a:latin typeface="Arial"/>
                <a:cs typeface="Arial"/>
              </a:rPr>
              <a:t> </a:t>
            </a:r>
            <a:r>
              <a:rPr lang="en-US" altLang="zh-TW" dirty="0" err="1" smtClean="0">
                <a:latin typeface="Arial"/>
                <a:cs typeface="Arial"/>
              </a:rPr>
              <a:t>tsʰak</a:t>
            </a:r>
            <a:r>
              <a:rPr lang="en-US" altLang="zh-TW" dirty="0" smtClean="0">
                <a:latin typeface="Arial"/>
                <a:cs typeface="Arial"/>
              </a:rPr>
              <a:t> 9 [</a:t>
            </a:r>
            <a:r>
              <a:rPr lang="en-NZ" dirty="0">
                <a:latin typeface="Arial"/>
                <a:cs typeface="Arial"/>
              </a:rPr>
              <a:t>˨</a:t>
            </a:r>
            <a:r>
              <a:rPr lang="en-US" altLang="zh-TW" dirty="0" smtClean="0">
                <a:latin typeface="Arial"/>
                <a:cs typeface="Arial"/>
              </a:rPr>
              <a:t>] &gt; 2* </a:t>
            </a:r>
            <a:r>
              <a:rPr lang="en-NZ" dirty="0">
                <a:latin typeface="Arial"/>
                <a:cs typeface="Arial"/>
              </a:rPr>
              <a:t>[˧˩˥</a:t>
            </a:r>
            <a:r>
              <a:rPr lang="en-NZ" dirty="0" smtClean="0">
                <a:latin typeface="Arial"/>
                <a:cs typeface="Arial"/>
              </a:rPr>
              <a:t>] ‘thief’)</a:t>
            </a:r>
          </a:p>
          <a:p>
            <a:r>
              <a:rPr lang="en-NZ" dirty="0" smtClean="0">
                <a:latin typeface="Arial"/>
                <a:cs typeface="Arial"/>
              </a:rPr>
              <a:t>		</a:t>
            </a:r>
            <a:r>
              <a:rPr lang="en-NZ" sz="1600" i="1" dirty="0" smtClean="0">
                <a:latin typeface="Arial"/>
                <a:cs typeface="Arial"/>
              </a:rPr>
              <a:t>so rare that Ball (1888) put in a footnote (: 31) </a:t>
            </a:r>
            <a:endParaRPr lang="en-NZ" sz="1600" dirty="0">
              <a:latin typeface="Arial"/>
              <a:cs typeface="Arial"/>
            </a:endParaRPr>
          </a:p>
          <a:p>
            <a:r>
              <a:rPr lang="en-NZ" dirty="0" smtClean="0">
                <a:latin typeface="Arial"/>
                <a:cs typeface="Arial"/>
              </a:rPr>
              <a:t>	</a:t>
            </a:r>
          </a:p>
          <a:p>
            <a:r>
              <a:rPr lang="en-NZ" dirty="0" smtClean="0">
                <a:latin typeface="Arial"/>
                <a:cs typeface="Arial"/>
              </a:rPr>
              <a:t>(nowdays the suprafix tone 2 can be from any non-high citation tone)</a:t>
            </a:r>
          </a:p>
        </p:txBody>
      </p:sp>
      <p:sp>
        <p:nvSpPr>
          <p:cNvPr id="11" name="Rectangle 10"/>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31151703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allAtOnce"/>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NZ" b="1" dirty="0" smtClean="0">
                <a:latin typeface="Arial"/>
                <a:cs typeface="Arial"/>
              </a:rPr>
              <a:t>“Cantonese”</a:t>
            </a:r>
            <a:endParaRPr lang="en-NZ" b="1" dirty="0">
              <a:latin typeface="Arial"/>
              <a:cs typeface="Arial"/>
            </a:endParaRPr>
          </a:p>
        </p:txBody>
      </p:sp>
      <p:pic>
        <p:nvPicPr>
          <p:cNvPr id="7" name="Content Placeholder 6"/>
          <p:cNvPicPr>
            <a:picLocks noGrp="1" noChangeAspect="1"/>
          </p:cNvPicPr>
          <p:nvPr>
            <p:ph idx="1"/>
          </p:nvPr>
        </p:nvPicPr>
        <p:blipFill>
          <a:blip r:embed="rId3"/>
          <a:srcRect t="9720" b="9720"/>
          <a:stretch>
            <a:fillRect/>
          </a:stretch>
        </p:blipFill>
        <p:spPr>
          <a:xfrm>
            <a:off x="2350788" y="2760131"/>
            <a:ext cx="6336012" cy="3484563"/>
          </a:xfrm>
        </p:spPr>
      </p:pic>
      <p:sp>
        <p:nvSpPr>
          <p:cNvPr id="8" name="TextBox 7"/>
          <p:cNvSpPr txBox="1"/>
          <p:nvPr/>
        </p:nvSpPr>
        <p:spPr>
          <a:xfrm>
            <a:off x="457200" y="1417638"/>
            <a:ext cx="6459521" cy="923330"/>
          </a:xfrm>
          <a:prstGeom prst="rect">
            <a:avLst/>
          </a:prstGeom>
          <a:noFill/>
        </p:spPr>
        <p:txBody>
          <a:bodyPr wrap="none" rtlCol="0">
            <a:spAutoFit/>
          </a:bodyPr>
          <a:lstStyle/>
          <a:p>
            <a:r>
              <a:rPr lang="en-NZ" dirty="0" smtClean="0">
                <a:latin typeface="Arial"/>
                <a:cs typeface="Arial"/>
              </a:rPr>
              <a:t>Narrowly defined: </a:t>
            </a:r>
          </a:p>
          <a:p>
            <a:r>
              <a:rPr lang="en-NZ" dirty="0" smtClean="0">
                <a:latin typeface="Arial"/>
                <a:cs typeface="Arial"/>
              </a:rPr>
              <a:t>	Language of </a:t>
            </a:r>
            <a:r>
              <a:rPr lang="zh-TW" altLang="en-US" dirty="0" smtClean="0">
                <a:latin typeface="Heiti TC Light"/>
                <a:ea typeface="Heiti TC Light"/>
                <a:cs typeface="Heiti TC Light"/>
              </a:rPr>
              <a:t>廣州</a:t>
            </a:r>
            <a:r>
              <a:rPr lang="en-NZ" dirty="0" smtClean="0">
                <a:latin typeface="Arial"/>
                <a:cs typeface="Arial"/>
              </a:rPr>
              <a:t> Canton / Kwongchow / Guangzhou</a:t>
            </a:r>
          </a:p>
          <a:p>
            <a:r>
              <a:rPr lang="en-NZ" dirty="0" smtClean="0">
                <a:latin typeface="Arial"/>
                <a:cs typeface="Arial"/>
              </a:rPr>
              <a:t>	and the Cantonese enclaves elsewhere (de Sousa 2021)</a:t>
            </a:r>
            <a:endParaRPr lang="en-NZ" dirty="0">
              <a:latin typeface="Arial"/>
              <a:cs typeface="Arial"/>
            </a:endParaRPr>
          </a:p>
        </p:txBody>
      </p:sp>
      <p:sp>
        <p:nvSpPr>
          <p:cNvPr id="5" name="TextBox 4"/>
          <p:cNvSpPr txBox="1"/>
          <p:nvPr/>
        </p:nvSpPr>
        <p:spPr>
          <a:xfrm>
            <a:off x="723900" y="3407808"/>
            <a:ext cx="1402948" cy="369332"/>
          </a:xfrm>
          <a:prstGeom prst="rect">
            <a:avLst/>
          </a:prstGeom>
          <a:noFill/>
        </p:spPr>
        <p:txBody>
          <a:bodyPr wrap="none" rtlCol="0">
            <a:spAutoFit/>
          </a:bodyPr>
          <a:lstStyle/>
          <a:p>
            <a:r>
              <a:rPr lang="en-US" b="1" dirty="0" smtClean="0">
                <a:solidFill>
                  <a:srgbClr val="660066"/>
                </a:solidFill>
                <a:latin typeface="Arial"/>
                <a:cs typeface="Arial"/>
                <a:sym typeface="Wingdings"/>
              </a:rPr>
              <a:t> </a:t>
            </a:r>
            <a:r>
              <a:rPr lang="en-US" b="1" dirty="0" smtClean="0">
                <a:solidFill>
                  <a:srgbClr val="660066"/>
                </a:solidFill>
                <a:latin typeface="Arial"/>
                <a:cs typeface="Arial"/>
              </a:rPr>
              <a:t>Nanning</a:t>
            </a:r>
            <a:endParaRPr lang="en-NZ" b="1" dirty="0">
              <a:solidFill>
                <a:srgbClr val="660066"/>
              </a:solidFill>
              <a:latin typeface="Arial"/>
              <a:cs typeface="Arial"/>
            </a:endParaRPr>
          </a:p>
        </p:txBody>
      </p:sp>
      <p:sp>
        <p:nvSpPr>
          <p:cNvPr id="6" name="Rectangle 5"/>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255405092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477962"/>
          </a:xfrm>
        </p:spPr>
        <p:txBody>
          <a:bodyPr>
            <a:normAutofit/>
          </a:bodyPr>
          <a:lstStyle/>
          <a:p>
            <a:pPr algn="l"/>
            <a:r>
              <a:rPr lang="en-NZ" sz="3200" b="1" dirty="0" smtClean="0">
                <a:latin typeface="Arial"/>
                <a:cs typeface="Arial"/>
              </a:rPr>
              <a:t>Cantonese</a:t>
            </a:r>
            <a:r>
              <a:rPr lang="en-NZ" sz="3200" dirty="0" smtClean="0">
                <a:latin typeface="Arial"/>
                <a:cs typeface="Arial"/>
              </a:rPr>
              <a:t> (Ball 1888)</a:t>
            </a:r>
            <a:br>
              <a:rPr lang="en-NZ" sz="3200" dirty="0" smtClean="0">
                <a:latin typeface="Arial"/>
                <a:cs typeface="Arial"/>
              </a:rPr>
            </a:br>
            <a:r>
              <a:rPr lang="en-NZ" sz="2400" i="1" dirty="0" smtClean="0">
                <a:latin typeface="Arial"/>
                <a:cs typeface="Arial"/>
              </a:rPr>
              <a:t>(cases of </a:t>
            </a:r>
            <a:r>
              <a:rPr lang="en-NZ" sz="2400" i="1" u="sng" dirty="0" smtClean="0">
                <a:latin typeface="Arial"/>
                <a:cs typeface="Arial"/>
              </a:rPr>
              <a:t>lexical</a:t>
            </a:r>
            <a:r>
              <a:rPr lang="en-NZ" sz="2400" i="1" dirty="0" smtClean="0">
                <a:latin typeface="Arial"/>
                <a:cs typeface="Arial"/>
              </a:rPr>
              <a:t> suprafix)</a:t>
            </a:r>
            <a:endParaRPr lang="en-NZ" sz="2400" b="1" i="1" dirty="0">
              <a:latin typeface="Arial"/>
              <a:cs typeface="Arial"/>
            </a:endParaRPr>
          </a:p>
        </p:txBody>
      </p:sp>
      <p:sp>
        <p:nvSpPr>
          <p:cNvPr id="12" name="TextBox 11"/>
          <p:cNvSpPr txBox="1"/>
          <p:nvPr/>
        </p:nvSpPr>
        <p:spPr>
          <a:xfrm>
            <a:off x="457200" y="3957914"/>
            <a:ext cx="7591425" cy="1200329"/>
          </a:xfrm>
          <a:prstGeom prst="rect">
            <a:avLst/>
          </a:prstGeom>
          <a:noFill/>
        </p:spPr>
        <p:txBody>
          <a:bodyPr wrap="square" rtlCol="0">
            <a:spAutoFit/>
          </a:bodyPr>
          <a:lstStyle/>
          <a:p>
            <a:r>
              <a:rPr lang="en-NZ" dirty="0" smtClean="0">
                <a:latin typeface="Arial"/>
                <a:cs typeface="Arial"/>
              </a:rPr>
              <a:t>e.g.</a:t>
            </a:r>
          </a:p>
          <a:p>
            <a:endParaRPr lang="en-NZ" dirty="0" smtClean="0">
              <a:latin typeface="Arial"/>
              <a:cs typeface="Arial"/>
            </a:endParaRPr>
          </a:p>
          <a:p>
            <a:r>
              <a:rPr lang="en-NZ" dirty="0" smtClean="0">
                <a:latin typeface="Arial"/>
                <a:cs typeface="Arial"/>
              </a:rPr>
              <a:t>1888: ‘hat’ 	</a:t>
            </a:r>
            <a:r>
              <a:rPr lang="zh-TW" altLang="en-US" dirty="0" smtClean="0">
                <a:latin typeface="Heiti TC Light"/>
                <a:ea typeface="Heiti TC Light"/>
                <a:cs typeface="Heiti TC Light"/>
              </a:rPr>
              <a:t>帽</a:t>
            </a:r>
            <a:r>
              <a:rPr lang="en-US" altLang="zh-TW" dirty="0" smtClean="0">
                <a:latin typeface="Arial"/>
                <a:cs typeface="Arial"/>
              </a:rPr>
              <a:t> 		</a:t>
            </a:r>
            <a:r>
              <a:rPr lang="en-US" altLang="zh-TW" dirty="0" err="1" smtClean="0">
                <a:latin typeface="Arial"/>
                <a:cs typeface="Arial"/>
              </a:rPr>
              <a:t>mò</a:t>
            </a:r>
            <a:r>
              <a:rPr lang="en-US" altLang="zh-TW" dirty="0" smtClean="0">
                <a:latin typeface="Arial"/>
                <a:cs typeface="Arial"/>
              </a:rPr>
              <a:t> 6 &gt; 2*</a:t>
            </a:r>
          </a:p>
          <a:p>
            <a:r>
              <a:rPr lang="en-NZ" dirty="0" smtClean="0">
                <a:latin typeface="Arial"/>
                <a:cs typeface="Arial"/>
              </a:rPr>
              <a:t>2023: ‘hat’ 	</a:t>
            </a:r>
            <a:r>
              <a:rPr lang="zh-TW" altLang="en-US" dirty="0" smtClean="0">
                <a:latin typeface="Heiti TC Light"/>
                <a:ea typeface="Heiti TC Light"/>
                <a:cs typeface="Heiti TC Light"/>
              </a:rPr>
              <a:t>帽</a:t>
            </a:r>
            <a:r>
              <a:rPr lang="en-US" altLang="zh-TW" dirty="0" smtClean="0">
                <a:latin typeface="Arial"/>
                <a:ea typeface="Heiti TC Light"/>
                <a:cs typeface="Arial"/>
              </a:rPr>
              <a:t>		</a:t>
            </a:r>
            <a:r>
              <a:rPr lang="en-US" altLang="zh-TW" dirty="0" err="1" smtClean="0">
                <a:latin typeface="Arial"/>
                <a:ea typeface="Heiti TC Light"/>
                <a:cs typeface="Arial"/>
              </a:rPr>
              <a:t>mou</a:t>
            </a:r>
            <a:r>
              <a:rPr lang="en-US" altLang="zh-TW" dirty="0" smtClean="0">
                <a:latin typeface="Arial"/>
                <a:ea typeface="Heiti TC Light"/>
                <a:cs typeface="Arial"/>
              </a:rPr>
              <a:t> 6 &gt; 2</a:t>
            </a:r>
          </a:p>
        </p:txBody>
      </p:sp>
      <p:graphicFrame>
        <p:nvGraphicFramePr>
          <p:cNvPr id="6" name="Table 5"/>
          <p:cNvGraphicFramePr>
            <a:graphicFrameLocks noGrp="1"/>
          </p:cNvGraphicFramePr>
          <p:nvPr>
            <p:extLst>
              <p:ext uri="{D42A27DB-BD31-4B8C-83A1-F6EECF244321}">
                <p14:modId xmlns:p14="http://schemas.microsoft.com/office/powerpoint/2010/main" val="2439396974"/>
              </p:ext>
            </p:extLst>
          </p:nvPr>
        </p:nvGraphicFramePr>
        <p:xfrm>
          <a:off x="317500" y="1752600"/>
          <a:ext cx="8181277" cy="2026919"/>
        </p:xfrm>
        <a:graphic>
          <a:graphicData uri="http://schemas.openxmlformats.org/drawingml/2006/table">
            <a:tbl>
              <a:tblPr firstRow="1" bandRow="1">
                <a:tableStyleId>{5940675A-B579-460E-94D1-54222C63F5DA}</a:tableStyleId>
              </a:tblPr>
              <a:tblGrid>
                <a:gridCol w="1491303"/>
                <a:gridCol w="2215947"/>
                <a:gridCol w="1286933"/>
                <a:gridCol w="1771471"/>
                <a:gridCol w="1415623"/>
              </a:tblGrid>
              <a:tr h="370840">
                <a:tc>
                  <a:txBody>
                    <a:bodyPr/>
                    <a:lstStyle/>
                    <a:p>
                      <a:r>
                        <a:rPr lang="en-NZ" dirty="0" smtClean="0">
                          <a:latin typeface="Arial"/>
                          <a:cs typeface="Arial"/>
                        </a:rPr>
                        <a:t>In 1888:</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NZ" dirty="0" smtClean="0">
                          <a:latin typeface="Arial"/>
                          <a:cs typeface="Arial"/>
                        </a:rPr>
                        <a:t>Tone 2*</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NZ" dirty="0" smtClean="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70840">
                <a:tc>
                  <a:txBody>
                    <a:bodyPr/>
                    <a:lstStyle/>
                    <a:p>
                      <a:r>
                        <a:rPr lang="en-NZ" dirty="0" smtClean="0">
                          <a:latin typeface="Arial"/>
                          <a:cs typeface="Arial"/>
                        </a:rPr>
                        <a:t>In 2023:</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NZ" dirty="0" smtClean="0">
                          <a:latin typeface="Arial"/>
                          <a:cs typeface="Arial"/>
                        </a:rPr>
                        <a:t>Tone 2</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NZ" dirty="0" smtClean="0">
                        <a:latin typeface="Arial"/>
                        <a:cs typeface="Arial"/>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NZ" dirty="0" smtClean="0">
                        <a:latin typeface="Arial"/>
                        <a:cs typeface="Arial"/>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NZ" dirty="0" smtClean="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NZ" dirty="0" smtClean="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70840">
                <a:tc>
                  <a:txBody>
                    <a:bodyPr/>
                    <a:lstStyle/>
                    <a:p>
                      <a:r>
                        <a:rPr lang="en-NZ" dirty="0" smtClean="0">
                          <a:latin typeface="Arial"/>
                          <a:cs typeface="Arial"/>
                        </a:rPr>
                        <a:t>lexical items:</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NZ" dirty="0" smtClean="0">
                          <a:latin typeface="Arial"/>
                          <a:cs typeface="Arial"/>
                        </a:rPr>
                        <a:t>15</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NZ" dirty="0" smtClean="0">
                          <a:latin typeface="Arial"/>
                          <a:cs typeface="Arial"/>
                        </a:rPr>
                        <a:t>53</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NZ" dirty="0" smtClean="0">
                          <a:latin typeface="Arial"/>
                          <a:cs typeface="Arial"/>
                        </a:rPr>
                        <a:t>11</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NZ" dirty="0" smtClean="0">
                          <a:latin typeface="Arial"/>
                          <a:cs typeface="Arial"/>
                        </a:rPr>
                        <a:t>(32)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70840">
                <a:tc>
                  <a:txBody>
                    <a:bodyPr/>
                    <a:lstStyle/>
                    <a:p>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
        <p:nvSpPr>
          <p:cNvPr id="7" name="Rectangle 6"/>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244402943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477962"/>
          </a:xfrm>
        </p:spPr>
        <p:txBody>
          <a:bodyPr>
            <a:normAutofit/>
          </a:bodyPr>
          <a:lstStyle/>
          <a:p>
            <a:pPr algn="l"/>
            <a:r>
              <a:rPr lang="en-NZ" sz="3200" b="1" dirty="0" smtClean="0">
                <a:latin typeface="Arial"/>
                <a:cs typeface="Arial"/>
              </a:rPr>
              <a:t>Cantonese</a:t>
            </a:r>
            <a:r>
              <a:rPr lang="en-NZ" sz="3200" dirty="0" smtClean="0">
                <a:latin typeface="Arial"/>
                <a:cs typeface="Arial"/>
              </a:rPr>
              <a:t> (Ball 1888)</a:t>
            </a:r>
            <a:br>
              <a:rPr lang="en-NZ" sz="3200" dirty="0" smtClean="0">
                <a:latin typeface="Arial"/>
                <a:cs typeface="Arial"/>
              </a:rPr>
            </a:br>
            <a:r>
              <a:rPr lang="en-NZ" sz="2400" i="1" dirty="0">
                <a:latin typeface="Arial"/>
                <a:cs typeface="Arial"/>
              </a:rPr>
              <a:t>(cases of </a:t>
            </a:r>
            <a:r>
              <a:rPr lang="en-NZ" sz="2400" i="1" u="sng" dirty="0">
                <a:latin typeface="Arial"/>
                <a:cs typeface="Arial"/>
              </a:rPr>
              <a:t>lexical</a:t>
            </a:r>
            <a:r>
              <a:rPr lang="en-NZ" sz="2400" i="1" dirty="0">
                <a:latin typeface="Arial"/>
                <a:cs typeface="Arial"/>
              </a:rPr>
              <a:t> suprafix)</a:t>
            </a:r>
            <a:endParaRPr lang="en-NZ" sz="2400" b="1" i="1" dirty="0">
              <a:latin typeface="Arial"/>
              <a:cs typeface="Arial"/>
            </a:endParaRPr>
          </a:p>
        </p:txBody>
      </p:sp>
      <p:sp>
        <p:nvSpPr>
          <p:cNvPr id="6" name="TextBox 5"/>
          <p:cNvSpPr txBox="1"/>
          <p:nvPr/>
        </p:nvSpPr>
        <p:spPr>
          <a:xfrm>
            <a:off x="457200" y="3856314"/>
            <a:ext cx="7785100" cy="2308324"/>
          </a:xfrm>
          <a:prstGeom prst="rect">
            <a:avLst/>
          </a:prstGeom>
          <a:noFill/>
        </p:spPr>
        <p:txBody>
          <a:bodyPr wrap="square" rtlCol="0">
            <a:spAutoFit/>
          </a:bodyPr>
          <a:lstStyle/>
          <a:p>
            <a:r>
              <a:rPr lang="en-NZ" dirty="0" smtClean="0">
                <a:latin typeface="Arial"/>
                <a:cs typeface="Arial"/>
              </a:rPr>
              <a:t>e.g. </a:t>
            </a:r>
          </a:p>
          <a:p>
            <a:r>
              <a:rPr lang="en-NZ" dirty="0" smtClean="0">
                <a:latin typeface="Arial"/>
                <a:cs typeface="Arial"/>
              </a:rPr>
              <a:t>1888: ‘bridge of nose’ 	</a:t>
            </a:r>
            <a:r>
              <a:rPr lang="zh-TW" altLang="en-US" dirty="0" smtClean="0">
                <a:latin typeface="Heiti TC Light"/>
                <a:ea typeface="Heiti TC Light"/>
                <a:cs typeface="Heiti TC Light"/>
              </a:rPr>
              <a:t>鼻梁</a:t>
            </a:r>
            <a:r>
              <a:rPr lang="en-US" altLang="zh-TW" dirty="0" smtClean="0">
                <a:latin typeface="Arial"/>
                <a:cs typeface="Arial"/>
              </a:rPr>
              <a:t> 	</a:t>
            </a:r>
            <a:r>
              <a:rPr lang="en-US" altLang="zh-TW" dirty="0" err="1" smtClean="0">
                <a:latin typeface="Arial"/>
                <a:cs typeface="Arial"/>
              </a:rPr>
              <a:t>pei</a:t>
            </a:r>
            <a:r>
              <a:rPr lang="en-US" altLang="zh-TW" dirty="0" smtClean="0">
                <a:latin typeface="Arial"/>
                <a:cs typeface="Arial"/>
              </a:rPr>
              <a:t> 6 </a:t>
            </a:r>
            <a:r>
              <a:rPr lang="en-US" altLang="zh-TW" dirty="0" err="1" smtClean="0">
                <a:latin typeface="Arial"/>
                <a:cs typeface="Arial"/>
              </a:rPr>
              <a:t>löng</a:t>
            </a:r>
            <a:r>
              <a:rPr lang="en-US" altLang="zh-TW" dirty="0" smtClean="0">
                <a:latin typeface="Arial"/>
                <a:cs typeface="Arial"/>
              </a:rPr>
              <a:t> 2* 		(2023: </a:t>
            </a:r>
            <a:r>
              <a:rPr lang="en-US" altLang="zh-TW" dirty="0" smtClean="0">
                <a:latin typeface="Arial"/>
                <a:ea typeface="Heiti TC Light"/>
                <a:cs typeface="Arial"/>
              </a:rPr>
              <a:t>pei6 </a:t>
            </a:r>
            <a:r>
              <a:rPr lang="en-US" altLang="zh-TW" dirty="0" err="1">
                <a:latin typeface="Arial"/>
                <a:ea typeface="Heiti TC Light"/>
                <a:cs typeface="Arial"/>
              </a:rPr>
              <a:t>lœŋ</a:t>
            </a:r>
            <a:r>
              <a:rPr lang="en-US" altLang="zh-TW" dirty="0">
                <a:latin typeface="Arial"/>
                <a:ea typeface="Heiti TC Light"/>
                <a:cs typeface="Arial"/>
              </a:rPr>
              <a:t> </a:t>
            </a:r>
            <a:r>
              <a:rPr lang="en-US" altLang="zh-TW" dirty="0" smtClean="0">
                <a:latin typeface="Arial"/>
                <a:ea typeface="Heiti TC Light"/>
                <a:cs typeface="Arial"/>
              </a:rPr>
              <a:t>4)</a:t>
            </a:r>
            <a:endParaRPr lang="en-US" altLang="zh-TW" dirty="0">
              <a:latin typeface="Arial"/>
              <a:ea typeface="Heiti TC Light"/>
              <a:cs typeface="Arial"/>
            </a:endParaRPr>
          </a:p>
          <a:p>
            <a:r>
              <a:rPr lang="en-NZ" dirty="0">
                <a:latin typeface="Arial"/>
                <a:cs typeface="Arial"/>
              </a:rPr>
              <a:t>1888: </a:t>
            </a:r>
            <a:r>
              <a:rPr lang="en-NZ" dirty="0" smtClean="0">
                <a:latin typeface="Arial"/>
                <a:cs typeface="Arial"/>
              </a:rPr>
              <a:t>‘rhyme’ </a:t>
            </a:r>
            <a:r>
              <a:rPr lang="en-NZ" dirty="0">
                <a:latin typeface="Arial"/>
                <a:cs typeface="Arial"/>
              </a:rPr>
              <a:t>	</a:t>
            </a:r>
            <a:r>
              <a:rPr lang="en-NZ" dirty="0" smtClean="0">
                <a:latin typeface="Arial"/>
                <a:cs typeface="Arial"/>
              </a:rPr>
              <a:t>	</a:t>
            </a:r>
            <a:r>
              <a:rPr lang="zh-CHT" altLang="en-US" dirty="0">
                <a:latin typeface="Heiti TC Light"/>
                <a:ea typeface="Heiti TC Light"/>
                <a:cs typeface="Heiti TC Light"/>
              </a:rPr>
              <a:t>韻</a:t>
            </a:r>
            <a:r>
              <a:rPr lang="en-US" altLang="zh-TW" dirty="0" smtClean="0">
                <a:latin typeface="Arial"/>
                <a:cs typeface="Arial"/>
              </a:rPr>
              <a:t> </a:t>
            </a:r>
            <a:r>
              <a:rPr lang="en-US" altLang="zh-TW" dirty="0">
                <a:latin typeface="Arial"/>
                <a:cs typeface="Arial"/>
              </a:rPr>
              <a:t>	</a:t>
            </a:r>
            <a:r>
              <a:rPr lang="en-US" altLang="zh-TW" dirty="0" smtClean="0">
                <a:latin typeface="Arial"/>
                <a:cs typeface="Arial"/>
              </a:rPr>
              <a:t>	wan 2*			(2023: </a:t>
            </a:r>
            <a:r>
              <a:rPr lang="en-US" altLang="zh-TW" dirty="0" err="1" smtClean="0">
                <a:latin typeface="Arial"/>
                <a:ea typeface="Heiti TC Light"/>
                <a:cs typeface="Arial"/>
              </a:rPr>
              <a:t>wɐn</a:t>
            </a:r>
            <a:r>
              <a:rPr lang="en-US" altLang="zh-TW" dirty="0" smtClean="0">
                <a:latin typeface="Arial"/>
                <a:ea typeface="Heiti TC Light"/>
                <a:cs typeface="Arial"/>
              </a:rPr>
              <a:t> 5)</a:t>
            </a:r>
          </a:p>
          <a:p>
            <a:r>
              <a:rPr lang="en-US" altLang="zh-TW" dirty="0" smtClean="0">
                <a:latin typeface="Arial"/>
                <a:ea typeface="Heiti TC Light"/>
                <a:cs typeface="Arial"/>
              </a:rPr>
              <a:t>1888: ‘ferry-boat’ 		</a:t>
            </a:r>
            <a:r>
              <a:rPr lang="zh-CHT" altLang="en-US" dirty="0">
                <a:latin typeface="Heiti TC Light"/>
                <a:ea typeface="Heiti TC Light"/>
                <a:cs typeface="Heiti TC Light"/>
              </a:rPr>
              <a:t>橫水</a:t>
            </a:r>
            <a:r>
              <a:rPr lang="zh-CHT" altLang="en-US" dirty="0" smtClean="0">
                <a:latin typeface="Heiti TC Light"/>
                <a:ea typeface="Heiti TC Light"/>
                <a:cs typeface="Heiti TC Light"/>
              </a:rPr>
              <a:t>渡</a:t>
            </a:r>
            <a:r>
              <a:rPr lang="en-US" altLang="zh-CHT" dirty="0" smtClean="0">
                <a:latin typeface="Heiti TC Light"/>
                <a:ea typeface="Heiti TC Light"/>
                <a:cs typeface="Heiti TC Light"/>
              </a:rPr>
              <a:t> 	</a:t>
            </a:r>
            <a:r>
              <a:rPr lang="en-US" altLang="zh-TW" dirty="0" smtClean="0">
                <a:latin typeface="Arial"/>
                <a:cs typeface="Arial"/>
              </a:rPr>
              <a:t>wáng4shui2 </a:t>
            </a:r>
            <a:r>
              <a:rPr lang="en-US" altLang="zh-TW" dirty="0" err="1" smtClean="0">
                <a:latin typeface="Arial"/>
                <a:cs typeface="Arial"/>
              </a:rPr>
              <a:t>tò</a:t>
            </a:r>
            <a:r>
              <a:rPr lang="en-US" altLang="zh-TW" dirty="0" smtClean="0">
                <a:latin typeface="Arial"/>
                <a:cs typeface="Arial"/>
              </a:rPr>
              <a:t> 2* 	(2023: waŋ4sɵy2 </a:t>
            </a:r>
            <a:r>
              <a:rPr lang="en-US" altLang="zh-TW" dirty="0" err="1" smtClean="0">
                <a:latin typeface="Arial"/>
                <a:cs typeface="Arial"/>
              </a:rPr>
              <a:t>tou</a:t>
            </a:r>
            <a:r>
              <a:rPr lang="en-US" altLang="zh-TW" dirty="0" smtClean="0">
                <a:latin typeface="Arial"/>
                <a:cs typeface="Arial"/>
              </a:rPr>
              <a:t> 6)</a:t>
            </a:r>
            <a:endParaRPr lang="en-US" altLang="zh-TW" dirty="0" smtClean="0">
              <a:latin typeface="Arial"/>
              <a:ea typeface="Heiti TC Light"/>
              <a:cs typeface="Arial"/>
            </a:endParaRPr>
          </a:p>
          <a:p>
            <a:endParaRPr lang="en-US" altLang="zh-TW" dirty="0" smtClean="0">
              <a:latin typeface="Arial"/>
              <a:ea typeface="Heiti TC Light"/>
              <a:cs typeface="Arial"/>
            </a:endParaRPr>
          </a:p>
          <a:p>
            <a:r>
              <a:rPr lang="en-US" altLang="zh-TW" dirty="0" smtClean="0">
                <a:latin typeface="Arial"/>
                <a:ea typeface="Heiti TC Light"/>
                <a:cs typeface="Arial"/>
              </a:rPr>
              <a:t>tone 2* in any aspect/mood (i.e. </a:t>
            </a:r>
            <a:r>
              <a:rPr lang="en-US" altLang="zh-TW" u="sng" dirty="0" smtClean="0">
                <a:latin typeface="Arial"/>
                <a:ea typeface="Heiti TC Light"/>
                <a:cs typeface="Arial"/>
              </a:rPr>
              <a:t>lexical</a:t>
            </a:r>
            <a:r>
              <a:rPr lang="en-US" altLang="zh-TW" dirty="0" smtClean="0">
                <a:latin typeface="Arial"/>
                <a:ea typeface="Heiti TC Light"/>
                <a:cs typeface="Arial"/>
              </a:rPr>
              <a:t> </a:t>
            </a:r>
            <a:r>
              <a:rPr lang="en-US" altLang="zh-TW" dirty="0" err="1" smtClean="0">
                <a:latin typeface="Arial"/>
                <a:ea typeface="Heiti TC Light"/>
                <a:cs typeface="Arial"/>
              </a:rPr>
              <a:t>suprafix</a:t>
            </a:r>
            <a:r>
              <a:rPr lang="en-US" altLang="zh-TW" dirty="0" smtClean="0">
                <a:latin typeface="Arial"/>
                <a:ea typeface="Heiti TC Light"/>
                <a:cs typeface="Arial"/>
              </a:rPr>
              <a:t>):</a:t>
            </a:r>
            <a:endParaRPr lang="en-US" altLang="zh-TW" dirty="0">
              <a:latin typeface="Arial"/>
              <a:ea typeface="Heiti TC Light"/>
              <a:cs typeface="Arial"/>
            </a:endParaRPr>
          </a:p>
          <a:p>
            <a:r>
              <a:rPr lang="en-US" altLang="zh-TW" dirty="0" smtClean="0">
                <a:latin typeface="Arial"/>
                <a:ea typeface="Heiti TC Light"/>
                <a:cs typeface="Arial"/>
              </a:rPr>
              <a:t>1888: verb ‘sit’ 		</a:t>
            </a:r>
            <a:r>
              <a:rPr lang="zh-CHT" altLang="en-US" dirty="0">
                <a:latin typeface="Heiti TC Light"/>
                <a:ea typeface="Heiti TC Light"/>
                <a:cs typeface="Heiti TC Light"/>
              </a:rPr>
              <a:t>坐</a:t>
            </a:r>
            <a:r>
              <a:rPr lang="en-US" altLang="zh-CHT" dirty="0" smtClean="0">
                <a:latin typeface="Arial"/>
                <a:ea typeface="Heiti TC Light"/>
                <a:cs typeface="Arial"/>
              </a:rPr>
              <a:t> 		</a:t>
            </a:r>
            <a:r>
              <a:rPr lang="en-US" altLang="zh-CHT" dirty="0" err="1" smtClean="0">
                <a:latin typeface="Arial"/>
                <a:ea typeface="Heiti TC Light"/>
                <a:cs typeface="Arial"/>
              </a:rPr>
              <a:t>ts’o</a:t>
            </a:r>
            <a:r>
              <a:rPr lang="en-US" altLang="zh-CHT" dirty="0" smtClean="0">
                <a:latin typeface="Arial"/>
                <a:ea typeface="Heiti TC Light"/>
                <a:cs typeface="Arial"/>
              </a:rPr>
              <a:t> 5 &gt; 2*		(2023: </a:t>
            </a:r>
            <a:r>
              <a:rPr lang="en-US" altLang="zh-CHT" dirty="0" err="1" smtClean="0">
                <a:latin typeface="Arial"/>
                <a:ea typeface="Heiti TC Light"/>
                <a:cs typeface="Arial"/>
              </a:rPr>
              <a:t>tsʰɔ</a:t>
            </a:r>
            <a:r>
              <a:rPr lang="en-US" altLang="zh-CHT" dirty="0" smtClean="0">
                <a:latin typeface="Arial"/>
                <a:ea typeface="Heiti TC Light"/>
                <a:cs typeface="Arial"/>
              </a:rPr>
              <a:t> 5)</a:t>
            </a:r>
          </a:p>
          <a:p>
            <a:r>
              <a:rPr lang="en-US" altLang="zh-TW" dirty="0" smtClean="0">
                <a:latin typeface="Arial"/>
                <a:ea typeface="Heiti TC Light"/>
                <a:cs typeface="Arial"/>
              </a:rPr>
              <a:t>1888: adj. ‘heavy’ 	</a:t>
            </a:r>
            <a:r>
              <a:rPr lang="zh-CHT" altLang="en-US" dirty="0" smtClean="0">
                <a:latin typeface="Heiti TC Light"/>
                <a:ea typeface="Heiti TC Light"/>
                <a:cs typeface="Heiti TC Light"/>
              </a:rPr>
              <a:t>重</a:t>
            </a:r>
            <a:r>
              <a:rPr lang="en-US" altLang="zh-CHT" dirty="0" smtClean="0">
                <a:latin typeface="Heiti TC Light"/>
                <a:ea typeface="Heiti TC Light"/>
                <a:cs typeface="Heiti TC Light"/>
              </a:rPr>
              <a:t> 		</a:t>
            </a:r>
            <a:r>
              <a:rPr lang="en-US" altLang="zh-CHT" dirty="0" err="1" smtClean="0">
                <a:latin typeface="Arial"/>
                <a:ea typeface="Heiti TC Light"/>
                <a:cs typeface="Arial"/>
              </a:rPr>
              <a:t>ch’ung</a:t>
            </a:r>
            <a:r>
              <a:rPr lang="en-US" altLang="zh-CHT" dirty="0" smtClean="0">
                <a:latin typeface="Arial"/>
                <a:ea typeface="Heiti TC Light"/>
                <a:cs typeface="Arial"/>
              </a:rPr>
              <a:t> 5 &gt; </a:t>
            </a:r>
            <a:r>
              <a:rPr lang="en-US" altLang="zh-CHT" dirty="0">
                <a:latin typeface="Arial"/>
                <a:ea typeface="Heiti TC Light"/>
                <a:cs typeface="Arial"/>
              </a:rPr>
              <a:t>2</a:t>
            </a:r>
            <a:r>
              <a:rPr lang="en-US" altLang="zh-CHT" dirty="0" smtClean="0">
                <a:latin typeface="Arial"/>
                <a:ea typeface="Heiti TC Light"/>
                <a:cs typeface="Arial"/>
              </a:rPr>
              <a:t>* 	(2023: </a:t>
            </a:r>
            <a:r>
              <a:rPr lang="en-US" altLang="zh-CHT" dirty="0" err="1" smtClean="0">
                <a:latin typeface="Arial"/>
                <a:ea typeface="Heiti TC Light"/>
                <a:cs typeface="Arial"/>
              </a:rPr>
              <a:t>tsʰʊŋ</a:t>
            </a:r>
            <a:r>
              <a:rPr lang="en-US" altLang="zh-CHT" dirty="0" smtClean="0">
                <a:latin typeface="Arial"/>
                <a:ea typeface="Heiti TC Light"/>
                <a:cs typeface="Arial"/>
              </a:rPr>
              <a:t> 5)</a:t>
            </a:r>
            <a:endParaRPr lang="en-US" altLang="zh-TW" dirty="0">
              <a:latin typeface="Arial"/>
              <a:ea typeface="Heiti TC Light"/>
              <a:cs typeface="Arial"/>
            </a:endParaRPr>
          </a:p>
        </p:txBody>
      </p:sp>
      <p:graphicFrame>
        <p:nvGraphicFramePr>
          <p:cNvPr id="7" name="Table 6"/>
          <p:cNvGraphicFramePr>
            <a:graphicFrameLocks noGrp="1"/>
          </p:cNvGraphicFramePr>
          <p:nvPr>
            <p:extLst>
              <p:ext uri="{D42A27DB-BD31-4B8C-83A1-F6EECF244321}">
                <p14:modId xmlns:p14="http://schemas.microsoft.com/office/powerpoint/2010/main" val="291095278"/>
              </p:ext>
            </p:extLst>
          </p:nvPr>
        </p:nvGraphicFramePr>
        <p:xfrm>
          <a:off x="317500" y="1752600"/>
          <a:ext cx="8181277" cy="2026919"/>
        </p:xfrm>
        <a:graphic>
          <a:graphicData uri="http://schemas.openxmlformats.org/drawingml/2006/table">
            <a:tbl>
              <a:tblPr firstRow="1" bandRow="1">
                <a:tableStyleId>{5940675A-B579-460E-94D1-54222C63F5DA}</a:tableStyleId>
              </a:tblPr>
              <a:tblGrid>
                <a:gridCol w="1491303"/>
                <a:gridCol w="2215947"/>
                <a:gridCol w="1286933"/>
                <a:gridCol w="1771471"/>
                <a:gridCol w="1415623"/>
              </a:tblGrid>
              <a:tr h="370840">
                <a:tc>
                  <a:txBody>
                    <a:bodyPr/>
                    <a:lstStyle/>
                    <a:p>
                      <a:r>
                        <a:rPr lang="en-NZ" dirty="0" smtClean="0">
                          <a:latin typeface="Arial"/>
                          <a:cs typeface="Arial"/>
                        </a:rPr>
                        <a:t>In 1888:</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NZ" dirty="0" smtClean="0">
                          <a:latin typeface="Arial"/>
                          <a:cs typeface="Arial"/>
                        </a:rPr>
                        <a:t>Tone 2*</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NZ" dirty="0" smtClean="0">
                          <a:latin typeface="Arial"/>
                          <a:cs typeface="Arial"/>
                        </a:rPr>
                        <a:t>Tone 2*</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NZ" dirty="0" smtClean="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70840">
                <a:tc>
                  <a:txBody>
                    <a:bodyPr/>
                    <a:lstStyle/>
                    <a:p>
                      <a:r>
                        <a:rPr lang="en-NZ" dirty="0" smtClean="0">
                          <a:latin typeface="Arial"/>
                          <a:cs typeface="Arial"/>
                        </a:rPr>
                        <a:t>In 2023:</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NZ" dirty="0" smtClean="0">
                          <a:latin typeface="Arial"/>
                          <a:cs typeface="Arial"/>
                        </a:rPr>
                        <a:t>another tone</a:t>
                      </a:r>
                    </a:p>
                    <a:p>
                      <a:r>
                        <a:rPr lang="en-NZ" i="1" dirty="0" smtClean="0">
                          <a:latin typeface="Arial"/>
                          <a:cs typeface="Arial"/>
                        </a:rPr>
                        <a:t>(citation tone, or tone 1 in two case)</a:t>
                      </a:r>
                      <a:endParaRPr lang="en-NZ" i="1"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NZ" dirty="0" smtClean="0">
                          <a:latin typeface="Arial"/>
                          <a:cs typeface="Arial"/>
                        </a:rPr>
                        <a:t>Tone 2</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NZ" dirty="0" smtClean="0">
                        <a:latin typeface="Arial"/>
                        <a:cs typeface="Arial"/>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NZ" dirty="0" smtClean="0">
                        <a:latin typeface="Arial"/>
                        <a:cs typeface="Arial"/>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NZ" dirty="0" smtClean="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NZ" dirty="0" smtClean="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70840">
                <a:tc>
                  <a:txBody>
                    <a:bodyPr/>
                    <a:lstStyle/>
                    <a:p>
                      <a:r>
                        <a:rPr lang="en-NZ" dirty="0" smtClean="0">
                          <a:latin typeface="Arial"/>
                          <a:cs typeface="Arial"/>
                        </a:rPr>
                        <a:t>lexical items:</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NZ" dirty="0" smtClean="0">
                          <a:latin typeface="Arial"/>
                          <a:cs typeface="Arial"/>
                        </a:rPr>
                        <a:t>15</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NZ" dirty="0" smtClean="0">
                          <a:latin typeface="Arial"/>
                          <a:cs typeface="Arial"/>
                        </a:rPr>
                        <a:t>53</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NZ" dirty="0" smtClean="0">
                          <a:latin typeface="Arial"/>
                          <a:cs typeface="Arial"/>
                        </a:rPr>
                        <a:t>11</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NZ" dirty="0" smtClean="0">
                          <a:latin typeface="Arial"/>
                          <a:cs typeface="Arial"/>
                        </a:rPr>
                        <a:t>(32)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70840">
                <a:tc>
                  <a:txBody>
                    <a:bodyPr/>
                    <a:lstStyle/>
                    <a:p>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
        <p:nvSpPr>
          <p:cNvPr id="8" name="Rectangle 7"/>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15833240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477962"/>
          </a:xfrm>
        </p:spPr>
        <p:txBody>
          <a:bodyPr>
            <a:normAutofit/>
          </a:bodyPr>
          <a:lstStyle/>
          <a:p>
            <a:pPr algn="l"/>
            <a:r>
              <a:rPr lang="en-NZ" sz="3200" b="1" dirty="0" smtClean="0">
                <a:latin typeface="Arial"/>
                <a:cs typeface="Arial"/>
              </a:rPr>
              <a:t>Cantonese</a:t>
            </a:r>
            <a:r>
              <a:rPr lang="en-NZ" sz="3200" dirty="0" smtClean="0">
                <a:latin typeface="Arial"/>
                <a:cs typeface="Arial"/>
              </a:rPr>
              <a:t> (Ball 1888)</a:t>
            </a:r>
            <a:br>
              <a:rPr lang="en-NZ" sz="3200" dirty="0" smtClean="0">
                <a:latin typeface="Arial"/>
                <a:cs typeface="Arial"/>
              </a:rPr>
            </a:br>
            <a:r>
              <a:rPr lang="en-NZ" sz="2400" i="1" dirty="0">
                <a:latin typeface="Arial"/>
                <a:cs typeface="Arial"/>
              </a:rPr>
              <a:t>(cases of </a:t>
            </a:r>
            <a:r>
              <a:rPr lang="en-NZ" sz="2400" i="1" u="sng" dirty="0">
                <a:latin typeface="Arial"/>
                <a:cs typeface="Arial"/>
              </a:rPr>
              <a:t>lexical</a:t>
            </a:r>
            <a:r>
              <a:rPr lang="en-NZ" sz="2400" i="1" dirty="0">
                <a:latin typeface="Arial"/>
                <a:cs typeface="Arial"/>
              </a:rPr>
              <a:t> suprafix)</a:t>
            </a:r>
            <a:endParaRPr lang="en-NZ" sz="2400" b="1" i="1" dirty="0">
              <a:latin typeface="Arial"/>
              <a:cs typeface="Arial"/>
            </a:endParaRPr>
          </a:p>
        </p:txBody>
      </p:sp>
      <p:graphicFrame>
        <p:nvGraphicFramePr>
          <p:cNvPr id="9" name="Table 8"/>
          <p:cNvGraphicFramePr>
            <a:graphicFrameLocks noGrp="1"/>
          </p:cNvGraphicFramePr>
          <p:nvPr>
            <p:extLst>
              <p:ext uri="{D42A27DB-BD31-4B8C-83A1-F6EECF244321}">
                <p14:modId xmlns:p14="http://schemas.microsoft.com/office/powerpoint/2010/main" val="958622176"/>
              </p:ext>
            </p:extLst>
          </p:nvPr>
        </p:nvGraphicFramePr>
        <p:xfrm>
          <a:off x="317500" y="1752600"/>
          <a:ext cx="8181277" cy="2026919"/>
        </p:xfrm>
        <a:graphic>
          <a:graphicData uri="http://schemas.openxmlformats.org/drawingml/2006/table">
            <a:tbl>
              <a:tblPr firstRow="1" bandRow="1">
                <a:tableStyleId>{5940675A-B579-460E-94D1-54222C63F5DA}</a:tableStyleId>
              </a:tblPr>
              <a:tblGrid>
                <a:gridCol w="1491303"/>
                <a:gridCol w="2215947"/>
                <a:gridCol w="1286933"/>
                <a:gridCol w="1771471"/>
                <a:gridCol w="1415623"/>
              </a:tblGrid>
              <a:tr h="370840">
                <a:tc>
                  <a:txBody>
                    <a:bodyPr/>
                    <a:lstStyle/>
                    <a:p>
                      <a:r>
                        <a:rPr lang="en-NZ" dirty="0" smtClean="0">
                          <a:latin typeface="Arial"/>
                          <a:cs typeface="Arial"/>
                        </a:rPr>
                        <a:t>In 1888:</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NZ" dirty="0" smtClean="0">
                          <a:latin typeface="Arial"/>
                          <a:cs typeface="Arial"/>
                        </a:rPr>
                        <a:t>Tone 2*</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NZ" dirty="0" smtClean="0">
                          <a:latin typeface="Arial"/>
                          <a:cs typeface="Arial"/>
                        </a:rPr>
                        <a:t>Tone 2*</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NZ" dirty="0" smtClean="0">
                          <a:latin typeface="Arial"/>
                          <a:cs typeface="Arial"/>
                        </a:rPr>
                        <a:t>Tone 2*</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NZ" dirty="0" smtClean="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70840">
                <a:tc>
                  <a:txBody>
                    <a:bodyPr/>
                    <a:lstStyle/>
                    <a:p>
                      <a:r>
                        <a:rPr lang="en-NZ" dirty="0" smtClean="0">
                          <a:latin typeface="Arial"/>
                          <a:cs typeface="Arial"/>
                        </a:rPr>
                        <a:t>In 2023:</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NZ" dirty="0" smtClean="0">
                          <a:latin typeface="Arial"/>
                          <a:cs typeface="Arial"/>
                        </a:rPr>
                        <a:t>another tone</a:t>
                      </a:r>
                    </a:p>
                    <a:p>
                      <a:r>
                        <a:rPr lang="en-NZ" i="1" dirty="0" smtClean="0">
                          <a:latin typeface="Arial"/>
                          <a:cs typeface="Arial"/>
                        </a:rPr>
                        <a:t>(citation tone, or tone 1 in two case)</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NZ" dirty="0" smtClean="0">
                          <a:latin typeface="Arial"/>
                          <a:cs typeface="Arial"/>
                        </a:rPr>
                        <a:t>Tone 2</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NZ" dirty="0" smtClean="0">
                          <a:latin typeface="Arial"/>
                          <a:cs typeface="Arial"/>
                        </a:rPr>
                        <a:t>(</a:t>
                      </a:r>
                      <a:r>
                        <a:rPr lang="en-NZ" baseline="0" dirty="0" smtClean="0">
                          <a:latin typeface="Arial"/>
                          <a:cs typeface="Arial"/>
                        </a:rPr>
                        <a:t>hard to tell,</a:t>
                      </a:r>
                    </a:p>
                    <a:p>
                      <a:pPr marL="0" marR="0" indent="0" algn="l" defTabSz="457200" rtl="0" eaLnBrk="1" fontAlgn="auto" latinLnBrk="0" hangingPunct="1">
                        <a:lnSpc>
                          <a:spcPct val="100000"/>
                        </a:lnSpc>
                        <a:spcBef>
                          <a:spcPts val="0"/>
                        </a:spcBef>
                        <a:spcAft>
                          <a:spcPts val="0"/>
                        </a:spcAft>
                        <a:buClrTx/>
                        <a:buSzTx/>
                        <a:buFontTx/>
                        <a:buNone/>
                        <a:tabLst/>
                        <a:defRPr/>
                      </a:pPr>
                      <a:r>
                        <a:rPr lang="en-NZ" baseline="0" dirty="0" smtClean="0">
                          <a:latin typeface="Arial"/>
                          <a:cs typeface="Arial"/>
                        </a:rPr>
                        <a:t>e.g. expression </a:t>
                      </a:r>
                    </a:p>
                    <a:p>
                      <a:pPr marL="0" marR="0" indent="0" algn="l" defTabSz="457200" rtl="0" eaLnBrk="1" fontAlgn="auto" latinLnBrk="0" hangingPunct="1">
                        <a:lnSpc>
                          <a:spcPct val="100000"/>
                        </a:lnSpc>
                        <a:spcBef>
                          <a:spcPts val="0"/>
                        </a:spcBef>
                        <a:spcAft>
                          <a:spcPts val="0"/>
                        </a:spcAft>
                        <a:buClrTx/>
                        <a:buSzTx/>
                        <a:buFontTx/>
                        <a:buNone/>
                        <a:tabLst/>
                        <a:defRPr/>
                      </a:pPr>
                      <a:r>
                        <a:rPr lang="en-NZ" baseline="0" dirty="0" smtClean="0">
                          <a:latin typeface="Arial"/>
                          <a:cs typeface="Arial"/>
                        </a:rPr>
                        <a:t>no longer used)</a:t>
                      </a:r>
                      <a:endParaRPr lang="en-NZ" dirty="0" smtClean="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NZ" dirty="0" smtClean="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70840">
                <a:tc>
                  <a:txBody>
                    <a:bodyPr/>
                    <a:lstStyle/>
                    <a:p>
                      <a:r>
                        <a:rPr lang="en-NZ" dirty="0" smtClean="0">
                          <a:latin typeface="Arial"/>
                          <a:cs typeface="Arial"/>
                        </a:rPr>
                        <a:t>lexical items:</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NZ" dirty="0" smtClean="0">
                          <a:latin typeface="Arial"/>
                          <a:cs typeface="Arial"/>
                        </a:rPr>
                        <a:t>15</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NZ" dirty="0" smtClean="0">
                          <a:latin typeface="Arial"/>
                          <a:cs typeface="Arial"/>
                        </a:rPr>
                        <a:t>53</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NZ" dirty="0" smtClean="0">
                          <a:latin typeface="Arial"/>
                          <a:cs typeface="Arial"/>
                        </a:rPr>
                        <a:t>11</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NZ" dirty="0" smtClean="0">
                          <a:latin typeface="Arial"/>
                          <a:cs typeface="Arial"/>
                        </a:rPr>
                        <a:t>(32)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70840">
                <a:tc>
                  <a:txBody>
                    <a:bodyPr/>
                    <a:lstStyle/>
                    <a:p>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
        <p:nvSpPr>
          <p:cNvPr id="5" name="TextBox 4"/>
          <p:cNvSpPr txBox="1"/>
          <p:nvPr/>
        </p:nvSpPr>
        <p:spPr>
          <a:xfrm>
            <a:off x="457200" y="4163873"/>
            <a:ext cx="8470900" cy="646331"/>
          </a:xfrm>
          <a:prstGeom prst="rect">
            <a:avLst/>
          </a:prstGeom>
          <a:noFill/>
        </p:spPr>
        <p:txBody>
          <a:bodyPr wrap="square" rtlCol="0">
            <a:spAutoFit/>
          </a:bodyPr>
          <a:lstStyle/>
          <a:p>
            <a:r>
              <a:rPr lang="en-NZ" dirty="0" smtClean="0">
                <a:latin typeface="Arial"/>
                <a:cs typeface="Arial"/>
              </a:rPr>
              <a:t>e.g.</a:t>
            </a:r>
          </a:p>
          <a:p>
            <a:r>
              <a:rPr lang="en-NZ" dirty="0" smtClean="0">
                <a:latin typeface="Arial"/>
                <a:cs typeface="Arial"/>
              </a:rPr>
              <a:t>‘Nine cash.’ 	</a:t>
            </a:r>
            <a:r>
              <a:rPr lang="zh-TW" altLang="en-US" dirty="0" smtClean="0">
                <a:latin typeface="华文细黑"/>
                <a:ea typeface="华文细黑"/>
                <a:cs typeface="华文细黑"/>
              </a:rPr>
              <a:t>九個錢</a:t>
            </a:r>
            <a:r>
              <a:rPr lang="en-US" altLang="zh-TW" dirty="0" smtClean="0">
                <a:latin typeface="Arial"/>
                <a:cs typeface="Arial"/>
              </a:rPr>
              <a:t> 		Kau2 ko3 ts’ín2* 	(nine CLF cash) 		</a:t>
            </a:r>
            <a:r>
              <a:rPr lang="en-NZ" dirty="0" smtClean="0">
                <a:latin typeface="Arial"/>
                <a:cs typeface="Arial"/>
              </a:rPr>
              <a:t>(1888:</a:t>
            </a:r>
            <a:r>
              <a:rPr lang="en-NZ" dirty="0">
                <a:latin typeface="Arial"/>
                <a:cs typeface="Arial"/>
              </a:rPr>
              <a:t>19)  </a:t>
            </a:r>
            <a:endParaRPr lang="en-NZ" dirty="0" smtClean="0">
              <a:latin typeface="Arial"/>
              <a:cs typeface="Arial"/>
            </a:endParaRPr>
          </a:p>
        </p:txBody>
      </p:sp>
      <p:sp>
        <p:nvSpPr>
          <p:cNvPr id="6" name="Rectangle 5"/>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270919054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477962"/>
          </a:xfrm>
        </p:spPr>
        <p:txBody>
          <a:bodyPr>
            <a:normAutofit/>
          </a:bodyPr>
          <a:lstStyle/>
          <a:p>
            <a:pPr algn="l"/>
            <a:r>
              <a:rPr lang="en-NZ" sz="3200" b="1" dirty="0" smtClean="0">
                <a:latin typeface="Arial"/>
                <a:cs typeface="Arial"/>
              </a:rPr>
              <a:t>Cantonese</a:t>
            </a:r>
            <a:r>
              <a:rPr lang="en-NZ" sz="3200" dirty="0" smtClean="0">
                <a:latin typeface="Arial"/>
                <a:cs typeface="Arial"/>
              </a:rPr>
              <a:t> (Ball 1888)</a:t>
            </a:r>
            <a:br>
              <a:rPr lang="en-NZ" sz="3200" dirty="0" smtClean="0">
                <a:latin typeface="Arial"/>
                <a:cs typeface="Arial"/>
              </a:rPr>
            </a:br>
            <a:r>
              <a:rPr lang="en-NZ" sz="2400" i="1" dirty="0">
                <a:latin typeface="Arial"/>
                <a:cs typeface="Arial"/>
              </a:rPr>
              <a:t>(cases of </a:t>
            </a:r>
            <a:r>
              <a:rPr lang="en-NZ" sz="2400" i="1" u="sng" dirty="0">
                <a:latin typeface="Arial"/>
                <a:cs typeface="Arial"/>
              </a:rPr>
              <a:t>lexical</a:t>
            </a:r>
            <a:r>
              <a:rPr lang="en-NZ" sz="2400" i="1" dirty="0">
                <a:latin typeface="Arial"/>
                <a:cs typeface="Arial"/>
              </a:rPr>
              <a:t> suprafix)</a:t>
            </a:r>
            <a:endParaRPr lang="en-NZ" sz="2400" b="1" i="1" dirty="0">
              <a:latin typeface="Arial"/>
              <a:cs typeface="Arial"/>
            </a:endParaRPr>
          </a:p>
        </p:txBody>
      </p:sp>
      <p:sp>
        <p:nvSpPr>
          <p:cNvPr id="6" name="TextBox 5"/>
          <p:cNvSpPr txBox="1"/>
          <p:nvPr/>
        </p:nvSpPr>
        <p:spPr>
          <a:xfrm>
            <a:off x="457200" y="3875880"/>
            <a:ext cx="7591425" cy="2308324"/>
          </a:xfrm>
          <a:prstGeom prst="rect">
            <a:avLst/>
          </a:prstGeom>
          <a:noFill/>
        </p:spPr>
        <p:txBody>
          <a:bodyPr wrap="square" rtlCol="0">
            <a:spAutoFit/>
          </a:bodyPr>
          <a:lstStyle/>
          <a:p>
            <a:r>
              <a:rPr lang="en-NZ" dirty="0" smtClean="0">
                <a:latin typeface="Arial"/>
                <a:cs typeface="Arial"/>
              </a:rPr>
              <a:t>e.g.</a:t>
            </a:r>
          </a:p>
          <a:p>
            <a:r>
              <a:rPr lang="en-NZ" dirty="0" smtClean="0">
                <a:latin typeface="Arial"/>
                <a:cs typeface="Arial"/>
              </a:rPr>
              <a:t>1888: ‘bear’ 			</a:t>
            </a:r>
            <a:r>
              <a:rPr lang="ja-JP" altLang="en-US" dirty="0" smtClean="0">
                <a:latin typeface="Heiti TC Light"/>
                <a:ea typeface="Heiti TC Light"/>
                <a:cs typeface="Heiti TC Light"/>
              </a:rPr>
              <a:t>熊人</a:t>
            </a:r>
            <a:r>
              <a:rPr lang="en-US" altLang="ja-JP" dirty="0" smtClean="0">
                <a:latin typeface="Arial"/>
                <a:ea typeface="Heiti TC Light"/>
                <a:cs typeface="Arial"/>
              </a:rPr>
              <a:t>	hung4 </a:t>
            </a:r>
            <a:r>
              <a:rPr lang="en-US" altLang="ja-JP" dirty="0" err="1" smtClean="0">
                <a:latin typeface="Arial"/>
                <a:ea typeface="Heiti TC Light"/>
                <a:cs typeface="Arial"/>
              </a:rPr>
              <a:t>yan</a:t>
            </a:r>
            <a:r>
              <a:rPr lang="en-US" altLang="ja-JP" dirty="0" smtClean="0">
                <a:latin typeface="Arial"/>
                <a:ea typeface="Heiti TC Light"/>
                <a:cs typeface="Arial"/>
              </a:rPr>
              <a:t> 4 		(2023: hʊŋ4 </a:t>
            </a:r>
            <a:r>
              <a:rPr lang="en-US" altLang="ja-JP" dirty="0" err="1" smtClean="0">
                <a:latin typeface="Arial"/>
                <a:ea typeface="Heiti TC Light"/>
                <a:cs typeface="Arial"/>
              </a:rPr>
              <a:t>jɐn</a:t>
            </a:r>
            <a:r>
              <a:rPr lang="en-US" altLang="ja-JP" dirty="0" smtClean="0">
                <a:latin typeface="Arial"/>
                <a:ea typeface="Heiti TC Light"/>
                <a:cs typeface="Arial"/>
              </a:rPr>
              <a:t> 2)</a:t>
            </a:r>
          </a:p>
          <a:p>
            <a:r>
              <a:rPr lang="en-US" dirty="0" smtClean="0">
                <a:latin typeface="Arial"/>
                <a:ea typeface="Heiti TC Light"/>
                <a:cs typeface="Arial"/>
              </a:rPr>
              <a:t>1888: ‘mother’ </a:t>
            </a:r>
            <a:r>
              <a:rPr lang="en-NZ" dirty="0" smtClean="0">
                <a:latin typeface="Arial"/>
                <a:cs typeface="Arial"/>
              </a:rPr>
              <a:t>		</a:t>
            </a:r>
            <a:r>
              <a:rPr lang="ja-JP" altLang="en-NZ" dirty="0" smtClean="0">
                <a:latin typeface="Heiti TC Light"/>
                <a:ea typeface="Heiti TC Light"/>
                <a:cs typeface="Heiti TC Light"/>
              </a:rPr>
              <a:t>老母</a:t>
            </a:r>
            <a:r>
              <a:rPr lang="en-US" altLang="ja-JP" dirty="0" smtClean="0">
                <a:latin typeface="Heiti TC Light"/>
                <a:ea typeface="Heiti TC Light"/>
                <a:cs typeface="Heiti TC Light"/>
              </a:rPr>
              <a:t> 	</a:t>
            </a:r>
            <a:r>
              <a:rPr lang="en-US" altLang="ja-JP" dirty="0" smtClean="0">
                <a:latin typeface="Arial"/>
                <a:ea typeface="Heiti TC Light"/>
                <a:cs typeface="Arial"/>
              </a:rPr>
              <a:t>lò5 </a:t>
            </a:r>
            <a:r>
              <a:rPr lang="en-US" altLang="ja-JP" dirty="0" err="1" smtClean="0">
                <a:latin typeface="Arial"/>
                <a:ea typeface="Heiti TC Light"/>
                <a:cs typeface="Arial"/>
              </a:rPr>
              <a:t>mò</a:t>
            </a:r>
            <a:r>
              <a:rPr lang="en-US" altLang="ja-JP" dirty="0" smtClean="0">
                <a:latin typeface="Arial"/>
                <a:ea typeface="Heiti TC Light"/>
                <a:cs typeface="Arial"/>
              </a:rPr>
              <a:t> 5 		(2023: lou5 </a:t>
            </a:r>
            <a:r>
              <a:rPr lang="en-US" altLang="ja-JP" dirty="0" err="1" smtClean="0">
                <a:latin typeface="Arial"/>
                <a:ea typeface="Heiti TC Light"/>
                <a:cs typeface="Arial"/>
              </a:rPr>
              <a:t>mou</a:t>
            </a:r>
            <a:r>
              <a:rPr lang="en-US" altLang="ja-JP" dirty="0" smtClean="0">
                <a:latin typeface="Arial"/>
                <a:ea typeface="Heiti TC Light"/>
                <a:cs typeface="Arial"/>
              </a:rPr>
              <a:t> 2)</a:t>
            </a:r>
          </a:p>
          <a:p>
            <a:r>
              <a:rPr lang="en-US" dirty="0" smtClean="0">
                <a:latin typeface="Arial"/>
                <a:ea typeface="Heiti TC Light"/>
                <a:cs typeface="Arial"/>
              </a:rPr>
              <a:t>1888: ‘string’  		</a:t>
            </a:r>
            <a:r>
              <a:rPr lang="zh-CHT" altLang="en-US" dirty="0" smtClean="0">
                <a:latin typeface="Heiti TC Light"/>
                <a:ea typeface="Heiti TC Light"/>
                <a:cs typeface="Heiti TC Light"/>
              </a:rPr>
              <a:t>繩</a:t>
            </a:r>
            <a:r>
              <a:rPr lang="en-US" altLang="zh-CHT" dirty="0" smtClean="0">
                <a:latin typeface="Heiti TC Light"/>
                <a:ea typeface="Heiti TC Light"/>
                <a:cs typeface="Heiti TC Light"/>
              </a:rPr>
              <a:t> 		</a:t>
            </a:r>
            <a:r>
              <a:rPr lang="en-US" altLang="ja-JP" dirty="0" err="1" smtClean="0">
                <a:latin typeface="Arial"/>
                <a:ea typeface="Heiti TC Light"/>
                <a:cs typeface="Arial"/>
              </a:rPr>
              <a:t>shing</a:t>
            </a:r>
            <a:r>
              <a:rPr lang="en-US" altLang="ja-JP" dirty="0" smtClean="0">
                <a:latin typeface="Arial"/>
                <a:ea typeface="Heiti TC Light"/>
                <a:cs typeface="Arial"/>
              </a:rPr>
              <a:t> 4			(2023: </a:t>
            </a:r>
            <a:r>
              <a:rPr lang="en-US" altLang="ja-JP" dirty="0" err="1" smtClean="0">
                <a:latin typeface="Arial"/>
                <a:ea typeface="Heiti TC Light"/>
                <a:cs typeface="Arial"/>
              </a:rPr>
              <a:t>sɪŋ</a:t>
            </a:r>
            <a:r>
              <a:rPr lang="en-US" altLang="ja-JP" dirty="0" smtClean="0">
                <a:latin typeface="Arial"/>
                <a:ea typeface="Heiti TC Light"/>
                <a:cs typeface="Arial"/>
              </a:rPr>
              <a:t> 2)</a:t>
            </a:r>
          </a:p>
          <a:p>
            <a:r>
              <a:rPr lang="en-US" altLang="ja-JP" dirty="0" smtClean="0">
                <a:latin typeface="Arial"/>
                <a:ea typeface="Heiti TC Light"/>
                <a:cs typeface="Arial"/>
              </a:rPr>
              <a:t>1888: ‘case’ 			</a:t>
            </a:r>
            <a:r>
              <a:rPr lang="zh-TW" altLang="en-US" dirty="0" smtClean="0">
                <a:latin typeface="Heiti TC Light"/>
                <a:ea typeface="Heiti TC Light"/>
                <a:cs typeface="Heiti TC Light"/>
              </a:rPr>
              <a:t>案件</a:t>
            </a:r>
            <a:r>
              <a:rPr lang="en-US" altLang="zh-TW" dirty="0" smtClean="0">
                <a:latin typeface="Arial"/>
                <a:ea typeface="Heiti TC Light"/>
                <a:cs typeface="Arial"/>
              </a:rPr>
              <a:t> 	òn3 </a:t>
            </a:r>
            <a:r>
              <a:rPr lang="en-US" altLang="zh-TW" dirty="0" err="1" smtClean="0">
                <a:latin typeface="Arial"/>
                <a:ea typeface="Heiti TC Light"/>
                <a:cs typeface="Arial"/>
              </a:rPr>
              <a:t>kín</a:t>
            </a:r>
            <a:r>
              <a:rPr lang="en-US" altLang="zh-TW" dirty="0" smtClean="0">
                <a:latin typeface="Arial"/>
                <a:ea typeface="Heiti TC Light"/>
                <a:cs typeface="Arial"/>
              </a:rPr>
              <a:t> 6 		(2023: ɔn3 kin 2)</a:t>
            </a:r>
            <a:endParaRPr lang="en-US" altLang="ja-JP" dirty="0" smtClean="0">
              <a:latin typeface="Arial"/>
              <a:ea typeface="Heiti TC Light"/>
              <a:cs typeface="Arial"/>
            </a:endParaRPr>
          </a:p>
          <a:p>
            <a:endParaRPr lang="en-US" dirty="0" smtClean="0">
              <a:latin typeface="Arial"/>
              <a:ea typeface="Heiti TC Light"/>
              <a:cs typeface="Arial"/>
            </a:endParaRPr>
          </a:p>
          <a:p>
            <a:r>
              <a:rPr lang="en-US" dirty="0" smtClean="0">
                <a:latin typeface="Arial"/>
                <a:ea typeface="Heiti TC Light"/>
                <a:cs typeface="Arial"/>
              </a:rPr>
              <a:t>1888: ‘bangle’ 		</a:t>
            </a:r>
            <a:r>
              <a:rPr lang="zh-CHT" altLang="en-US" dirty="0" smtClean="0">
                <a:latin typeface="Heiti TC Light"/>
                <a:ea typeface="Heiti TC Light"/>
                <a:cs typeface="Heiti TC Light"/>
              </a:rPr>
              <a:t>鈪</a:t>
            </a:r>
            <a:r>
              <a:rPr lang="en-US" altLang="zh-CHT" dirty="0" smtClean="0">
                <a:latin typeface="Heiti TC Light"/>
                <a:ea typeface="Heiti TC Light"/>
                <a:cs typeface="Heiti TC Light"/>
              </a:rPr>
              <a:t> 		</a:t>
            </a:r>
            <a:r>
              <a:rPr lang="en-US" altLang="zh-CHT" dirty="0" err="1" smtClean="0">
                <a:latin typeface="Arial"/>
                <a:ea typeface="Heiti TC Light"/>
                <a:cs typeface="Arial"/>
              </a:rPr>
              <a:t>ák</a:t>
            </a:r>
            <a:r>
              <a:rPr lang="en-US" altLang="zh-CHT" dirty="0" smtClean="0">
                <a:latin typeface="Arial"/>
                <a:ea typeface="Heiti TC Light"/>
                <a:cs typeface="Arial"/>
              </a:rPr>
              <a:t> 8 			(2023: (</a:t>
            </a:r>
            <a:r>
              <a:rPr lang="en-US" altLang="zh-CHT" dirty="0" err="1" smtClean="0">
                <a:latin typeface="Arial"/>
                <a:ea typeface="Heiti TC Light"/>
                <a:cs typeface="Arial"/>
              </a:rPr>
              <a:t>ŋ</a:t>
            </a:r>
            <a:r>
              <a:rPr lang="en-US" altLang="zh-CHT" dirty="0" smtClean="0">
                <a:latin typeface="Arial"/>
                <a:ea typeface="Heiti TC Light"/>
                <a:cs typeface="Arial"/>
              </a:rPr>
              <a:t>)</a:t>
            </a:r>
            <a:r>
              <a:rPr lang="en-US" altLang="zh-CHT" dirty="0" err="1" smtClean="0">
                <a:latin typeface="Arial"/>
                <a:ea typeface="Heiti TC Light"/>
                <a:cs typeface="Arial"/>
              </a:rPr>
              <a:t>ak</a:t>
            </a:r>
            <a:r>
              <a:rPr lang="en-US" altLang="zh-CHT" dirty="0" smtClean="0">
                <a:latin typeface="Arial"/>
                <a:ea typeface="Heiti TC Light"/>
                <a:cs typeface="Arial"/>
              </a:rPr>
              <a:t> 2)</a:t>
            </a:r>
          </a:p>
          <a:p>
            <a:r>
              <a:rPr lang="en-US" dirty="0" smtClean="0">
                <a:latin typeface="Arial"/>
                <a:ea typeface="Heiti TC Light"/>
                <a:cs typeface="Arial"/>
              </a:rPr>
              <a:t>1888: ‘gen. assistant’	</a:t>
            </a:r>
            <a:r>
              <a:rPr lang="zh-CHT" altLang="en-US" dirty="0" smtClean="0">
                <a:latin typeface="Heiti TC Light"/>
                <a:ea typeface="Heiti TC Light"/>
                <a:cs typeface="Heiti TC Light"/>
              </a:rPr>
              <a:t>打雜</a:t>
            </a:r>
            <a:r>
              <a:rPr lang="en-US" altLang="zh-CHT" dirty="0" smtClean="0">
                <a:latin typeface="Heiti TC Light"/>
                <a:ea typeface="Heiti TC Light"/>
                <a:cs typeface="Heiti TC Light"/>
              </a:rPr>
              <a:t> 	</a:t>
            </a:r>
            <a:r>
              <a:rPr lang="en-US" altLang="zh-CHT" dirty="0" smtClean="0">
                <a:latin typeface="Arial"/>
                <a:ea typeface="Heiti TC Light"/>
                <a:cs typeface="Arial"/>
              </a:rPr>
              <a:t>tá2 </a:t>
            </a:r>
            <a:r>
              <a:rPr lang="en-US" altLang="zh-CHT" dirty="0" err="1" smtClean="0">
                <a:latin typeface="Arial"/>
                <a:ea typeface="Heiti TC Light"/>
                <a:cs typeface="Arial"/>
              </a:rPr>
              <a:t>tsáp</a:t>
            </a:r>
            <a:r>
              <a:rPr lang="en-US" altLang="zh-CHT" dirty="0" smtClean="0">
                <a:latin typeface="Arial"/>
                <a:ea typeface="Heiti TC Light"/>
                <a:cs typeface="Arial"/>
              </a:rPr>
              <a:t> 9 		(2023: ta2 tsap2)	</a:t>
            </a:r>
            <a:endParaRPr lang="en-NZ" dirty="0" smtClean="0">
              <a:latin typeface="Arial"/>
              <a:cs typeface="Arial"/>
            </a:endParaRPr>
          </a:p>
        </p:txBody>
      </p:sp>
      <p:graphicFrame>
        <p:nvGraphicFramePr>
          <p:cNvPr id="7" name="Table 6"/>
          <p:cNvGraphicFramePr>
            <a:graphicFrameLocks noGrp="1"/>
          </p:cNvGraphicFramePr>
          <p:nvPr>
            <p:extLst>
              <p:ext uri="{D42A27DB-BD31-4B8C-83A1-F6EECF244321}">
                <p14:modId xmlns:p14="http://schemas.microsoft.com/office/powerpoint/2010/main" val="2194807141"/>
              </p:ext>
            </p:extLst>
          </p:nvPr>
        </p:nvGraphicFramePr>
        <p:xfrm>
          <a:off x="317500" y="1752600"/>
          <a:ext cx="8181277" cy="2026919"/>
        </p:xfrm>
        <a:graphic>
          <a:graphicData uri="http://schemas.openxmlformats.org/drawingml/2006/table">
            <a:tbl>
              <a:tblPr firstRow="1" bandRow="1">
                <a:tableStyleId>{5940675A-B579-460E-94D1-54222C63F5DA}</a:tableStyleId>
              </a:tblPr>
              <a:tblGrid>
                <a:gridCol w="1491303"/>
                <a:gridCol w="2215947"/>
                <a:gridCol w="1286933"/>
                <a:gridCol w="1771471"/>
                <a:gridCol w="1415623"/>
              </a:tblGrid>
              <a:tr h="370840">
                <a:tc>
                  <a:txBody>
                    <a:bodyPr/>
                    <a:lstStyle/>
                    <a:p>
                      <a:r>
                        <a:rPr lang="en-NZ" dirty="0" smtClean="0">
                          <a:latin typeface="Arial"/>
                          <a:cs typeface="Arial"/>
                        </a:rPr>
                        <a:t>In 1888:</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NZ" dirty="0" smtClean="0">
                          <a:latin typeface="Arial"/>
                          <a:cs typeface="Arial"/>
                        </a:rPr>
                        <a:t>Tone 2*</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NZ" dirty="0" smtClean="0">
                          <a:latin typeface="Arial"/>
                          <a:cs typeface="Arial"/>
                        </a:rPr>
                        <a:t>Tone 2*</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NZ" dirty="0" smtClean="0">
                          <a:latin typeface="Arial"/>
                          <a:cs typeface="Arial"/>
                        </a:rPr>
                        <a:t>Tone 2*</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NZ" dirty="0" smtClean="0">
                          <a:latin typeface="Arial"/>
                          <a:cs typeface="Arial"/>
                        </a:rPr>
                        <a:t>citation tone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70840">
                <a:tc>
                  <a:txBody>
                    <a:bodyPr/>
                    <a:lstStyle/>
                    <a:p>
                      <a:r>
                        <a:rPr lang="en-NZ" dirty="0" smtClean="0">
                          <a:latin typeface="Arial"/>
                          <a:cs typeface="Arial"/>
                        </a:rPr>
                        <a:t>In 2023:</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NZ" dirty="0" smtClean="0">
                          <a:latin typeface="Arial"/>
                          <a:cs typeface="Arial"/>
                        </a:rPr>
                        <a:t>another tone</a:t>
                      </a:r>
                    </a:p>
                    <a:p>
                      <a:r>
                        <a:rPr lang="en-NZ" i="1" dirty="0" smtClean="0">
                          <a:latin typeface="Arial"/>
                          <a:cs typeface="Arial"/>
                        </a:rPr>
                        <a:t>(citation tone, or tone 1 in two case)</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NZ" dirty="0" smtClean="0">
                          <a:latin typeface="Arial"/>
                          <a:cs typeface="Arial"/>
                        </a:rPr>
                        <a:t>Tone 2</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NZ" dirty="0" smtClean="0">
                          <a:latin typeface="Arial"/>
                          <a:cs typeface="Arial"/>
                        </a:rPr>
                        <a:t>(</a:t>
                      </a:r>
                      <a:r>
                        <a:rPr lang="en-NZ" baseline="0" dirty="0" smtClean="0">
                          <a:latin typeface="Arial"/>
                          <a:cs typeface="Arial"/>
                        </a:rPr>
                        <a:t>hard to tell,</a:t>
                      </a:r>
                    </a:p>
                    <a:p>
                      <a:pPr marL="0" marR="0" indent="0" algn="l" defTabSz="457200" rtl="0" eaLnBrk="1" fontAlgn="auto" latinLnBrk="0" hangingPunct="1">
                        <a:lnSpc>
                          <a:spcPct val="100000"/>
                        </a:lnSpc>
                        <a:spcBef>
                          <a:spcPts val="0"/>
                        </a:spcBef>
                        <a:spcAft>
                          <a:spcPts val="0"/>
                        </a:spcAft>
                        <a:buClrTx/>
                        <a:buSzTx/>
                        <a:buFontTx/>
                        <a:buNone/>
                        <a:tabLst/>
                        <a:defRPr/>
                      </a:pPr>
                      <a:r>
                        <a:rPr lang="en-NZ" baseline="0" dirty="0" smtClean="0">
                          <a:latin typeface="Arial"/>
                          <a:cs typeface="Arial"/>
                        </a:rPr>
                        <a:t>e.g. expression </a:t>
                      </a:r>
                    </a:p>
                    <a:p>
                      <a:pPr marL="0" marR="0" indent="0" algn="l" defTabSz="457200" rtl="0" eaLnBrk="1" fontAlgn="auto" latinLnBrk="0" hangingPunct="1">
                        <a:lnSpc>
                          <a:spcPct val="100000"/>
                        </a:lnSpc>
                        <a:spcBef>
                          <a:spcPts val="0"/>
                        </a:spcBef>
                        <a:spcAft>
                          <a:spcPts val="0"/>
                        </a:spcAft>
                        <a:buClrTx/>
                        <a:buSzTx/>
                        <a:buFontTx/>
                        <a:buNone/>
                        <a:tabLst/>
                        <a:defRPr/>
                      </a:pPr>
                      <a:r>
                        <a:rPr lang="en-NZ" baseline="0" dirty="0" smtClean="0">
                          <a:latin typeface="Arial"/>
                          <a:cs typeface="Arial"/>
                        </a:rPr>
                        <a:t>no longer used)</a:t>
                      </a:r>
                      <a:endParaRPr lang="en-NZ" dirty="0" smtClean="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NZ" dirty="0" smtClean="0">
                          <a:latin typeface="Arial"/>
                          <a:cs typeface="Arial"/>
                        </a:rPr>
                        <a:t>Tone 2</a:t>
                      </a:r>
                    </a:p>
                    <a:p>
                      <a:pPr marL="0" marR="0" indent="0" algn="l" defTabSz="457200" rtl="0" eaLnBrk="1" fontAlgn="auto" latinLnBrk="0" hangingPunct="1">
                        <a:lnSpc>
                          <a:spcPct val="100000"/>
                        </a:lnSpc>
                        <a:spcBef>
                          <a:spcPts val="0"/>
                        </a:spcBef>
                        <a:spcAft>
                          <a:spcPts val="0"/>
                        </a:spcAft>
                        <a:buClrTx/>
                        <a:buSzTx/>
                        <a:buFontTx/>
                        <a:buNone/>
                        <a:tabLst/>
                        <a:defRPr/>
                      </a:pPr>
                      <a:endParaRPr lang="en-NZ" dirty="0" smtClean="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70840">
                <a:tc>
                  <a:txBody>
                    <a:bodyPr/>
                    <a:lstStyle/>
                    <a:p>
                      <a:r>
                        <a:rPr lang="en-NZ" dirty="0" smtClean="0">
                          <a:latin typeface="Arial"/>
                          <a:cs typeface="Arial"/>
                        </a:rPr>
                        <a:t>lexical items:</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NZ" dirty="0" smtClean="0">
                          <a:latin typeface="Arial"/>
                          <a:cs typeface="Arial"/>
                        </a:rPr>
                        <a:t>15</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NZ" dirty="0" smtClean="0">
                          <a:latin typeface="Arial"/>
                          <a:cs typeface="Arial"/>
                        </a:rPr>
                        <a:t>53</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NZ" dirty="0" smtClean="0">
                          <a:latin typeface="Arial"/>
                          <a:cs typeface="Arial"/>
                        </a:rPr>
                        <a:t>11</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NZ" dirty="0" smtClean="0">
                          <a:latin typeface="Arial"/>
                          <a:cs typeface="Arial"/>
                        </a:rPr>
                        <a:t>(32)</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70840">
                <a:tc>
                  <a:txBody>
                    <a:bodyPr/>
                    <a:lstStyle/>
                    <a:p>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
        <p:nvSpPr>
          <p:cNvPr id="8" name="Rectangle 7"/>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33386332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477962"/>
          </a:xfrm>
        </p:spPr>
        <p:txBody>
          <a:bodyPr>
            <a:normAutofit/>
          </a:bodyPr>
          <a:lstStyle/>
          <a:p>
            <a:pPr algn="l"/>
            <a:r>
              <a:rPr lang="en-NZ" sz="3200" b="1" dirty="0" smtClean="0">
                <a:latin typeface="Arial"/>
                <a:cs typeface="Arial"/>
              </a:rPr>
              <a:t>Cantonese</a:t>
            </a:r>
            <a:r>
              <a:rPr lang="en-NZ" sz="3200" dirty="0" smtClean="0">
                <a:latin typeface="Arial"/>
                <a:cs typeface="Arial"/>
              </a:rPr>
              <a:t> (Ball 1888)</a:t>
            </a:r>
            <a:br>
              <a:rPr lang="en-NZ" sz="3200" dirty="0" smtClean="0">
                <a:latin typeface="Arial"/>
                <a:cs typeface="Arial"/>
              </a:rPr>
            </a:br>
            <a:r>
              <a:rPr lang="en-NZ" sz="2400" i="1" dirty="0">
                <a:latin typeface="Arial"/>
                <a:cs typeface="Arial"/>
              </a:rPr>
              <a:t>(cases of </a:t>
            </a:r>
            <a:r>
              <a:rPr lang="en-NZ" sz="2400" i="1" u="sng" dirty="0">
                <a:latin typeface="Arial"/>
                <a:cs typeface="Arial"/>
              </a:rPr>
              <a:t>lexical</a:t>
            </a:r>
            <a:r>
              <a:rPr lang="en-NZ" sz="2400" i="1" dirty="0">
                <a:latin typeface="Arial"/>
                <a:cs typeface="Arial"/>
              </a:rPr>
              <a:t> suprafix)</a:t>
            </a:r>
            <a:endParaRPr lang="en-NZ" sz="2400" b="1" i="1" dirty="0">
              <a:latin typeface="Arial"/>
              <a:cs typeface="Arial"/>
            </a:endParaRPr>
          </a:p>
        </p:txBody>
      </p:sp>
      <p:graphicFrame>
        <p:nvGraphicFramePr>
          <p:cNvPr id="9" name="Table 8"/>
          <p:cNvGraphicFramePr>
            <a:graphicFrameLocks noGrp="1"/>
          </p:cNvGraphicFramePr>
          <p:nvPr>
            <p:extLst>
              <p:ext uri="{D42A27DB-BD31-4B8C-83A1-F6EECF244321}">
                <p14:modId xmlns:p14="http://schemas.microsoft.com/office/powerpoint/2010/main" val="2206277751"/>
              </p:ext>
            </p:extLst>
          </p:nvPr>
        </p:nvGraphicFramePr>
        <p:xfrm>
          <a:off x="317500" y="1752600"/>
          <a:ext cx="8181277" cy="2026919"/>
        </p:xfrm>
        <a:graphic>
          <a:graphicData uri="http://schemas.openxmlformats.org/drawingml/2006/table">
            <a:tbl>
              <a:tblPr firstRow="1" bandRow="1">
                <a:tableStyleId>{5940675A-B579-460E-94D1-54222C63F5DA}</a:tableStyleId>
              </a:tblPr>
              <a:tblGrid>
                <a:gridCol w="1491303"/>
                <a:gridCol w="2215947"/>
                <a:gridCol w="1286933"/>
                <a:gridCol w="1771471"/>
                <a:gridCol w="1415623"/>
              </a:tblGrid>
              <a:tr h="370840">
                <a:tc>
                  <a:txBody>
                    <a:bodyPr/>
                    <a:lstStyle/>
                    <a:p>
                      <a:r>
                        <a:rPr lang="en-NZ" dirty="0" smtClean="0">
                          <a:latin typeface="Arial"/>
                          <a:cs typeface="Arial"/>
                        </a:rPr>
                        <a:t>In 1888:</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NZ" dirty="0" smtClean="0">
                          <a:latin typeface="Arial"/>
                          <a:cs typeface="Arial"/>
                        </a:rPr>
                        <a:t>Tone 2*</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NZ" dirty="0" smtClean="0">
                          <a:latin typeface="Arial"/>
                          <a:cs typeface="Arial"/>
                        </a:rPr>
                        <a:t>Tone 2*</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NZ" dirty="0" smtClean="0">
                          <a:latin typeface="Arial"/>
                          <a:cs typeface="Arial"/>
                        </a:rPr>
                        <a:t>Tone 2*</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NZ" dirty="0" smtClean="0">
                          <a:latin typeface="Arial"/>
                          <a:cs typeface="Arial"/>
                        </a:rPr>
                        <a:t>citation tone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70840">
                <a:tc>
                  <a:txBody>
                    <a:bodyPr/>
                    <a:lstStyle/>
                    <a:p>
                      <a:r>
                        <a:rPr lang="en-NZ" dirty="0" smtClean="0">
                          <a:latin typeface="Arial"/>
                          <a:cs typeface="Arial"/>
                        </a:rPr>
                        <a:t>In 2023:</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NZ" dirty="0" smtClean="0">
                          <a:latin typeface="Arial"/>
                          <a:cs typeface="Arial"/>
                        </a:rPr>
                        <a:t>another tone</a:t>
                      </a:r>
                    </a:p>
                    <a:p>
                      <a:r>
                        <a:rPr lang="en-NZ" i="1" dirty="0" smtClean="0">
                          <a:latin typeface="Arial"/>
                          <a:cs typeface="Arial"/>
                        </a:rPr>
                        <a:t>(citation tone, or tone 1 in two case)</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NZ" dirty="0" smtClean="0">
                          <a:latin typeface="Arial"/>
                          <a:cs typeface="Arial"/>
                        </a:rPr>
                        <a:t>Tone 2</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NZ" dirty="0" smtClean="0">
                          <a:latin typeface="Arial"/>
                          <a:cs typeface="Arial"/>
                        </a:rPr>
                        <a:t>(</a:t>
                      </a:r>
                      <a:r>
                        <a:rPr lang="en-NZ" baseline="0" dirty="0" smtClean="0">
                          <a:latin typeface="Arial"/>
                          <a:cs typeface="Arial"/>
                        </a:rPr>
                        <a:t>hard to tell,</a:t>
                      </a:r>
                    </a:p>
                    <a:p>
                      <a:pPr marL="0" marR="0" indent="0" algn="l" defTabSz="457200" rtl="0" eaLnBrk="1" fontAlgn="auto" latinLnBrk="0" hangingPunct="1">
                        <a:lnSpc>
                          <a:spcPct val="100000"/>
                        </a:lnSpc>
                        <a:spcBef>
                          <a:spcPts val="0"/>
                        </a:spcBef>
                        <a:spcAft>
                          <a:spcPts val="0"/>
                        </a:spcAft>
                        <a:buClrTx/>
                        <a:buSzTx/>
                        <a:buFontTx/>
                        <a:buNone/>
                        <a:tabLst/>
                        <a:defRPr/>
                      </a:pPr>
                      <a:r>
                        <a:rPr lang="en-NZ" baseline="0" dirty="0" smtClean="0">
                          <a:latin typeface="Arial"/>
                          <a:cs typeface="Arial"/>
                        </a:rPr>
                        <a:t>e.g. expression </a:t>
                      </a:r>
                    </a:p>
                    <a:p>
                      <a:pPr marL="0" marR="0" indent="0" algn="l" defTabSz="457200" rtl="0" eaLnBrk="1" fontAlgn="auto" latinLnBrk="0" hangingPunct="1">
                        <a:lnSpc>
                          <a:spcPct val="100000"/>
                        </a:lnSpc>
                        <a:spcBef>
                          <a:spcPts val="0"/>
                        </a:spcBef>
                        <a:spcAft>
                          <a:spcPts val="0"/>
                        </a:spcAft>
                        <a:buClrTx/>
                        <a:buSzTx/>
                        <a:buFontTx/>
                        <a:buNone/>
                        <a:tabLst/>
                        <a:defRPr/>
                      </a:pPr>
                      <a:r>
                        <a:rPr lang="en-NZ" baseline="0" dirty="0" smtClean="0">
                          <a:latin typeface="Arial"/>
                          <a:cs typeface="Arial"/>
                        </a:rPr>
                        <a:t>no longer used)</a:t>
                      </a:r>
                      <a:endParaRPr lang="en-NZ" dirty="0" smtClean="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NZ" dirty="0" smtClean="0">
                          <a:latin typeface="Arial"/>
                          <a:cs typeface="Arial"/>
                        </a:rPr>
                        <a:t>Tone 2</a:t>
                      </a:r>
                    </a:p>
                    <a:p>
                      <a:pPr marL="0" marR="0" indent="0" algn="l" defTabSz="457200" rtl="0" eaLnBrk="1" fontAlgn="auto" latinLnBrk="0" hangingPunct="1">
                        <a:lnSpc>
                          <a:spcPct val="100000"/>
                        </a:lnSpc>
                        <a:spcBef>
                          <a:spcPts val="0"/>
                        </a:spcBef>
                        <a:spcAft>
                          <a:spcPts val="0"/>
                        </a:spcAft>
                        <a:buClrTx/>
                        <a:buSzTx/>
                        <a:buFontTx/>
                        <a:buNone/>
                        <a:tabLst/>
                        <a:defRPr/>
                      </a:pPr>
                      <a:endParaRPr lang="en-NZ" dirty="0" smtClean="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70840">
                <a:tc>
                  <a:txBody>
                    <a:bodyPr/>
                    <a:lstStyle/>
                    <a:p>
                      <a:r>
                        <a:rPr lang="en-NZ" dirty="0" smtClean="0">
                          <a:latin typeface="Arial"/>
                          <a:cs typeface="Arial"/>
                        </a:rPr>
                        <a:t>lexical items:</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NZ" b="1" dirty="0" smtClean="0">
                          <a:latin typeface="Arial"/>
                          <a:cs typeface="Arial"/>
                        </a:rPr>
                        <a:t>15</a:t>
                      </a:r>
                      <a:endParaRPr lang="en-NZ" b="1"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NZ" b="1" dirty="0" smtClean="0">
                          <a:latin typeface="Arial"/>
                          <a:cs typeface="Arial"/>
                        </a:rPr>
                        <a:t>53</a:t>
                      </a:r>
                      <a:endParaRPr lang="en-NZ" b="1"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NZ" b="1" dirty="0" smtClean="0">
                          <a:latin typeface="Arial"/>
                          <a:cs typeface="Arial"/>
                        </a:rPr>
                        <a:t>11</a:t>
                      </a:r>
                      <a:endParaRPr lang="en-NZ" b="1"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NZ" b="1" dirty="0" smtClean="0">
                          <a:latin typeface="Arial"/>
                          <a:cs typeface="Arial"/>
                        </a:rPr>
                        <a:t>(32)</a:t>
                      </a:r>
                      <a:endParaRPr lang="en-NZ" b="1"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70840">
                <a:tc>
                  <a:txBody>
                    <a:bodyPr/>
                    <a:lstStyle/>
                    <a:p>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
        <p:nvSpPr>
          <p:cNvPr id="5" name="TextBox 4"/>
          <p:cNvSpPr txBox="1"/>
          <p:nvPr/>
        </p:nvSpPr>
        <p:spPr>
          <a:xfrm>
            <a:off x="457200" y="4163873"/>
            <a:ext cx="8470900" cy="2308324"/>
          </a:xfrm>
          <a:prstGeom prst="rect">
            <a:avLst/>
          </a:prstGeom>
          <a:noFill/>
        </p:spPr>
        <p:txBody>
          <a:bodyPr wrap="square" rtlCol="0">
            <a:spAutoFit/>
          </a:bodyPr>
          <a:lstStyle/>
          <a:p>
            <a:r>
              <a:rPr lang="en-NZ" dirty="0" smtClean="0">
                <a:latin typeface="Arial"/>
                <a:cs typeface="Arial"/>
              </a:rPr>
              <a:t>The absolute numbers do not mean much:</a:t>
            </a:r>
          </a:p>
          <a:p>
            <a:pPr marL="285750" indent="-285750">
              <a:buFont typeface="Arial"/>
              <a:buChar char="•"/>
            </a:pPr>
            <a:r>
              <a:rPr lang="en-NZ" dirty="0" smtClean="0">
                <a:latin typeface="Arial"/>
                <a:cs typeface="Arial"/>
              </a:rPr>
              <a:t>Ball (1888) is a small data set</a:t>
            </a:r>
          </a:p>
          <a:p>
            <a:pPr marL="285750" indent="-285750">
              <a:buFont typeface="Arial"/>
              <a:buChar char="•"/>
            </a:pPr>
            <a:r>
              <a:rPr lang="en-NZ" dirty="0" smtClean="0">
                <a:latin typeface="Arial"/>
                <a:cs typeface="Arial"/>
              </a:rPr>
              <a:t>100% agreement amongst speakers rarely occurs</a:t>
            </a:r>
          </a:p>
          <a:p>
            <a:pPr marL="285750" indent="-285750">
              <a:buFont typeface="Arial"/>
              <a:buChar char="•"/>
            </a:pPr>
            <a:endParaRPr lang="en-NZ" dirty="0">
              <a:latin typeface="Arial"/>
              <a:cs typeface="Arial"/>
            </a:endParaRPr>
          </a:p>
          <a:p>
            <a:r>
              <a:rPr lang="en-NZ" dirty="0" smtClean="0">
                <a:latin typeface="Arial"/>
                <a:cs typeface="Arial"/>
              </a:rPr>
              <a:t>The Ball (1888) data, and the modern data from Macau/Nanning suggest that:</a:t>
            </a:r>
          </a:p>
          <a:p>
            <a:r>
              <a:rPr lang="en-NZ" dirty="0" smtClean="0">
                <a:latin typeface="Arial"/>
                <a:cs typeface="Arial"/>
              </a:rPr>
              <a:t>The use of lexical suprafix tone 2 in Hong Kong Cantonese has increased in the last 100 years or so.</a:t>
            </a:r>
          </a:p>
          <a:p>
            <a:r>
              <a:rPr lang="en-NZ" dirty="0">
                <a:latin typeface="Arial"/>
                <a:cs typeface="Arial"/>
              </a:rPr>
              <a:t>	</a:t>
            </a:r>
            <a:r>
              <a:rPr lang="en-NZ" dirty="0" smtClean="0">
                <a:latin typeface="Arial"/>
                <a:cs typeface="Arial"/>
              </a:rPr>
              <a:t>(But the use of lexical suprafixes can revert.)</a:t>
            </a:r>
          </a:p>
        </p:txBody>
      </p:sp>
      <p:sp>
        <p:nvSpPr>
          <p:cNvPr id="3" name="Rectangle 2"/>
          <p:cNvSpPr/>
          <p:nvPr/>
        </p:nvSpPr>
        <p:spPr>
          <a:xfrm>
            <a:off x="2539540" y="3423631"/>
            <a:ext cx="6604460" cy="584776"/>
          </a:xfrm>
          <a:prstGeom prst="rect">
            <a:avLst/>
          </a:prstGeom>
        </p:spPr>
        <p:txBody>
          <a:bodyPr wrap="square">
            <a:spAutoFit/>
          </a:bodyPr>
          <a:lstStyle/>
          <a:p>
            <a:r>
              <a:rPr lang="en-NZ" sz="1600" dirty="0" smtClean="0">
                <a:latin typeface="Courier New"/>
                <a:cs typeface="Courier New"/>
                <a:hlinkClick r:id="rId3"/>
              </a:rPr>
              <a:t>https</a:t>
            </a:r>
            <a:r>
              <a:rPr lang="en-NZ" sz="1600" dirty="0">
                <a:latin typeface="Courier New"/>
                <a:cs typeface="Courier New"/>
                <a:hlinkClick r:id="rId3"/>
              </a:rPr>
              <a:t>://docs.google.com/spreadsheets/</a:t>
            </a:r>
            <a:r>
              <a:rPr lang="en-NZ" sz="1600" dirty="0" smtClean="0">
                <a:latin typeface="Courier New"/>
                <a:cs typeface="Courier New"/>
                <a:hlinkClick r:id="rId3"/>
              </a:rPr>
              <a:t>d/16QtOMUk1gZcaogpX_Ed9m4v6nGPLc4dd1eQTCyBZD_0</a:t>
            </a:r>
            <a:r>
              <a:rPr lang="en-NZ" sz="1600" dirty="0">
                <a:latin typeface="Courier New"/>
                <a:cs typeface="Courier New"/>
                <a:hlinkClick r:id="rId3"/>
              </a:rPr>
              <a:t>/</a:t>
            </a:r>
            <a:r>
              <a:rPr lang="en-NZ" sz="1600" dirty="0" smtClean="0">
                <a:latin typeface="Courier New"/>
                <a:cs typeface="Courier New"/>
                <a:hlinkClick r:id="rId3"/>
              </a:rPr>
              <a:t>edit</a:t>
            </a:r>
            <a:r>
              <a:rPr lang="en-NZ" sz="1600" dirty="0" smtClean="0">
                <a:latin typeface="Courier New"/>
                <a:cs typeface="Courier New"/>
              </a:rPr>
              <a:t> </a:t>
            </a:r>
            <a:endParaRPr lang="en-NZ" sz="1600" dirty="0">
              <a:latin typeface="Courier New"/>
              <a:cs typeface="Courier New"/>
            </a:endParaRPr>
          </a:p>
        </p:txBody>
      </p:sp>
      <p:sp>
        <p:nvSpPr>
          <p:cNvPr id="7" name="Rectangle 6"/>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15833240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NZ" b="1" dirty="0" smtClean="0">
                <a:latin typeface="Arial"/>
                <a:cs typeface="Arial"/>
              </a:rPr>
              <a:t>Lexical suprafix</a:t>
            </a:r>
            <a:endParaRPr lang="en-NZ" dirty="0"/>
          </a:p>
        </p:txBody>
      </p:sp>
      <p:sp>
        <p:nvSpPr>
          <p:cNvPr id="3" name="Content Placeholder 2"/>
          <p:cNvSpPr>
            <a:spLocks noGrp="1"/>
          </p:cNvSpPr>
          <p:nvPr>
            <p:ph idx="1"/>
          </p:nvPr>
        </p:nvSpPr>
        <p:spPr>
          <a:xfrm>
            <a:off x="457200" y="1600200"/>
            <a:ext cx="8229600" cy="5257800"/>
          </a:xfrm>
        </p:spPr>
        <p:txBody>
          <a:bodyPr>
            <a:normAutofit lnSpcReduction="10000"/>
          </a:bodyPr>
          <a:lstStyle/>
          <a:p>
            <a:pPr marL="0" indent="0">
              <a:buNone/>
            </a:pPr>
            <a:r>
              <a:rPr lang="en-NZ" sz="3000" dirty="0" smtClean="0">
                <a:latin typeface="Arial"/>
                <a:cs typeface="Arial"/>
              </a:rPr>
              <a:t>Tone 2*: long</a:t>
            </a:r>
            <a:br>
              <a:rPr lang="en-NZ" sz="3000" dirty="0" smtClean="0">
                <a:latin typeface="Arial"/>
                <a:cs typeface="Arial"/>
              </a:rPr>
            </a:br>
            <a:endParaRPr lang="en-NZ" sz="3000" dirty="0" smtClean="0">
              <a:latin typeface="Arial"/>
              <a:cs typeface="Arial"/>
            </a:endParaRPr>
          </a:p>
          <a:p>
            <a:pPr marL="0" indent="0">
              <a:buNone/>
            </a:pPr>
            <a:r>
              <a:rPr lang="en-NZ" sz="3000" dirty="0" smtClean="0">
                <a:latin typeface="Arial"/>
                <a:cs typeface="Arial"/>
              </a:rPr>
              <a:t>Diminutive suffix → lexical suprafix</a:t>
            </a:r>
          </a:p>
          <a:p>
            <a:pPr marL="0" indent="0">
              <a:buNone/>
            </a:pPr>
            <a:r>
              <a:rPr lang="en-NZ" sz="1600" dirty="0" smtClean="0">
                <a:latin typeface="Arial"/>
                <a:ea typeface="华文细黑"/>
                <a:cs typeface="Arial"/>
              </a:rPr>
              <a:t>e.g. Mài Yún </a:t>
            </a:r>
            <a:r>
              <a:rPr lang="zh-CN" altLang="en-US" sz="1600" dirty="0" smtClean="0">
                <a:latin typeface="Arial"/>
                <a:ea typeface="华文细黑"/>
                <a:cs typeface="Arial"/>
              </a:rPr>
              <a:t>麦耘</a:t>
            </a:r>
            <a:r>
              <a:rPr lang="en-NZ" sz="1600" dirty="0" smtClean="0">
                <a:latin typeface="Arial"/>
                <a:ea typeface="华文细黑"/>
                <a:cs typeface="Arial"/>
              </a:rPr>
              <a:t> (1995), Chen Zhongmin (1999), Zhōu Liètíng </a:t>
            </a:r>
            <a:r>
              <a:rPr lang="zh-CN" altLang="en-US" sz="1600" dirty="0" smtClean="0">
                <a:latin typeface="Arial"/>
                <a:ea typeface="华文细黑"/>
                <a:cs typeface="Arial"/>
              </a:rPr>
              <a:t>周烈婷</a:t>
            </a:r>
            <a:r>
              <a:rPr lang="en-US" altLang="zh-CN" sz="1600" dirty="0" smtClean="0">
                <a:latin typeface="Arial"/>
                <a:ea typeface="华文细黑"/>
                <a:cs typeface="Arial"/>
              </a:rPr>
              <a:t> (2002), </a:t>
            </a:r>
            <a:r>
              <a:rPr lang="en-NZ" sz="1600" dirty="0" smtClean="0">
                <a:latin typeface="Arial"/>
                <a:cs typeface="Arial"/>
              </a:rPr>
              <a:t>Kao Wan-yu </a:t>
            </a:r>
            <a:r>
              <a:rPr lang="zh-TW" altLang="en-US" sz="1600" dirty="0" smtClean="0">
                <a:latin typeface="Heiti TC Light"/>
                <a:ea typeface="Heiti TC Light"/>
                <a:cs typeface="Heiti TC Light"/>
              </a:rPr>
              <a:t>高婉瑜</a:t>
            </a:r>
            <a:r>
              <a:rPr lang="en-NZ" sz="1600" dirty="0" smtClean="0">
                <a:latin typeface="Arial"/>
                <a:cs typeface="Arial"/>
              </a:rPr>
              <a:t> (2007), </a:t>
            </a:r>
            <a:r>
              <a:rPr lang="en-US" sz="1600" dirty="0" smtClean="0">
                <a:latin typeface="Arial"/>
                <a:cs typeface="Arial"/>
              </a:rPr>
              <a:t>Kwok Bit-</a:t>
            </a:r>
            <a:r>
              <a:rPr lang="en-US" sz="1600" dirty="0" err="1" smtClean="0">
                <a:latin typeface="Arial"/>
                <a:cs typeface="Arial"/>
              </a:rPr>
              <a:t>chee</a:t>
            </a:r>
            <a:r>
              <a:rPr lang="en-US" sz="1600" dirty="0" smtClean="0">
                <a:latin typeface="Arial"/>
                <a:cs typeface="Arial"/>
              </a:rPr>
              <a:t> </a:t>
            </a:r>
            <a:r>
              <a:rPr lang="zh-TW" altLang="en-US" sz="1600" dirty="0" smtClean="0">
                <a:latin typeface="Heiti TC Light"/>
                <a:ea typeface="Heiti TC Light"/>
                <a:cs typeface="Heiti TC Light"/>
              </a:rPr>
              <a:t>郭必之</a:t>
            </a:r>
            <a:r>
              <a:rPr lang="en-US" sz="1600" dirty="0" smtClean="0">
                <a:latin typeface="Arial"/>
                <a:cs typeface="Arial"/>
              </a:rPr>
              <a:t> (2016)</a:t>
            </a:r>
            <a:endParaRPr lang="en-NZ" sz="1600" dirty="0" smtClean="0">
              <a:latin typeface="Arial"/>
              <a:ea typeface="华文细黑"/>
              <a:cs typeface="Arial"/>
            </a:endParaRPr>
          </a:p>
          <a:p>
            <a:pPr marL="0" indent="0">
              <a:buNone/>
            </a:pPr>
            <a:endParaRPr lang="en-NZ" sz="3000" dirty="0" smtClean="0">
              <a:latin typeface="Arial"/>
              <a:ea typeface="华文楷体"/>
              <a:cs typeface="Arial"/>
            </a:endParaRPr>
          </a:p>
          <a:p>
            <a:pPr marL="0" indent="0">
              <a:buNone/>
            </a:pPr>
            <a:r>
              <a:rPr lang="en-NZ" sz="2000" dirty="0">
                <a:latin typeface="Arial"/>
                <a:ea typeface="华文楷体"/>
                <a:cs typeface="Arial"/>
              </a:rPr>
              <a:t>e.g.: </a:t>
            </a:r>
          </a:p>
          <a:p>
            <a:pPr marL="0" indent="0">
              <a:buNone/>
            </a:pPr>
            <a:r>
              <a:rPr lang="en-NZ" sz="3000" dirty="0">
                <a:latin typeface="Arial"/>
                <a:ea typeface="华文楷体"/>
                <a:cs typeface="Arial"/>
              </a:rPr>
              <a:t>host</a:t>
            </a:r>
            <a:r>
              <a:rPr lang="en-NZ" sz="3000" baseline="30000" dirty="0">
                <a:latin typeface="Arial"/>
                <a:ea typeface="华文楷体"/>
                <a:cs typeface="Arial"/>
              </a:rPr>
              <a:t>Tone X </a:t>
            </a:r>
            <a:r>
              <a:rPr lang="en-NZ" sz="3000" dirty="0">
                <a:latin typeface="Arial"/>
                <a:ea typeface="华文楷体"/>
                <a:cs typeface="Arial"/>
              </a:rPr>
              <a:t>-</a:t>
            </a:r>
            <a:r>
              <a:rPr lang="en-NZ" sz="3000" cap="small" dirty="0">
                <a:latin typeface="Arial"/>
                <a:ea typeface="华文楷体"/>
                <a:cs typeface="Arial"/>
              </a:rPr>
              <a:t>dim</a:t>
            </a:r>
            <a:r>
              <a:rPr lang="en-NZ" sz="3000" baseline="30000" dirty="0">
                <a:latin typeface="Arial"/>
                <a:ea typeface="华文楷体"/>
                <a:cs typeface="Arial"/>
              </a:rPr>
              <a:t>Tone Y</a:t>
            </a:r>
            <a:r>
              <a:rPr lang="en-NZ" sz="3000" dirty="0">
                <a:latin typeface="Arial"/>
                <a:ea typeface="华文楷体"/>
                <a:cs typeface="Arial"/>
              </a:rPr>
              <a:t> </a:t>
            </a:r>
          </a:p>
          <a:p>
            <a:pPr marL="0" indent="0">
              <a:buNone/>
            </a:pPr>
            <a:r>
              <a:rPr lang="en-NZ" sz="3000" dirty="0">
                <a:latin typeface="Arial"/>
                <a:cs typeface="Arial"/>
              </a:rPr>
              <a:t>→</a:t>
            </a:r>
            <a:r>
              <a:rPr lang="en-NZ" sz="3000" dirty="0">
                <a:latin typeface="Arial"/>
                <a:ea typeface="华文楷体"/>
                <a:cs typeface="Arial"/>
              </a:rPr>
              <a:t> host</a:t>
            </a:r>
            <a:r>
              <a:rPr lang="en-NZ" sz="3000" baseline="30000" dirty="0">
                <a:latin typeface="Arial"/>
                <a:ea typeface="华文楷体"/>
                <a:cs typeface="Arial"/>
              </a:rPr>
              <a:t>Tone X </a:t>
            </a:r>
            <a:r>
              <a:rPr lang="en-NZ" sz="3000" dirty="0">
                <a:latin typeface="Arial"/>
                <a:ea typeface="华文楷体"/>
                <a:cs typeface="Arial"/>
              </a:rPr>
              <a:t>-</a:t>
            </a:r>
            <a:r>
              <a:rPr lang="en-NZ" sz="3000" strike="sngStrike" cap="small" dirty="0">
                <a:latin typeface="Arial"/>
                <a:ea typeface="华文楷体"/>
                <a:cs typeface="Arial"/>
              </a:rPr>
              <a:t>dim</a:t>
            </a:r>
            <a:r>
              <a:rPr lang="en-NZ" sz="3000" baseline="30000" dirty="0">
                <a:latin typeface="Arial"/>
                <a:ea typeface="华文楷体"/>
                <a:cs typeface="Arial"/>
              </a:rPr>
              <a:t>Tone Y</a:t>
            </a:r>
            <a:r>
              <a:rPr lang="en-NZ" sz="3000" dirty="0">
                <a:latin typeface="Arial"/>
                <a:ea typeface="华文楷体"/>
                <a:cs typeface="Arial"/>
              </a:rPr>
              <a:t> </a:t>
            </a:r>
            <a:r>
              <a:rPr lang="en-NZ" sz="3000" dirty="0">
                <a:latin typeface="Arial"/>
                <a:cs typeface="Arial"/>
              </a:rPr>
              <a:t>→</a:t>
            </a:r>
            <a:r>
              <a:rPr lang="en-NZ" sz="3000" dirty="0">
                <a:latin typeface="Arial"/>
                <a:ea typeface="华文楷体"/>
                <a:cs typeface="Arial"/>
              </a:rPr>
              <a:t> host</a:t>
            </a:r>
            <a:r>
              <a:rPr lang="en-NZ" sz="3000" baseline="30000" dirty="0">
                <a:latin typeface="Arial"/>
                <a:ea typeface="华文楷体"/>
                <a:cs typeface="Arial"/>
              </a:rPr>
              <a:t>Tone XY</a:t>
            </a:r>
            <a:r>
              <a:rPr lang="en-NZ" sz="3000" dirty="0">
                <a:latin typeface="Arial"/>
                <a:ea typeface="华文楷体"/>
                <a:cs typeface="Arial"/>
              </a:rPr>
              <a:t> </a:t>
            </a:r>
          </a:p>
          <a:p>
            <a:pPr marL="0" indent="0">
              <a:buNone/>
            </a:pPr>
            <a:r>
              <a:rPr lang="en-NZ" sz="3000" dirty="0">
                <a:latin typeface="Arial"/>
                <a:ea typeface="华文楷体"/>
                <a:cs typeface="Arial"/>
              </a:rPr>
              <a:t>(</a:t>
            </a:r>
            <a:r>
              <a:rPr lang="en-NZ" sz="3000" dirty="0">
                <a:latin typeface="Arial"/>
                <a:cs typeface="Arial"/>
              </a:rPr>
              <a:t>→</a:t>
            </a:r>
            <a:r>
              <a:rPr lang="en-NZ" sz="3000" dirty="0">
                <a:latin typeface="Arial"/>
                <a:ea typeface="华文楷体"/>
                <a:cs typeface="Arial"/>
              </a:rPr>
              <a:t> host</a:t>
            </a:r>
            <a:r>
              <a:rPr lang="en-NZ" sz="3000" baseline="30000" dirty="0">
                <a:latin typeface="Arial"/>
                <a:ea typeface="华文楷体"/>
                <a:cs typeface="Arial"/>
              </a:rPr>
              <a:t>Tone Y (or Z)</a:t>
            </a:r>
            <a:r>
              <a:rPr lang="en-NZ" sz="3000" dirty="0">
                <a:latin typeface="Arial"/>
                <a:ea typeface="华文楷体"/>
                <a:cs typeface="Arial"/>
              </a:rPr>
              <a:t>) </a:t>
            </a:r>
          </a:p>
          <a:p>
            <a:pPr marL="0" indent="0">
              <a:buNone/>
            </a:pPr>
            <a:endParaRPr lang="en-NZ" sz="3000" dirty="0" smtClean="0">
              <a:latin typeface="Arial"/>
              <a:ea typeface="华文楷体"/>
              <a:cs typeface="Arial"/>
            </a:endParaRPr>
          </a:p>
          <a:p>
            <a:pPr marL="0" indent="0">
              <a:buNone/>
            </a:pPr>
            <a:r>
              <a:rPr lang="en-NZ" sz="2200" i="1" dirty="0" smtClean="0">
                <a:latin typeface="Arial"/>
                <a:ea typeface="华文楷体"/>
                <a:cs typeface="Arial"/>
              </a:rPr>
              <a:t>diminutive meaning may be extended, and lost, along the way </a:t>
            </a:r>
          </a:p>
        </p:txBody>
      </p:sp>
      <p:sp>
        <p:nvSpPr>
          <p:cNvPr id="4" name="Rectangle 3"/>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394025302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298700" y="0"/>
            <a:ext cx="4534215" cy="6858000"/>
          </a:xfrm>
          <a:prstGeom prst="rect">
            <a:avLst/>
          </a:prstGeom>
        </p:spPr>
      </p:pic>
      <p:sp>
        <p:nvSpPr>
          <p:cNvPr id="8" name="Bouée 13"/>
          <p:cNvSpPr/>
          <p:nvPr/>
        </p:nvSpPr>
        <p:spPr>
          <a:xfrm rot="253742">
            <a:off x="2702721" y="5493839"/>
            <a:ext cx="2745680" cy="1023982"/>
          </a:xfrm>
          <a:prstGeom prst="donut">
            <a:avLst>
              <a:gd name="adj" fmla="val 31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AU">
              <a:solidFill>
                <a:schemeClr val="tx1"/>
              </a:solidFill>
            </a:endParaRPr>
          </a:p>
        </p:txBody>
      </p:sp>
      <p:sp>
        <p:nvSpPr>
          <p:cNvPr id="6" name="Rectangle 5"/>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3771145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NZ" sz="2600" b="1" dirty="0" smtClean="0">
                <a:latin typeface="Arial"/>
                <a:cs typeface="Arial"/>
              </a:rPr>
              <a:t>Diminutives / diminutive-like suffixes</a:t>
            </a:r>
            <a:br>
              <a:rPr lang="en-NZ" sz="2600" b="1" dirty="0" smtClean="0">
                <a:latin typeface="Arial"/>
                <a:cs typeface="Arial"/>
              </a:rPr>
            </a:br>
            <a:r>
              <a:rPr lang="en-NZ" sz="2600" b="1" dirty="0" smtClean="0">
                <a:latin typeface="Arial"/>
                <a:cs typeface="Arial"/>
              </a:rPr>
              <a:t>in Yuè dialects</a:t>
            </a:r>
            <a:endParaRPr lang="en-NZ" sz="2600" b="1" dirty="0">
              <a:latin typeface="Arial"/>
              <a:cs typeface="Arial"/>
            </a:endParaRPr>
          </a:p>
        </p:txBody>
      </p:sp>
      <p:sp>
        <p:nvSpPr>
          <p:cNvPr id="3" name="Content Placeholder 2"/>
          <p:cNvSpPr>
            <a:spLocks noGrp="1"/>
          </p:cNvSpPr>
          <p:nvPr>
            <p:ph idx="1"/>
          </p:nvPr>
        </p:nvSpPr>
        <p:spPr/>
        <p:txBody>
          <a:bodyPr>
            <a:normAutofit/>
          </a:bodyPr>
          <a:lstStyle/>
          <a:p>
            <a:pPr marL="0" indent="0">
              <a:buNone/>
            </a:pPr>
            <a:r>
              <a:rPr lang="en-NZ" sz="2000" dirty="0" smtClean="0">
                <a:latin typeface="Arial"/>
                <a:cs typeface="Arial"/>
              </a:rPr>
              <a:t>Kao Wan-yu </a:t>
            </a:r>
            <a:r>
              <a:rPr lang="zh-TW" altLang="en-US" sz="2000" dirty="0" smtClean="0">
                <a:latin typeface="Heiti TC Light"/>
                <a:ea typeface="Heiti TC Light"/>
                <a:cs typeface="Heiti TC Light"/>
              </a:rPr>
              <a:t>高婉瑜</a:t>
            </a:r>
            <a:r>
              <a:rPr lang="en-NZ" sz="2000" dirty="0" smtClean="0">
                <a:latin typeface="Arial"/>
                <a:cs typeface="Arial"/>
              </a:rPr>
              <a:t> (2007), </a:t>
            </a:r>
            <a:r>
              <a:rPr lang="en-US" sz="2000" dirty="0" smtClean="0">
                <a:latin typeface="Arial"/>
                <a:cs typeface="Arial"/>
              </a:rPr>
              <a:t>Kwok Bit-</a:t>
            </a:r>
            <a:r>
              <a:rPr lang="en-US" sz="2000" dirty="0" err="1" smtClean="0">
                <a:latin typeface="Arial"/>
                <a:cs typeface="Arial"/>
              </a:rPr>
              <a:t>chee</a:t>
            </a:r>
            <a:r>
              <a:rPr lang="en-US" sz="2000" dirty="0" smtClean="0">
                <a:latin typeface="Arial"/>
                <a:cs typeface="Arial"/>
              </a:rPr>
              <a:t> </a:t>
            </a:r>
            <a:r>
              <a:rPr lang="zh-TW" altLang="en-US" sz="2000" dirty="0" smtClean="0">
                <a:latin typeface="Heiti TC Light"/>
                <a:ea typeface="Heiti TC Light"/>
                <a:cs typeface="Heiti TC Light"/>
              </a:rPr>
              <a:t>郭必之</a:t>
            </a:r>
            <a:r>
              <a:rPr lang="en-US" sz="2000" dirty="0" smtClean="0">
                <a:latin typeface="Arial"/>
                <a:cs typeface="Arial"/>
              </a:rPr>
              <a:t> (2016)</a:t>
            </a:r>
          </a:p>
          <a:p>
            <a:pPr marL="0" indent="0">
              <a:buNone/>
            </a:pPr>
            <a:endParaRPr lang="en-US" altLang="zh-TW" sz="2400" dirty="0" smtClean="0">
              <a:latin typeface="Heiti TC Light"/>
              <a:ea typeface="Heiti TC Light"/>
              <a:cs typeface="Heiti TC Light"/>
            </a:endParaRPr>
          </a:p>
          <a:p>
            <a:pPr marL="0" indent="0">
              <a:buNone/>
            </a:pPr>
            <a:r>
              <a:rPr lang="en-US" altLang="zh-TW" sz="2400" dirty="0" smtClean="0">
                <a:latin typeface="Heiti TC Light"/>
                <a:ea typeface="Heiti TC Light"/>
                <a:cs typeface="Heiti TC Light"/>
              </a:rPr>
              <a:t>-</a:t>
            </a:r>
            <a:r>
              <a:rPr lang="zh-TW" altLang="en-US" sz="2400" dirty="0" smtClean="0">
                <a:latin typeface="Heiti TC Light"/>
                <a:ea typeface="Heiti TC Light"/>
                <a:cs typeface="Heiti TC Light"/>
              </a:rPr>
              <a:t>子</a:t>
            </a:r>
            <a:r>
              <a:rPr lang="en-US" sz="2400" dirty="0" smtClean="0">
                <a:latin typeface="Arial"/>
                <a:cs typeface="Arial"/>
              </a:rPr>
              <a:t> MC -</a:t>
            </a:r>
            <a:r>
              <a:rPr lang="en-US" sz="2400" i="1" dirty="0" err="1" smtClean="0">
                <a:latin typeface="Arial"/>
                <a:cs typeface="Arial"/>
              </a:rPr>
              <a:t>tsi</a:t>
            </a:r>
            <a:r>
              <a:rPr lang="en-US" sz="2400" i="1" baseline="30000" dirty="0" err="1" smtClean="0">
                <a:latin typeface="Arial"/>
                <a:cs typeface="Arial"/>
              </a:rPr>
              <a:t>B</a:t>
            </a:r>
            <a:r>
              <a:rPr lang="en-US" sz="2400" i="1" dirty="0" smtClean="0">
                <a:latin typeface="Arial"/>
                <a:cs typeface="Arial"/>
              </a:rPr>
              <a:t>  		</a:t>
            </a:r>
            <a:r>
              <a:rPr lang="en-US" sz="2400" dirty="0" smtClean="0">
                <a:latin typeface="Arial"/>
                <a:cs typeface="Arial"/>
              </a:rPr>
              <a:t>(‘child’)</a:t>
            </a:r>
            <a:endParaRPr lang="en-US" altLang="zh-TW" sz="2400" dirty="0" smtClean="0">
              <a:latin typeface="Heiti TC Light"/>
              <a:ea typeface="Heiti TC Light"/>
              <a:cs typeface="Heiti TC Light"/>
            </a:endParaRPr>
          </a:p>
          <a:p>
            <a:pPr marL="0" indent="0">
              <a:buNone/>
            </a:pPr>
            <a:r>
              <a:rPr lang="en-US" altLang="zh-TW" sz="2400" dirty="0" smtClean="0">
                <a:latin typeface="Heiti TC Light"/>
                <a:ea typeface="Heiti TC Light"/>
                <a:cs typeface="Heiti TC Light"/>
              </a:rPr>
              <a:t>-</a:t>
            </a:r>
            <a:r>
              <a:rPr lang="zh-TW" altLang="en-US" sz="2400" dirty="0" smtClean="0">
                <a:latin typeface="Heiti TC Light"/>
                <a:ea typeface="Heiti TC Light"/>
                <a:cs typeface="Heiti TC Light"/>
              </a:rPr>
              <a:t>仔</a:t>
            </a:r>
            <a:r>
              <a:rPr lang="en-US" sz="2400" dirty="0" smtClean="0">
                <a:latin typeface="Arial"/>
                <a:cs typeface="Arial"/>
              </a:rPr>
              <a:t> MC -</a:t>
            </a:r>
            <a:r>
              <a:rPr lang="en-US" sz="2400" i="1" dirty="0" err="1" smtClean="0">
                <a:latin typeface="Arial"/>
                <a:cs typeface="Arial"/>
              </a:rPr>
              <a:t>tsVj</a:t>
            </a:r>
            <a:r>
              <a:rPr lang="en-US" sz="2400" i="1" baseline="30000" dirty="0" err="1" smtClean="0">
                <a:latin typeface="Arial"/>
                <a:cs typeface="Arial"/>
              </a:rPr>
              <a:t>B</a:t>
            </a:r>
            <a:r>
              <a:rPr lang="en-US" sz="2400" dirty="0" smtClean="0">
                <a:latin typeface="Arial"/>
                <a:cs typeface="Arial"/>
              </a:rPr>
              <a:t> 	(‘child’)</a:t>
            </a:r>
            <a:endParaRPr lang="en-US" altLang="zh-TW" sz="2400" dirty="0" smtClean="0">
              <a:latin typeface="Heiti TC Light"/>
              <a:ea typeface="Heiti TC Light"/>
              <a:cs typeface="Heiti TC Light"/>
            </a:endParaRPr>
          </a:p>
          <a:p>
            <a:pPr marL="0" indent="0">
              <a:buNone/>
            </a:pPr>
            <a:r>
              <a:rPr lang="en-US" altLang="zh-TW" sz="2400" dirty="0" smtClean="0">
                <a:latin typeface="Heiti TC Light"/>
                <a:ea typeface="Heiti TC Light"/>
                <a:cs typeface="Heiti TC Light"/>
              </a:rPr>
              <a:t>-</a:t>
            </a:r>
            <a:r>
              <a:rPr lang="zh-TW" altLang="en-US" sz="2400" dirty="0" smtClean="0">
                <a:latin typeface="Heiti TC Light"/>
                <a:ea typeface="Heiti TC Light"/>
                <a:cs typeface="Heiti TC Light"/>
              </a:rPr>
              <a:t>兒</a:t>
            </a:r>
            <a:r>
              <a:rPr lang="en-US" sz="2400" dirty="0" smtClean="0">
                <a:latin typeface="Arial"/>
                <a:cs typeface="Arial"/>
              </a:rPr>
              <a:t> MC -</a:t>
            </a:r>
            <a:r>
              <a:rPr lang="en-US" sz="2400" i="1" dirty="0" err="1" smtClean="0">
                <a:latin typeface="Arial"/>
                <a:cs typeface="Arial"/>
              </a:rPr>
              <a:t>nye</a:t>
            </a:r>
            <a:r>
              <a:rPr lang="en-US" sz="2400" i="1" baseline="30000" dirty="0" err="1" smtClean="0">
                <a:latin typeface="Arial"/>
                <a:cs typeface="Arial"/>
              </a:rPr>
              <a:t>A</a:t>
            </a:r>
            <a:r>
              <a:rPr lang="en-US" sz="2400" i="1" baseline="30000" dirty="0" smtClean="0">
                <a:latin typeface="Arial"/>
                <a:cs typeface="Arial"/>
              </a:rPr>
              <a:t> 	</a:t>
            </a:r>
            <a:r>
              <a:rPr lang="en-US" sz="2400" dirty="0" smtClean="0">
                <a:latin typeface="Arial"/>
                <a:cs typeface="Arial"/>
              </a:rPr>
              <a:t>(‘male child’, later ‘child’)</a:t>
            </a:r>
          </a:p>
          <a:p>
            <a:pPr marL="0" indent="0">
              <a:buNone/>
            </a:pPr>
            <a:endParaRPr lang="en-US" sz="2400" dirty="0" smtClean="0">
              <a:latin typeface="Arial"/>
              <a:cs typeface="Arial"/>
            </a:endParaRPr>
          </a:p>
          <a:p>
            <a:pPr marL="0" indent="0">
              <a:buNone/>
            </a:pPr>
            <a:r>
              <a:rPr lang="en-US" altLang="zh-TW" sz="2400" dirty="0" smtClean="0">
                <a:latin typeface="Heiti TC Light"/>
                <a:ea typeface="Heiti TC Light"/>
                <a:cs typeface="Heiti TC Light"/>
              </a:rPr>
              <a:t>-</a:t>
            </a:r>
            <a:r>
              <a:rPr lang="zh-TW" altLang="en-US" sz="2400" dirty="0" smtClean="0">
                <a:latin typeface="Heiti TC Light"/>
                <a:ea typeface="Heiti TC Light"/>
                <a:cs typeface="Heiti TC Light"/>
              </a:rPr>
              <a:t>子</a:t>
            </a:r>
            <a:r>
              <a:rPr lang="en-US" sz="2400" dirty="0" smtClean="0">
                <a:latin typeface="Arial"/>
                <a:cs typeface="Arial"/>
              </a:rPr>
              <a:t> -</a:t>
            </a:r>
            <a:r>
              <a:rPr lang="en-US" sz="2400" i="1" dirty="0" err="1" smtClean="0">
                <a:latin typeface="Arial"/>
                <a:cs typeface="Arial"/>
              </a:rPr>
              <a:t>tsi</a:t>
            </a:r>
            <a:r>
              <a:rPr lang="en-US" sz="2400" i="1" baseline="30000" dirty="0" err="1" smtClean="0">
                <a:latin typeface="Arial"/>
                <a:cs typeface="Arial"/>
              </a:rPr>
              <a:t>B</a:t>
            </a:r>
            <a:r>
              <a:rPr lang="en-US" sz="2400" i="1" dirty="0" smtClean="0">
                <a:latin typeface="Arial"/>
                <a:cs typeface="Arial"/>
              </a:rPr>
              <a:t>  		</a:t>
            </a:r>
            <a:r>
              <a:rPr lang="en-US" sz="2400" dirty="0" smtClean="0">
                <a:latin typeface="Arial"/>
                <a:cs typeface="Arial"/>
              </a:rPr>
              <a:t>no obvious geographical pattern</a:t>
            </a:r>
            <a:endParaRPr lang="en-US" altLang="zh-TW" sz="2400" dirty="0" smtClean="0">
              <a:latin typeface="Heiti TC Light"/>
              <a:ea typeface="Heiti TC Light"/>
              <a:cs typeface="Heiti TC Light"/>
            </a:endParaRPr>
          </a:p>
          <a:p>
            <a:pPr marL="0" indent="0">
              <a:buNone/>
            </a:pPr>
            <a:r>
              <a:rPr lang="en-US" altLang="zh-TW" sz="2400" dirty="0" smtClean="0">
                <a:latin typeface="Heiti TC Light"/>
                <a:ea typeface="Heiti TC Light"/>
                <a:cs typeface="Heiti TC Light"/>
              </a:rPr>
              <a:t>-</a:t>
            </a:r>
            <a:r>
              <a:rPr lang="zh-TW" altLang="en-US" sz="2400" dirty="0" smtClean="0">
                <a:latin typeface="Heiti TC Light"/>
                <a:ea typeface="Heiti TC Light"/>
                <a:cs typeface="Heiti TC Light"/>
              </a:rPr>
              <a:t>仔</a:t>
            </a:r>
            <a:r>
              <a:rPr lang="en-US" sz="2400" dirty="0" smtClean="0">
                <a:latin typeface="Arial"/>
                <a:cs typeface="Arial"/>
              </a:rPr>
              <a:t> -</a:t>
            </a:r>
            <a:r>
              <a:rPr lang="en-US" sz="2400" i="1" dirty="0" err="1" smtClean="0">
                <a:latin typeface="Arial"/>
                <a:cs typeface="Arial"/>
              </a:rPr>
              <a:t>tsVj</a:t>
            </a:r>
            <a:r>
              <a:rPr lang="en-US" sz="2400" i="1" baseline="30000" dirty="0" err="1" smtClean="0">
                <a:latin typeface="Arial"/>
                <a:cs typeface="Arial"/>
              </a:rPr>
              <a:t>B</a:t>
            </a:r>
            <a:r>
              <a:rPr lang="en-US" sz="2400" dirty="0" smtClean="0">
                <a:latin typeface="Arial"/>
                <a:cs typeface="Arial"/>
              </a:rPr>
              <a:t> 	 	newer Cantonese / eastern form</a:t>
            </a:r>
          </a:p>
          <a:p>
            <a:pPr marL="0" indent="0">
              <a:buNone/>
            </a:pPr>
            <a:r>
              <a:rPr lang="en-US" altLang="zh-TW" sz="2000" dirty="0" smtClean="0">
                <a:latin typeface="Arial"/>
                <a:ea typeface="Heiti TC Light"/>
                <a:cs typeface="Arial"/>
              </a:rPr>
              <a:t>(due to Cantonese, found to some degree throughout Yuè / Pínghuà) </a:t>
            </a:r>
            <a:endParaRPr lang="en-US" altLang="zh-TW" sz="2000" dirty="0" smtClean="0">
              <a:latin typeface="Heiti TC Light"/>
              <a:ea typeface="Heiti TC Light"/>
              <a:cs typeface="Heiti TC Light"/>
            </a:endParaRPr>
          </a:p>
          <a:p>
            <a:pPr marL="0" indent="0">
              <a:buNone/>
            </a:pPr>
            <a:r>
              <a:rPr lang="en-US" altLang="zh-TW" sz="2400" dirty="0" smtClean="0">
                <a:latin typeface="Heiti TC Light"/>
                <a:ea typeface="Heiti TC Light"/>
                <a:cs typeface="Heiti TC Light"/>
              </a:rPr>
              <a:t>-</a:t>
            </a:r>
            <a:r>
              <a:rPr lang="zh-TW" altLang="en-US" sz="2400" dirty="0" smtClean="0">
                <a:latin typeface="Heiti TC Light"/>
                <a:ea typeface="Heiti TC Light"/>
                <a:cs typeface="Heiti TC Light"/>
              </a:rPr>
              <a:t>兒</a:t>
            </a:r>
            <a:r>
              <a:rPr lang="en-US" sz="2400" dirty="0" smtClean="0">
                <a:latin typeface="Arial"/>
                <a:cs typeface="Arial"/>
              </a:rPr>
              <a:t> -</a:t>
            </a:r>
            <a:r>
              <a:rPr lang="en-US" sz="2400" i="1" dirty="0" err="1" smtClean="0">
                <a:latin typeface="Arial"/>
                <a:cs typeface="Arial"/>
              </a:rPr>
              <a:t>nye</a:t>
            </a:r>
            <a:r>
              <a:rPr lang="en-US" sz="2400" i="1" baseline="30000" dirty="0" err="1" smtClean="0">
                <a:latin typeface="Arial"/>
                <a:cs typeface="Arial"/>
              </a:rPr>
              <a:t>A</a:t>
            </a:r>
            <a:r>
              <a:rPr lang="en-US" sz="2400" i="1" baseline="30000" dirty="0" smtClean="0">
                <a:latin typeface="Arial"/>
                <a:cs typeface="Arial"/>
              </a:rPr>
              <a:t> 		</a:t>
            </a:r>
            <a:r>
              <a:rPr lang="en-US" sz="2400" dirty="0" smtClean="0">
                <a:latin typeface="Arial"/>
                <a:cs typeface="Arial"/>
              </a:rPr>
              <a:t>older form, common in the west</a:t>
            </a:r>
          </a:p>
          <a:p>
            <a:pPr marL="0" indent="0">
              <a:buNone/>
            </a:pPr>
            <a:endParaRPr lang="en-US" sz="2400" dirty="0">
              <a:latin typeface="Arial"/>
              <a:cs typeface="Arial"/>
            </a:endParaRPr>
          </a:p>
          <a:p>
            <a:pPr marL="0" indent="0">
              <a:buNone/>
            </a:pPr>
            <a:endParaRPr lang="en-US" sz="2400" dirty="0">
              <a:latin typeface="Arial"/>
              <a:cs typeface="Arial"/>
            </a:endParaRPr>
          </a:p>
          <a:p>
            <a:pPr marL="0" indent="0">
              <a:buNone/>
            </a:pPr>
            <a:endParaRPr lang="en-US" sz="2400" dirty="0">
              <a:latin typeface="Arial"/>
              <a:cs typeface="Arial"/>
            </a:endParaRPr>
          </a:p>
        </p:txBody>
      </p:sp>
      <p:sp>
        <p:nvSpPr>
          <p:cNvPr id="5" name="Rectangle 4"/>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9285447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257800"/>
          </a:xfrm>
        </p:spPr>
        <p:txBody>
          <a:bodyPr>
            <a:normAutofit/>
          </a:bodyPr>
          <a:lstStyle/>
          <a:p>
            <a:pPr marL="0" indent="0">
              <a:buNone/>
            </a:pPr>
            <a:r>
              <a:rPr lang="en-US" sz="2000" dirty="0" smtClean="0">
                <a:latin typeface="Arial"/>
                <a:cs typeface="Arial"/>
              </a:rPr>
              <a:t>Mandarin: the use of </a:t>
            </a:r>
            <a:r>
              <a:rPr lang="zh-TW" altLang="en-US" sz="2000" dirty="0" smtClean="0">
                <a:latin typeface="华文细黑"/>
                <a:ea typeface="华文细黑"/>
                <a:cs typeface="华文细黑"/>
              </a:rPr>
              <a:t>子</a:t>
            </a:r>
            <a:r>
              <a:rPr lang="en-US" altLang="zh-TW" sz="2000" i="1" dirty="0" smtClean="0">
                <a:latin typeface="华文楷体"/>
                <a:ea typeface="华文楷体"/>
                <a:cs typeface="华文楷体"/>
              </a:rPr>
              <a:t> </a:t>
            </a:r>
            <a:r>
              <a:rPr lang="en-US" sz="2000" i="1" dirty="0" smtClean="0">
                <a:latin typeface="Arial"/>
                <a:cs typeface="Arial"/>
              </a:rPr>
              <a:t>-</a:t>
            </a:r>
            <a:r>
              <a:rPr lang="en-US" sz="2000" i="1" dirty="0" err="1" smtClean="0">
                <a:latin typeface="Arial"/>
                <a:cs typeface="Arial"/>
              </a:rPr>
              <a:t>zi</a:t>
            </a:r>
            <a:r>
              <a:rPr lang="en-US" sz="2000" dirty="0" smtClean="0">
                <a:latin typeface="Arial"/>
                <a:cs typeface="Arial"/>
              </a:rPr>
              <a:t> is very common, e.g. </a:t>
            </a:r>
          </a:p>
          <a:p>
            <a:pPr marL="0" indent="0">
              <a:buNone/>
            </a:pPr>
            <a:r>
              <a:rPr lang="en-US" sz="2000" dirty="0" smtClean="0">
                <a:latin typeface="Gentium Plus"/>
                <a:cs typeface="Gentium Plus"/>
              </a:rPr>
              <a:t>	</a:t>
            </a:r>
            <a:r>
              <a:rPr lang="zh-TW" altLang="en-US" sz="2000" dirty="0" smtClean="0">
                <a:latin typeface="华文楷体"/>
                <a:ea typeface="华文楷体"/>
                <a:cs typeface="华文楷体"/>
              </a:rPr>
              <a:t>筷子</a:t>
            </a:r>
            <a:r>
              <a:rPr lang="en-US" sz="2000" dirty="0" smtClean="0">
                <a:latin typeface="Gentium Plus"/>
                <a:cs typeface="Gentium Plus"/>
              </a:rPr>
              <a:t> </a:t>
            </a:r>
            <a:r>
              <a:rPr lang="en-US" sz="2000" i="1" dirty="0" err="1" smtClean="0">
                <a:latin typeface="Gentium Plus"/>
                <a:cs typeface="Gentium Plus"/>
              </a:rPr>
              <a:t>kuài-zi</a:t>
            </a:r>
            <a:r>
              <a:rPr lang="en-US" sz="2000" dirty="0" smtClean="0">
                <a:latin typeface="Gentium Plus"/>
                <a:cs typeface="Gentium Plus"/>
              </a:rPr>
              <a:t> ‘chopsticks’ </a:t>
            </a:r>
          </a:p>
          <a:p>
            <a:pPr marL="0" indent="0">
              <a:buNone/>
            </a:pPr>
            <a:r>
              <a:rPr lang="en-US" altLang="zh-TW" sz="2000" dirty="0" smtClean="0">
                <a:latin typeface="Gentium Plus"/>
                <a:ea typeface="华文楷体"/>
                <a:cs typeface="Gentium Plus"/>
              </a:rPr>
              <a:t>	</a:t>
            </a:r>
            <a:r>
              <a:rPr lang="zh-TW" altLang="en-US" sz="2000" dirty="0" smtClean="0">
                <a:latin typeface="华文楷体"/>
                <a:ea typeface="华文楷体"/>
                <a:cs typeface="华文楷体"/>
              </a:rPr>
              <a:t>鴨子</a:t>
            </a:r>
            <a:r>
              <a:rPr lang="en-US" altLang="zh-TW" sz="2000" dirty="0" smtClean="0">
                <a:latin typeface="Gentium Plus"/>
                <a:cs typeface="Gentium Plus"/>
              </a:rPr>
              <a:t> </a:t>
            </a:r>
            <a:r>
              <a:rPr lang="en-US" altLang="zh-TW" sz="2000" i="1" dirty="0" err="1" smtClean="0">
                <a:latin typeface="Gentium Plus"/>
                <a:cs typeface="Gentium Plus"/>
              </a:rPr>
              <a:t>yā-zi</a:t>
            </a:r>
            <a:r>
              <a:rPr lang="en-US" altLang="zh-TW" sz="2000" i="1" dirty="0" smtClean="0">
                <a:latin typeface="Gentium Plus"/>
                <a:cs typeface="Gentium Plus"/>
              </a:rPr>
              <a:t> </a:t>
            </a:r>
            <a:r>
              <a:rPr lang="en-US" altLang="zh-TW" sz="2000" dirty="0" smtClean="0">
                <a:latin typeface="Gentium Plus"/>
                <a:cs typeface="Gentium Plus"/>
              </a:rPr>
              <a:t>‘duck’</a:t>
            </a:r>
            <a:r>
              <a:rPr lang="en-US" sz="2000" dirty="0" smtClean="0">
                <a:latin typeface="Gentium Plus"/>
                <a:cs typeface="Gentium Plus"/>
              </a:rPr>
              <a:t> </a:t>
            </a:r>
          </a:p>
          <a:p>
            <a:pPr marL="0" indent="0">
              <a:buNone/>
            </a:pPr>
            <a:r>
              <a:rPr lang="en-US" altLang="zh-TW" sz="2000" dirty="0">
                <a:latin typeface="Gentium Plus"/>
                <a:ea typeface="华文楷体"/>
                <a:cs typeface="Gentium Plus"/>
              </a:rPr>
              <a:t>	</a:t>
            </a:r>
            <a:r>
              <a:rPr lang="zh-TW" altLang="en-US" sz="2000" dirty="0" smtClean="0">
                <a:latin typeface="华文楷体"/>
                <a:ea typeface="华文楷体"/>
                <a:cs typeface="华文楷体"/>
              </a:rPr>
              <a:t>被子</a:t>
            </a:r>
            <a:r>
              <a:rPr lang="en-US" sz="2000" dirty="0" smtClean="0">
                <a:latin typeface="Gentium Plus"/>
                <a:cs typeface="Gentium Plus"/>
              </a:rPr>
              <a:t> </a:t>
            </a:r>
            <a:r>
              <a:rPr lang="en-US" sz="2000" i="1" dirty="0" err="1" smtClean="0">
                <a:latin typeface="Gentium Plus"/>
                <a:cs typeface="Gentium Plus"/>
              </a:rPr>
              <a:t>bèi-zi</a:t>
            </a:r>
            <a:r>
              <a:rPr lang="en-US" sz="2000" dirty="0" smtClean="0">
                <a:latin typeface="Gentium Plus"/>
                <a:cs typeface="Gentium Plus"/>
              </a:rPr>
              <a:t> ‘quilt’</a:t>
            </a:r>
          </a:p>
          <a:p>
            <a:pPr marL="0" indent="0">
              <a:buNone/>
            </a:pPr>
            <a:r>
              <a:rPr lang="en-US" sz="2000" dirty="0">
                <a:latin typeface="Gentium Plus"/>
                <a:cs typeface="Gentium Plus"/>
              </a:rPr>
              <a:t>	</a:t>
            </a:r>
            <a:r>
              <a:rPr lang="zh-TW" altLang="en-US" sz="2000" dirty="0" smtClean="0">
                <a:latin typeface="华文楷体"/>
                <a:ea typeface="华文楷体"/>
                <a:cs typeface="华文楷体"/>
              </a:rPr>
              <a:t>腦子</a:t>
            </a:r>
            <a:r>
              <a:rPr lang="en-US" sz="2000" dirty="0" smtClean="0">
                <a:latin typeface="Gentium Plus"/>
                <a:cs typeface="Gentium Plus"/>
              </a:rPr>
              <a:t> </a:t>
            </a:r>
            <a:r>
              <a:rPr lang="en-US" sz="2000" i="1" dirty="0" err="1" smtClean="0">
                <a:latin typeface="Gentium Plus"/>
                <a:cs typeface="Gentium Plus"/>
              </a:rPr>
              <a:t>nǎo-zi</a:t>
            </a:r>
            <a:r>
              <a:rPr lang="en-US" sz="2000" dirty="0" smtClean="0">
                <a:latin typeface="Gentium Plus"/>
                <a:cs typeface="Gentium Plus"/>
              </a:rPr>
              <a:t> ‘brain’ (colloquial)</a:t>
            </a:r>
          </a:p>
          <a:p>
            <a:pPr marL="0" indent="0">
              <a:buNone/>
            </a:pPr>
            <a:r>
              <a:rPr lang="en-US" sz="2000" dirty="0" smtClean="0">
                <a:latin typeface="Arial"/>
                <a:cs typeface="Arial"/>
              </a:rPr>
              <a:t>(</a:t>
            </a:r>
            <a:r>
              <a:rPr lang="zh-TW" altLang="en-US" sz="2000" dirty="0" smtClean="0">
                <a:latin typeface="华文细黑"/>
                <a:ea typeface="华文细黑"/>
                <a:cs typeface="华文细黑"/>
              </a:rPr>
              <a:t>子</a:t>
            </a:r>
            <a:r>
              <a:rPr lang="en-US" altLang="zh-TW" sz="2000" i="1" dirty="0" smtClean="0">
                <a:latin typeface="华文楷体"/>
                <a:ea typeface="华文楷体"/>
                <a:cs typeface="华文楷体"/>
              </a:rPr>
              <a:t> </a:t>
            </a:r>
            <a:r>
              <a:rPr lang="en-US" sz="2000" i="1" dirty="0" smtClean="0">
                <a:latin typeface="Arial"/>
                <a:cs typeface="Arial"/>
              </a:rPr>
              <a:t>-</a:t>
            </a:r>
            <a:r>
              <a:rPr lang="en-US" sz="2000" i="1" dirty="0" err="1" smtClean="0">
                <a:latin typeface="Arial"/>
                <a:cs typeface="Arial"/>
              </a:rPr>
              <a:t>zi</a:t>
            </a:r>
            <a:r>
              <a:rPr lang="en-US" sz="2000" i="1" dirty="0" smtClean="0">
                <a:latin typeface="Arial"/>
                <a:cs typeface="Arial"/>
              </a:rPr>
              <a:t>: </a:t>
            </a:r>
            <a:r>
              <a:rPr lang="en-US" sz="2000" dirty="0" smtClean="0">
                <a:latin typeface="Arial"/>
                <a:cs typeface="Arial"/>
              </a:rPr>
              <a:t>usually a “noun marker”, i.e. it adds no meaning to a noun stem)</a:t>
            </a:r>
            <a:br>
              <a:rPr lang="en-US" sz="2000" dirty="0" smtClean="0">
                <a:latin typeface="Arial"/>
                <a:cs typeface="Arial"/>
              </a:rPr>
            </a:br>
            <a:endParaRPr lang="en-US" sz="2000" dirty="0" smtClean="0">
              <a:latin typeface="Arial"/>
              <a:cs typeface="Arial"/>
            </a:endParaRPr>
          </a:p>
          <a:p>
            <a:pPr marL="0" indent="0">
              <a:buNone/>
            </a:pPr>
            <a:r>
              <a:rPr lang="en-US" sz="2000" dirty="0" smtClean="0">
                <a:latin typeface="Arial"/>
                <a:cs typeface="Arial"/>
              </a:rPr>
              <a:t>Cantonese: the use of </a:t>
            </a:r>
            <a:r>
              <a:rPr lang="zh-TW" altLang="en-US" sz="2000" dirty="0" smtClean="0">
                <a:latin typeface="华文细黑"/>
                <a:ea typeface="华文细黑"/>
                <a:cs typeface="华文细黑"/>
              </a:rPr>
              <a:t>子</a:t>
            </a:r>
            <a:r>
              <a:rPr lang="en-US" altLang="zh-TW" sz="2000" dirty="0" smtClean="0">
                <a:latin typeface="华文细黑"/>
                <a:ea typeface="华文细黑"/>
                <a:cs typeface="华文细黑"/>
              </a:rPr>
              <a:t> </a:t>
            </a:r>
            <a:r>
              <a:rPr lang="en-US" sz="2000" i="1" dirty="0" smtClean="0">
                <a:latin typeface="Arial"/>
                <a:cs typeface="Arial"/>
              </a:rPr>
              <a:t>tsi³⁵</a:t>
            </a:r>
            <a:r>
              <a:rPr lang="en-US" sz="2000" dirty="0" smtClean="0">
                <a:latin typeface="Arial"/>
                <a:cs typeface="Arial"/>
              </a:rPr>
              <a:t> is limited</a:t>
            </a:r>
            <a:endParaRPr lang="en-US" sz="2000" dirty="0">
              <a:latin typeface="Arial"/>
              <a:cs typeface="Arial"/>
            </a:endParaRPr>
          </a:p>
          <a:p>
            <a:pPr marL="0" indent="0">
              <a:buNone/>
            </a:pPr>
            <a:r>
              <a:rPr lang="en-US" sz="2000" dirty="0">
                <a:latin typeface="Gentium Plus"/>
                <a:cs typeface="Gentium Plus"/>
              </a:rPr>
              <a:t>	</a:t>
            </a:r>
            <a:r>
              <a:rPr lang="zh-TW" altLang="en-US" sz="2000" dirty="0">
                <a:latin typeface="华文楷体"/>
                <a:ea typeface="华文楷体"/>
                <a:cs typeface="华文楷体"/>
              </a:rPr>
              <a:t>筷子</a:t>
            </a:r>
            <a:r>
              <a:rPr lang="en-US" sz="2000" dirty="0">
                <a:latin typeface="Gentium Plus"/>
                <a:cs typeface="Gentium Plus"/>
              </a:rPr>
              <a:t> </a:t>
            </a:r>
            <a:r>
              <a:rPr lang="en-US" sz="2000" i="1" dirty="0">
                <a:latin typeface="Gentium Plus"/>
                <a:cs typeface="Gentium Plus"/>
              </a:rPr>
              <a:t>fai³³-tsi³⁵</a:t>
            </a:r>
            <a:r>
              <a:rPr lang="en-US" sz="2000" dirty="0">
                <a:latin typeface="Gentium Plus"/>
                <a:cs typeface="Gentium Plus"/>
              </a:rPr>
              <a:t> ‘chopsticks</a:t>
            </a:r>
            <a:r>
              <a:rPr lang="en-US" sz="2000" dirty="0" smtClean="0">
                <a:latin typeface="Gentium Plus"/>
                <a:cs typeface="Gentium Plus"/>
              </a:rPr>
              <a:t>’ </a:t>
            </a:r>
            <a:endParaRPr lang="en-US" sz="2000" dirty="0">
              <a:latin typeface="Gentium Plus"/>
              <a:cs typeface="Gentium Plus"/>
            </a:endParaRPr>
          </a:p>
          <a:p>
            <a:pPr marL="0" indent="0">
              <a:buNone/>
            </a:pPr>
            <a:r>
              <a:rPr lang="en-US" altLang="zh-TW" sz="2000" dirty="0" smtClean="0">
                <a:latin typeface="华文楷体"/>
                <a:ea typeface="华文楷体"/>
                <a:cs typeface="华文楷体"/>
              </a:rPr>
              <a:t>	</a:t>
            </a:r>
            <a:r>
              <a:rPr lang="zh-TW" altLang="en-US" sz="2000" dirty="0" smtClean="0">
                <a:latin typeface="华文楷体"/>
                <a:ea typeface="华文楷体"/>
                <a:cs typeface="华文楷体"/>
              </a:rPr>
              <a:t>鴨</a:t>
            </a:r>
            <a:r>
              <a:rPr lang="en-US" altLang="zh-TW" sz="2000" dirty="0" smtClean="0">
                <a:latin typeface="Gentium Plus"/>
                <a:cs typeface="Gentium Plus"/>
              </a:rPr>
              <a:t> </a:t>
            </a:r>
            <a:r>
              <a:rPr lang="en-US" altLang="zh-TW" sz="2000" i="1" dirty="0" smtClean="0">
                <a:latin typeface="Gentium Plus"/>
                <a:cs typeface="Gentium Plus"/>
              </a:rPr>
              <a:t>ap³ </a:t>
            </a:r>
            <a:r>
              <a:rPr lang="en-US" altLang="zh-TW" sz="2000" i="1" baseline="30000" dirty="0" smtClean="0">
                <a:latin typeface="Gentium Plus"/>
                <a:cs typeface="Gentium Plus"/>
              </a:rPr>
              <a:t>&gt;</a:t>
            </a:r>
            <a:r>
              <a:rPr lang="en-US" altLang="zh-TW" sz="2000" i="1" dirty="0" smtClean="0">
                <a:latin typeface="Gentium Plus"/>
                <a:cs typeface="Gentium Plus"/>
              </a:rPr>
              <a:t> ³⁵ </a:t>
            </a:r>
            <a:r>
              <a:rPr lang="en-US" altLang="zh-TW" sz="2000" dirty="0" smtClean="0">
                <a:latin typeface="Gentium Plus"/>
                <a:cs typeface="Gentium Plus"/>
              </a:rPr>
              <a:t>‘duck’</a:t>
            </a:r>
            <a:r>
              <a:rPr lang="en-US" altLang="zh-TW" sz="2000" dirty="0">
                <a:latin typeface="Gentium Plus"/>
                <a:ea typeface="华文楷体"/>
                <a:cs typeface="Gentium Plus"/>
              </a:rPr>
              <a:t>	</a:t>
            </a:r>
            <a:endParaRPr lang="en-US" altLang="zh-TW" sz="2000" dirty="0" smtClean="0">
              <a:latin typeface="Gentium Plus"/>
              <a:ea typeface="华文楷体"/>
              <a:cs typeface="Gentium Plus"/>
            </a:endParaRPr>
          </a:p>
          <a:p>
            <a:pPr marL="0" indent="0">
              <a:buNone/>
            </a:pPr>
            <a:r>
              <a:rPr lang="en-US" altLang="zh-TW" sz="2000" dirty="0" smtClean="0">
                <a:latin typeface="华文楷体"/>
                <a:ea typeface="华文楷体"/>
                <a:cs typeface="华文楷体"/>
              </a:rPr>
              <a:t>	</a:t>
            </a:r>
            <a:r>
              <a:rPr lang="zh-TW" altLang="en-US" sz="2000" dirty="0" smtClean="0">
                <a:latin typeface="华文楷体"/>
                <a:ea typeface="华文楷体"/>
                <a:cs typeface="华文楷体"/>
              </a:rPr>
              <a:t>被</a:t>
            </a:r>
            <a:r>
              <a:rPr lang="en-US" sz="2000" dirty="0" smtClean="0">
                <a:latin typeface="Gentium Plus"/>
                <a:cs typeface="Gentium Plus"/>
              </a:rPr>
              <a:t> </a:t>
            </a:r>
            <a:r>
              <a:rPr lang="en-US" sz="2000" i="1" dirty="0">
                <a:latin typeface="Gentium Plus"/>
                <a:cs typeface="Gentium Plus"/>
              </a:rPr>
              <a:t>pʰei¹³</a:t>
            </a:r>
            <a:r>
              <a:rPr lang="en-US" sz="2000" dirty="0">
                <a:latin typeface="Gentium Plus"/>
                <a:cs typeface="Gentium Plus"/>
              </a:rPr>
              <a:t> ‘quilt</a:t>
            </a:r>
            <a:r>
              <a:rPr lang="en-US" sz="2000" dirty="0" smtClean="0">
                <a:latin typeface="Gentium Plus"/>
                <a:cs typeface="Gentium Plus"/>
              </a:rPr>
              <a:t>’</a:t>
            </a:r>
          </a:p>
          <a:p>
            <a:pPr marL="0" indent="0">
              <a:buNone/>
            </a:pPr>
            <a:r>
              <a:rPr lang="en-US" sz="2000" dirty="0" smtClean="0">
                <a:latin typeface="Gentium Plus"/>
                <a:cs typeface="Gentium Plus"/>
              </a:rPr>
              <a:t>	</a:t>
            </a:r>
            <a:r>
              <a:rPr lang="zh-TW" altLang="en-US" sz="2000" dirty="0" smtClean="0">
                <a:latin typeface="华文楷体"/>
                <a:ea typeface="华文楷体"/>
                <a:cs typeface="华文楷体"/>
              </a:rPr>
              <a:t>腦</a:t>
            </a:r>
            <a:r>
              <a:rPr lang="en-US" sz="2000" dirty="0" smtClean="0">
                <a:latin typeface="Gentium Plus"/>
                <a:cs typeface="Gentium Plus"/>
              </a:rPr>
              <a:t> </a:t>
            </a:r>
            <a:r>
              <a:rPr lang="en-US" sz="2000" i="1" dirty="0" smtClean="0">
                <a:latin typeface="Gentium Plus"/>
                <a:cs typeface="Gentium Plus"/>
              </a:rPr>
              <a:t>nou¹³</a:t>
            </a:r>
            <a:r>
              <a:rPr lang="en-US" sz="2000" dirty="0" smtClean="0">
                <a:latin typeface="Gentium Plus"/>
                <a:cs typeface="Gentium Plus"/>
              </a:rPr>
              <a:t> ‘brain’</a:t>
            </a:r>
            <a:endParaRPr lang="en-US" sz="2000" dirty="0">
              <a:latin typeface="Gentium Plus"/>
              <a:cs typeface="Gentium Plus"/>
            </a:endParaRPr>
          </a:p>
        </p:txBody>
      </p:sp>
      <p:sp>
        <p:nvSpPr>
          <p:cNvPr id="4" name="Title 3"/>
          <p:cNvSpPr>
            <a:spLocks noGrp="1"/>
          </p:cNvSpPr>
          <p:nvPr>
            <p:ph type="title"/>
          </p:nvPr>
        </p:nvSpPr>
        <p:spPr/>
        <p:txBody>
          <a:bodyPr>
            <a:normAutofit/>
          </a:bodyPr>
          <a:lstStyle/>
          <a:p>
            <a:pPr algn="l"/>
            <a:r>
              <a:rPr lang="en-US" altLang="zh-TW" dirty="0">
                <a:latin typeface="Heiti TC Light"/>
                <a:ea typeface="Heiti TC Light"/>
                <a:cs typeface="Heiti TC Light"/>
              </a:rPr>
              <a:t>-</a:t>
            </a:r>
            <a:r>
              <a:rPr lang="zh-TW" altLang="en-US" dirty="0">
                <a:latin typeface="Heiti TC Light"/>
                <a:ea typeface="Heiti TC Light"/>
                <a:cs typeface="Heiti TC Light"/>
              </a:rPr>
              <a:t>子</a:t>
            </a:r>
            <a:r>
              <a:rPr lang="en-US" dirty="0">
                <a:latin typeface="Arial"/>
                <a:cs typeface="Arial"/>
              </a:rPr>
              <a:t> -</a:t>
            </a:r>
            <a:r>
              <a:rPr lang="en-US" i="1" dirty="0" err="1">
                <a:latin typeface="Arial"/>
                <a:cs typeface="Arial"/>
              </a:rPr>
              <a:t>tsi</a:t>
            </a:r>
            <a:r>
              <a:rPr lang="en-US" i="1" baseline="30000" dirty="0" err="1">
                <a:latin typeface="Arial"/>
                <a:cs typeface="Arial"/>
              </a:rPr>
              <a:t>B</a:t>
            </a:r>
            <a:r>
              <a:rPr lang="en-US" i="1" dirty="0">
                <a:latin typeface="Arial"/>
                <a:cs typeface="Arial"/>
              </a:rPr>
              <a:t>  	</a:t>
            </a:r>
            <a:r>
              <a:rPr lang="en-US" dirty="0">
                <a:latin typeface="Arial"/>
                <a:cs typeface="Arial"/>
              </a:rPr>
              <a:t>(‘child’</a:t>
            </a:r>
            <a:r>
              <a:rPr lang="en-US" dirty="0" smtClean="0">
                <a:latin typeface="Arial"/>
                <a:cs typeface="Arial"/>
              </a:rPr>
              <a:t>)</a:t>
            </a:r>
            <a:endParaRPr lang="en-NZ" dirty="0"/>
          </a:p>
        </p:txBody>
      </p:sp>
      <p:sp>
        <p:nvSpPr>
          <p:cNvPr id="5" name="Rectangle 4"/>
          <p:cNvSpPr/>
          <p:nvPr/>
        </p:nvSpPr>
        <p:spPr>
          <a:xfrm>
            <a:off x="6604460" y="21709"/>
            <a:ext cx="2539540" cy="369332"/>
          </a:xfrm>
          <a:prstGeom prst="rect">
            <a:avLst/>
          </a:prstGeom>
        </p:spPr>
        <p:txBody>
          <a:bodyPr wrap="none">
            <a:spAutoFit/>
          </a:bodyPr>
          <a:lstStyle/>
          <a:p>
            <a:r>
              <a:rPr lang="en-NZ" dirty="0">
                <a:latin typeface="Courier New"/>
                <a:cs typeface="Courier New"/>
              </a:rPr>
              <a:t>https://t.ly/GbxC</a:t>
            </a:r>
          </a:p>
        </p:txBody>
      </p:sp>
    </p:spTree>
    <p:extLst>
      <p:ext uri="{BB962C8B-B14F-4D97-AF65-F5344CB8AC3E}">
        <p14:creationId xmlns:p14="http://schemas.microsoft.com/office/powerpoint/2010/main" val="18425466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000" dirty="0" smtClean="0">
                <a:latin typeface="Arial"/>
                <a:cs typeface="Arial"/>
              </a:rPr>
              <a:t>More common in some Yuè dialects,</a:t>
            </a:r>
          </a:p>
          <a:p>
            <a:pPr marL="0" indent="0">
              <a:buNone/>
            </a:pPr>
            <a:r>
              <a:rPr lang="en-US" sz="2000" dirty="0" smtClean="0">
                <a:latin typeface="Arial"/>
                <a:cs typeface="Arial"/>
              </a:rPr>
              <a:t>e.g. </a:t>
            </a:r>
            <a:r>
              <a:rPr lang="en-US" sz="2000" dirty="0" err="1" smtClean="0">
                <a:latin typeface="Arial"/>
                <a:cs typeface="Arial"/>
              </a:rPr>
              <a:t>Liánjiāng</a:t>
            </a:r>
            <a:r>
              <a:rPr lang="en-US" sz="2000" dirty="0" smtClean="0">
                <a:latin typeface="Arial"/>
                <a:cs typeface="Arial"/>
              </a:rPr>
              <a:t> </a:t>
            </a:r>
            <a:r>
              <a:rPr lang="zh-TW" altLang="en-US" sz="2000" dirty="0" smtClean="0">
                <a:latin typeface="华文细黑"/>
                <a:ea typeface="华文细黑"/>
                <a:cs typeface="华文细黑"/>
              </a:rPr>
              <a:t>廉江</a:t>
            </a:r>
            <a:r>
              <a:rPr lang="en-US" altLang="zh-TW" sz="2000" dirty="0" smtClean="0">
                <a:latin typeface="华文细黑"/>
                <a:ea typeface="华文细黑"/>
                <a:cs typeface="华文细黑"/>
              </a:rPr>
              <a:t> 		</a:t>
            </a:r>
            <a:r>
              <a:rPr lang="en-US" sz="1600" dirty="0" smtClean="0">
                <a:latin typeface="Arial"/>
                <a:cs typeface="Arial"/>
              </a:rPr>
              <a:t>(</a:t>
            </a:r>
            <a:r>
              <a:rPr lang="en-US" sz="1600" dirty="0" err="1">
                <a:latin typeface="Arial"/>
                <a:cs typeface="Arial"/>
              </a:rPr>
              <a:t>Zhān</a:t>
            </a:r>
            <a:r>
              <a:rPr lang="en-US" sz="1600" dirty="0">
                <a:latin typeface="Arial"/>
                <a:cs typeface="Arial"/>
              </a:rPr>
              <a:t> </a:t>
            </a:r>
            <a:r>
              <a:rPr lang="zh-TW" altLang="en-US" sz="1600" dirty="0">
                <a:latin typeface="华文细黑"/>
                <a:ea typeface="华文细黑"/>
                <a:cs typeface="华文细黑"/>
              </a:rPr>
              <a:t>詹</a:t>
            </a:r>
            <a:r>
              <a:rPr lang="en-US" sz="1600" dirty="0">
                <a:latin typeface="Arial"/>
                <a:cs typeface="Arial"/>
              </a:rPr>
              <a:t> et al. 2002: 404–405)</a:t>
            </a:r>
            <a:endParaRPr lang="en-US" sz="1600" dirty="0" smtClean="0">
              <a:latin typeface="华文细黑"/>
              <a:ea typeface="华文细黑"/>
              <a:cs typeface="华文细黑"/>
            </a:endParaRPr>
          </a:p>
          <a:p>
            <a:pPr marL="0" indent="0">
              <a:buNone/>
            </a:pPr>
            <a:r>
              <a:rPr lang="en-US" sz="2000" dirty="0" smtClean="0">
                <a:latin typeface="Arial"/>
                <a:cs typeface="Arial"/>
              </a:rPr>
              <a:t>	</a:t>
            </a:r>
            <a:r>
              <a:rPr lang="zh-TW" altLang="en-US" sz="2000" dirty="0" smtClean="0">
                <a:latin typeface="华文楷体"/>
                <a:ea typeface="华文楷体"/>
                <a:cs typeface="华文楷体"/>
              </a:rPr>
              <a:t>蕉子</a:t>
            </a:r>
            <a:r>
              <a:rPr lang="en-US" altLang="zh-TW" sz="2000" dirty="0" smtClean="0">
                <a:latin typeface="Gentium Plus"/>
                <a:cs typeface="Gentium Plus"/>
              </a:rPr>
              <a:t> </a:t>
            </a:r>
            <a:r>
              <a:rPr lang="en-US" altLang="zh-TW" sz="2000" i="1" dirty="0" smtClean="0">
                <a:latin typeface="Gentium Plus"/>
                <a:cs typeface="Gentium Plus"/>
              </a:rPr>
              <a:t>tsiu⁵⁵-tsi³⁵ </a:t>
            </a:r>
            <a:r>
              <a:rPr lang="en-US" altLang="zh-TW" sz="2000" dirty="0" smtClean="0">
                <a:latin typeface="Gentium Plus"/>
                <a:cs typeface="Gentium Plus"/>
              </a:rPr>
              <a:t>‘banana’</a:t>
            </a:r>
          </a:p>
          <a:p>
            <a:pPr marL="0" indent="0">
              <a:buNone/>
            </a:pPr>
            <a:r>
              <a:rPr lang="en-US" sz="2000" dirty="0">
                <a:latin typeface="Gentium Plus"/>
                <a:cs typeface="Gentium Plus"/>
              </a:rPr>
              <a:t>	</a:t>
            </a:r>
            <a:r>
              <a:rPr lang="zh-TW" altLang="en-US" sz="2000" dirty="0" smtClean="0">
                <a:latin typeface="华文楷体"/>
                <a:ea typeface="华文楷体"/>
                <a:cs typeface="华文楷体"/>
              </a:rPr>
              <a:t>馬蹄子</a:t>
            </a:r>
            <a:r>
              <a:rPr lang="en-US" sz="2000" dirty="0" smtClean="0">
                <a:latin typeface="Gentium Plus"/>
                <a:cs typeface="Gentium Plus"/>
              </a:rPr>
              <a:t> </a:t>
            </a:r>
            <a:r>
              <a:rPr lang="en-US" sz="2000" i="1" dirty="0" smtClean="0">
                <a:latin typeface="Gentium Plus"/>
                <a:cs typeface="Gentium Plus"/>
              </a:rPr>
              <a:t>ma¹³tʰɐi¹¹-tsi³⁵</a:t>
            </a:r>
            <a:r>
              <a:rPr lang="en-US" sz="2000" dirty="0" smtClean="0">
                <a:latin typeface="Gentium Plus"/>
                <a:cs typeface="Gentium Plus"/>
              </a:rPr>
              <a:t> ‘water chestnut’</a:t>
            </a:r>
            <a:endParaRPr lang="en-US" sz="2000" i="1" dirty="0" smtClean="0">
              <a:latin typeface="Arial"/>
              <a:cs typeface="Arial"/>
            </a:endParaRPr>
          </a:p>
          <a:p>
            <a:pPr marL="0" indent="0">
              <a:buNone/>
            </a:pPr>
            <a:endParaRPr lang="en-US" sz="2000" dirty="0">
              <a:latin typeface="Arial"/>
              <a:cs typeface="Arial"/>
            </a:endParaRPr>
          </a:p>
          <a:p>
            <a:pPr marL="0" indent="0">
              <a:buNone/>
            </a:pPr>
            <a:r>
              <a:rPr lang="en-US" sz="2000" dirty="0" smtClean="0">
                <a:latin typeface="Arial"/>
                <a:cs typeface="Arial"/>
              </a:rPr>
              <a:t>Cf. Cantonese</a:t>
            </a:r>
          </a:p>
          <a:p>
            <a:pPr marL="0" indent="0">
              <a:buNone/>
            </a:pPr>
            <a:r>
              <a:rPr lang="en-US" sz="2000" dirty="0">
                <a:latin typeface="Gentium Plus"/>
                <a:cs typeface="Gentium Plus"/>
              </a:rPr>
              <a:t>	</a:t>
            </a:r>
            <a:r>
              <a:rPr lang="zh-TW" altLang="en-US" sz="2000" dirty="0" smtClean="0">
                <a:latin typeface="华文楷体"/>
                <a:ea typeface="华文楷体"/>
                <a:cs typeface="华文楷体"/>
              </a:rPr>
              <a:t>蕉</a:t>
            </a:r>
            <a:r>
              <a:rPr lang="en-US" altLang="zh-TW" sz="2000" dirty="0" smtClean="0">
                <a:latin typeface="Gentium Plus"/>
                <a:cs typeface="Gentium Plus"/>
              </a:rPr>
              <a:t> </a:t>
            </a:r>
            <a:r>
              <a:rPr lang="en-US" altLang="zh-TW" sz="2000" i="1" dirty="0">
                <a:latin typeface="Gentium Plus"/>
                <a:cs typeface="Gentium Plus"/>
              </a:rPr>
              <a:t>tsiu⁵</a:t>
            </a:r>
            <a:r>
              <a:rPr lang="en-US" altLang="zh-TW" sz="2000" i="1" dirty="0" smtClean="0">
                <a:latin typeface="Gentium Plus"/>
                <a:cs typeface="Gentium Plus"/>
              </a:rPr>
              <a:t>⁵ </a:t>
            </a:r>
            <a:r>
              <a:rPr lang="en-US" altLang="zh-TW" sz="2000" dirty="0">
                <a:latin typeface="Gentium Plus"/>
                <a:cs typeface="Gentium Plus"/>
              </a:rPr>
              <a:t>‘banana’</a:t>
            </a:r>
          </a:p>
          <a:p>
            <a:pPr marL="0" indent="0">
              <a:buNone/>
            </a:pPr>
            <a:r>
              <a:rPr lang="en-US" sz="2000" dirty="0">
                <a:latin typeface="Gentium Plus"/>
                <a:cs typeface="Gentium Plus"/>
              </a:rPr>
              <a:t>	</a:t>
            </a:r>
            <a:r>
              <a:rPr lang="zh-TW" altLang="en-US" sz="2000" dirty="0" smtClean="0">
                <a:latin typeface="华文楷体"/>
                <a:ea typeface="华文楷体"/>
                <a:cs typeface="华文楷体"/>
              </a:rPr>
              <a:t>馬蹄</a:t>
            </a:r>
            <a:r>
              <a:rPr lang="en-US" sz="2000" dirty="0" smtClean="0">
                <a:latin typeface="Gentium Plus"/>
                <a:cs typeface="Gentium Plus"/>
              </a:rPr>
              <a:t> </a:t>
            </a:r>
            <a:r>
              <a:rPr lang="en-US" sz="2000" i="1" dirty="0">
                <a:latin typeface="Gentium Plus"/>
                <a:cs typeface="Gentium Plus"/>
              </a:rPr>
              <a:t>ma¹³</a:t>
            </a:r>
            <a:r>
              <a:rPr lang="en-US" sz="2000" i="1" dirty="0" smtClean="0">
                <a:latin typeface="Gentium Plus"/>
                <a:cs typeface="Gentium Plus"/>
              </a:rPr>
              <a:t>tʰɐi²¹ </a:t>
            </a:r>
            <a:r>
              <a:rPr lang="en-US" sz="2000" i="1" baseline="30000" dirty="0" smtClean="0">
                <a:latin typeface="Gentium Plus"/>
                <a:cs typeface="Gentium Plus"/>
              </a:rPr>
              <a:t>&gt;</a:t>
            </a:r>
            <a:r>
              <a:rPr lang="en-US" sz="2000" i="1" dirty="0" smtClean="0">
                <a:latin typeface="Gentium Plus"/>
                <a:cs typeface="Gentium Plus"/>
              </a:rPr>
              <a:t> ³⁵</a:t>
            </a:r>
            <a:r>
              <a:rPr lang="en-US" sz="2000" dirty="0" smtClean="0">
                <a:latin typeface="Gentium Plus"/>
                <a:cs typeface="Gentium Plus"/>
              </a:rPr>
              <a:t> </a:t>
            </a:r>
            <a:r>
              <a:rPr lang="en-US" sz="2000" dirty="0">
                <a:latin typeface="Gentium Plus"/>
                <a:cs typeface="Gentium Plus"/>
              </a:rPr>
              <a:t>‘water chestnut</a:t>
            </a:r>
            <a:r>
              <a:rPr lang="en-US" sz="2000" dirty="0" smtClean="0">
                <a:latin typeface="Gentium Plus"/>
                <a:cs typeface="Gentium Plus"/>
              </a:rPr>
              <a:t>’ 		(</a:t>
            </a:r>
            <a:r>
              <a:rPr lang="zh-TW" altLang="en-US" sz="2000" dirty="0">
                <a:latin typeface="华文楷体"/>
                <a:ea typeface="华文楷体"/>
                <a:cs typeface="华文楷体"/>
              </a:rPr>
              <a:t>馬蹄</a:t>
            </a:r>
            <a:r>
              <a:rPr lang="en-US" sz="2000" dirty="0">
                <a:latin typeface="Gentium Plus"/>
                <a:cs typeface="Gentium Plus"/>
              </a:rPr>
              <a:t> </a:t>
            </a:r>
            <a:r>
              <a:rPr lang="en-US" sz="2000" i="1" dirty="0">
                <a:latin typeface="Gentium Plus"/>
                <a:cs typeface="Gentium Plus"/>
              </a:rPr>
              <a:t>ma¹³tʰɐi²</a:t>
            </a:r>
            <a:r>
              <a:rPr lang="en-US" sz="2000" i="1" dirty="0" smtClean="0">
                <a:latin typeface="Gentium Plus"/>
                <a:cs typeface="Gentium Plus"/>
              </a:rPr>
              <a:t>¹</a:t>
            </a:r>
            <a:r>
              <a:rPr lang="en-US" sz="2000" dirty="0" smtClean="0">
                <a:latin typeface="Gentium Plus"/>
                <a:cs typeface="Gentium Plus"/>
              </a:rPr>
              <a:t> ‘horse hoof’)</a:t>
            </a:r>
            <a:endParaRPr lang="en-US" sz="2000" dirty="0">
              <a:latin typeface="Gentium Plus"/>
              <a:cs typeface="Gentium Plus"/>
            </a:endParaRPr>
          </a:p>
          <a:p>
            <a:pPr marL="0" indent="0">
              <a:buNone/>
            </a:pPr>
            <a:endParaRPr lang="en-US" sz="2000" dirty="0">
              <a:latin typeface="Gentium Plus"/>
              <a:cs typeface="Gentium Plus"/>
            </a:endParaRPr>
          </a:p>
        </p:txBody>
      </p:sp>
      <p:sp>
        <p:nvSpPr>
          <p:cNvPr id="4" name="Title 3"/>
          <p:cNvSpPr>
            <a:spLocks noGrp="1"/>
          </p:cNvSpPr>
          <p:nvPr>
            <p:ph type="title"/>
          </p:nvPr>
        </p:nvSpPr>
        <p:spPr/>
        <p:txBody>
          <a:bodyPr>
            <a:normAutofit/>
          </a:bodyPr>
          <a:lstStyle/>
          <a:p>
            <a:pPr algn="l"/>
            <a:r>
              <a:rPr lang="en-US" altLang="zh-TW" dirty="0">
                <a:latin typeface="Heiti TC Light"/>
                <a:ea typeface="Heiti TC Light"/>
                <a:cs typeface="Heiti TC Light"/>
              </a:rPr>
              <a:t>-</a:t>
            </a:r>
            <a:r>
              <a:rPr lang="zh-TW" altLang="en-US" dirty="0">
                <a:latin typeface="Heiti TC Light"/>
                <a:ea typeface="Heiti TC Light"/>
                <a:cs typeface="Heiti TC Light"/>
              </a:rPr>
              <a:t>子</a:t>
            </a:r>
            <a:r>
              <a:rPr lang="en-US" dirty="0">
                <a:latin typeface="Arial"/>
                <a:cs typeface="Arial"/>
              </a:rPr>
              <a:t> -</a:t>
            </a:r>
            <a:r>
              <a:rPr lang="en-US" i="1" dirty="0" err="1">
                <a:latin typeface="Arial"/>
                <a:cs typeface="Arial"/>
              </a:rPr>
              <a:t>tsi</a:t>
            </a:r>
            <a:r>
              <a:rPr lang="en-US" i="1" baseline="30000" dirty="0" err="1">
                <a:latin typeface="Arial"/>
                <a:cs typeface="Arial"/>
              </a:rPr>
              <a:t>B</a:t>
            </a:r>
            <a:r>
              <a:rPr lang="en-US" i="1" dirty="0">
                <a:latin typeface="Arial"/>
                <a:cs typeface="Arial"/>
              </a:rPr>
              <a:t>  	</a:t>
            </a:r>
            <a:r>
              <a:rPr lang="en-US" dirty="0">
                <a:latin typeface="Arial"/>
                <a:cs typeface="Arial"/>
              </a:rPr>
              <a:t>(‘child’</a:t>
            </a:r>
            <a:r>
              <a:rPr lang="en-US" dirty="0" smtClean="0">
                <a:latin typeface="Arial"/>
                <a:cs typeface="Arial"/>
              </a:rPr>
              <a:t>)</a:t>
            </a:r>
            <a:endParaRPr lang="en-NZ" dirty="0"/>
          </a:p>
        </p:txBody>
      </p:sp>
      <p:sp>
        <p:nvSpPr>
          <p:cNvPr id="5" name="Rectangle 4"/>
          <p:cNvSpPr/>
          <p:nvPr/>
        </p:nvSpPr>
        <p:spPr>
          <a:xfrm>
            <a:off x="6604460" y="21709"/>
            <a:ext cx="2539540" cy="369332"/>
          </a:xfrm>
          <a:prstGeom prst="rect">
            <a:avLst/>
          </a:prstGeom>
        </p:spPr>
        <p:txBody>
          <a:bodyPr wrap="none">
            <a:spAutoFit/>
          </a:bodyPr>
          <a:lstStyle/>
          <a:p>
            <a:r>
              <a:rPr lang="en-NZ" dirty="0">
                <a:latin typeface="Courier New"/>
                <a:cs typeface="Courier New"/>
              </a:rPr>
              <a:t>https://t.ly/GbxC</a:t>
            </a:r>
          </a:p>
        </p:txBody>
      </p:sp>
    </p:spTree>
    <p:extLst>
      <p:ext uri="{BB962C8B-B14F-4D97-AF65-F5344CB8AC3E}">
        <p14:creationId xmlns:p14="http://schemas.microsoft.com/office/powerpoint/2010/main" val="1251939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55600"/>
            <a:ext cx="8229600" cy="3149600"/>
          </a:xfrm>
        </p:spPr>
        <p:txBody>
          <a:bodyPr>
            <a:normAutofit/>
          </a:bodyPr>
          <a:lstStyle/>
          <a:p>
            <a:pPr marL="0" indent="0">
              <a:buNone/>
            </a:pPr>
            <a:r>
              <a:rPr lang="en-NZ" sz="2000" dirty="0" smtClean="0">
                <a:latin typeface="Arial"/>
                <a:cs typeface="Arial"/>
              </a:rPr>
              <a:t>modern</a:t>
            </a:r>
            <a:r>
              <a:rPr lang="en-NZ" dirty="0" smtClean="0">
                <a:latin typeface="Arial"/>
                <a:cs typeface="Arial"/>
              </a:rPr>
              <a:t> </a:t>
            </a:r>
            <a:r>
              <a:rPr lang="en-NZ" sz="3000" b="1" dirty="0" smtClean="0">
                <a:latin typeface="Arial"/>
                <a:cs typeface="Arial"/>
              </a:rPr>
              <a:t>Standard Cantonese</a:t>
            </a:r>
            <a:endParaRPr lang="en-NZ" sz="3000" dirty="0" smtClean="0">
              <a:latin typeface="Arial"/>
              <a:cs typeface="Arial"/>
            </a:endParaRPr>
          </a:p>
          <a:p>
            <a:pPr marL="0" indent="0">
              <a:buNone/>
            </a:pPr>
            <a:endParaRPr lang="en-NZ" sz="1900" dirty="0" smtClean="0">
              <a:latin typeface="Arial"/>
              <a:cs typeface="Arial"/>
            </a:endParaRPr>
          </a:p>
          <a:p>
            <a:pPr marL="0" indent="0">
              <a:buNone/>
            </a:pPr>
            <a:r>
              <a:rPr lang="en-NZ" sz="2400" dirty="0" smtClean="0">
                <a:latin typeface="Arial"/>
                <a:cs typeface="Arial"/>
              </a:rPr>
              <a:t>Six tonemes: 	1 [˥</a:t>
            </a:r>
            <a:r>
              <a:rPr lang="en-NZ" sz="2400" dirty="0">
                <a:latin typeface="Arial"/>
                <a:cs typeface="Arial"/>
              </a:rPr>
              <a:t>]</a:t>
            </a:r>
            <a:r>
              <a:rPr lang="en-NZ" sz="2400" dirty="0" smtClean="0">
                <a:latin typeface="Arial"/>
                <a:cs typeface="Arial"/>
              </a:rPr>
              <a:t> 	2 [˧˥] 	3 [˧] </a:t>
            </a:r>
          </a:p>
          <a:p>
            <a:pPr marL="0" indent="0">
              <a:buNone/>
            </a:pPr>
            <a:r>
              <a:rPr lang="en-NZ" sz="2400" dirty="0">
                <a:latin typeface="Arial"/>
                <a:cs typeface="Arial"/>
              </a:rPr>
              <a:t>	</a:t>
            </a:r>
            <a:r>
              <a:rPr lang="en-NZ" sz="2400" dirty="0" smtClean="0">
                <a:latin typeface="Arial"/>
                <a:cs typeface="Arial"/>
              </a:rPr>
              <a:t>				4 [˨˩]  	5 [˩˧] 	6 [˨] </a:t>
            </a:r>
          </a:p>
          <a:p>
            <a:pPr marL="0" indent="0">
              <a:buNone/>
            </a:pPr>
            <a:endParaRPr lang="en-NZ" sz="1600" dirty="0" smtClean="0">
              <a:latin typeface="Arial"/>
              <a:cs typeface="Arial"/>
            </a:endParaRPr>
          </a:p>
          <a:p>
            <a:pPr marL="0" indent="0">
              <a:buNone/>
            </a:pPr>
            <a:r>
              <a:rPr lang="zh-TW" altLang="en-US" sz="2400" dirty="0" smtClean="0">
                <a:latin typeface="Arial"/>
                <a:ea typeface="Heiti TC Light"/>
                <a:cs typeface="Arial"/>
              </a:rPr>
              <a:t>詩</a:t>
            </a:r>
            <a:r>
              <a:rPr lang="en-US" altLang="zh-TW" sz="2400" dirty="0" smtClean="0">
                <a:latin typeface="Arial"/>
                <a:ea typeface="Heiti TC Light"/>
                <a:cs typeface="Arial"/>
              </a:rPr>
              <a:t> /si1/ [˥] ‘poem’	</a:t>
            </a:r>
            <a:r>
              <a:rPr lang="zh-TW" altLang="en-US" sz="2400" dirty="0" smtClean="0">
                <a:latin typeface="Arial"/>
                <a:ea typeface="Heiti TC Light"/>
                <a:cs typeface="Arial"/>
              </a:rPr>
              <a:t>史</a:t>
            </a:r>
            <a:r>
              <a:rPr lang="en-US" altLang="zh-TW" sz="2400" dirty="0" smtClean="0">
                <a:latin typeface="Arial"/>
                <a:ea typeface="Heiti TC Light"/>
                <a:cs typeface="Arial"/>
              </a:rPr>
              <a:t> /si2/ [˧˥] ‘history’ 	</a:t>
            </a:r>
            <a:r>
              <a:rPr lang="zh-TW" altLang="en-US" sz="2400" dirty="0" smtClean="0">
                <a:latin typeface="Arial"/>
                <a:ea typeface="Heiti TC Light"/>
                <a:cs typeface="Arial"/>
              </a:rPr>
              <a:t>試</a:t>
            </a:r>
            <a:r>
              <a:rPr lang="en-US" altLang="zh-TW" sz="2400" dirty="0" smtClean="0">
                <a:latin typeface="Arial"/>
                <a:ea typeface="Heiti TC Light"/>
                <a:cs typeface="Arial"/>
              </a:rPr>
              <a:t> /si3/ [˧</a:t>
            </a:r>
            <a:r>
              <a:rPr lang="en-US" altLang="zh-TW" sz="2400" dirty="0">
                <a:latin typeface="Arial"/>
                <a:ea typeface="Heiti TC Light"/>
                <a:cs typeface="Arial"/>
              </a:rPr>
              <a:t>]</a:t>
            </a:r>
            <a:r>
              <a:rPr lang="en-US" altLang="zh-TW" sz="2400" dirty="0" smtClean="0">
                <a:latin typeface="Arial"/>
                <a:ea typeface="Heiti TC Light"/>
                <a:cs typeface="Arial"/>
              </a:rPr>
              <a:t> ‘try’</a:t>
            </a:r>
          </a:p>
          <a:p>
            <a:pPr marL="0" indent="0">
              <a:buNone/>
            </a:pPr>
            <a:r>
              <a:rPr lang="zh-TW" altLang="en-US" sz="2400" dirty="0" smtClean="0">
                <a:latin typeface="Arial"/>
                <a:ea typeface="Heiti TC Light"/>
                <a:cs typeface="Arial"/>
              </a:rPr>
              <a:t>時</a:t>
            </a:r>
            <a:r>
              <a:rPr lang="en-US" altLang="zh-TW" sz="2400" dirty="0" smtClean="0">
                <a:latin typeface="Arial"/>
                <a:ea typeface="Heiti TC Light"/>
                <a:cs typeface="Arial"/>
              </a:rPr>
              <a:t> /si4/ [˨˩] ‘time’ 		</a:t>
            </a:r>
            <a:r>
              <a:rPr lang="zh-TW" altLang="en-US" sz="2400" dirty="0" smtClean="0">
                <a:latin typeface="Arial"/>
                <a:ea typeface="Heiti TC Light"/>
                <a:cs typeface="Arial"/>
              </a:rPr>
              <a:t>市</a:t>
            </a:r>
            <a:r>
              <a:rPr lang="en-US" altLang="zh-TW" sz="2400" dirty="0" smtClean="0">
                <a:latin typeface="Arial"/>
                <a:ea typeface="Heiti TC Light"/>
                <a:cs typeface="Arial"/>
              </a:rPr>
              <a:t> /si5/ [˩˧] ‘city’ 		</a:t>
            </a:r>
            <a:r>
              <a:rPr lang="zh-TW" altLang="en-US" sz="2400" dirty="0" smtClean="0">
                <a:latin typeface="Arial"/>
                <a:ea typeface="Heiti TC Light"/>
                <a:cs typeface="Arial"/>
              </a:rPr>
              <a:t>事</a:t>
            </a:r>
            <a:r>
              <a:rPr lang="en-US" altLang="zh-TW" sz="2400" dirty="0" smtClean="0">
                <a:latin typeface="Arial"/>
                <a:ea typeface="Heiti TC Light"/>
                <a:cs typeface="Arial"/>
              </a:rPr>
              <a:t> /si6/ [˨] ‘matter’</a:t>
            </a:r>
          </a:p>
          <a:p>
            <a:pPr marL="0" indent="0">
              <a:buNone/>
            </a:pPr>
            <a:endParaRPr lang="en-US" sz="2400" dirty="0">
              <a:latin typeface="Arial"/>
              <a:ea typeface="Heiti TC Light"/>
              <a:cs typeface="Arial"/>
            </a:endParaRPr>
          </a:p>
        </p:txBody>
      </p:sp>
      <p:graphicFrame>
        <p:nvGraphicFramePr>
          <p:cNvPr id="2" name="Table 1"/>
          <p:cNvGraphicFramePr>
            <a:graphicFrameLocks noGrp="1"/>
          </p:cNvGraphicFramePr>
          <p:nvPr>
            <p:extLst>
              <p:ext uri="{D42A27DB-BD31-4B8C-83A1-F6EECF244321}">
                <p14:modId xmlns:p14="http://schemas.microsoft.com/office/powerpoint/2010/main" val="3059959338"/>
              </p:ext>
            </p:extLst>
          </p:nvPr>
        </p:nvGraphicFramePr>
        <p:xfrm>
          <a:off x="1816101" y="5062060"/>
          <a:ext cx="5372099" cy="1391919"/>
        </p:xfrm>
        <a:graphic>
          <a:graphicData uri="http://schemas.openxmlformats.org/drawingml/2006/table">
            <a:tbl>
              <a:tblPr firstRow="1" bandRow="1">
                <a:tableStyleId>{2D5ABB26-0587-4C30-8999-92F81FD0307C}</a:tableStyleId>
              </a:tblPr>
              <a:tblGrid>
                <a:gridCol w="1130299"/>
                <a:gridCol w="914400"/>
                <a:gridCol w="582803"/>
                <a:gridCol w="116840"/>
                <a:gridCol w="595757"/>
                <a:gridCol w="889000"/>
                <a:gridCol w="1143000"/>
              </a:tblGrid>
              <a:tr h="463973">
                <a:tc>
                  <a:txBody>
                    <a:bodyPr/>
                    <a:lstStyle/>
                    <a:p>
                      <a:endParaRPr lang="en-NZ" dirty="0">
                        <a:latin typeface="Arial"/>
                        <a:cs typeface="Arial"/>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r>
                        <a:rPr lang="en-NZ" dirty="0" smtClean="0">
                          <a:latin typeface="Arial"/>
                          <a:cs typeface="Arial"/>
                        </a:rPr>
                        <a:t>*A</a:t>
                      </a:r>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gridSpan="2">
                  <a:txBody>
                    <a:bodyPr/>
                    <a:lstStyle/>
                    <a:p>
                      <a:r>
                        <a:rPr lang="en-NZ" dirty="0" smtClean="0">
                          <a:latin typeface="Arial"/>
                          <a:cs typeface="Arial"/>
                        </a:rPr>
                        <a:t>*B</a:t>
                      </a:r>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hMerge="1">
                  <a:txBody>
                    <a:bodyPr/>
                    <a:lstStyle/>
                    <a:p>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r>
                        <a:rPr lang="en-NZ" dirty="0" smtClean="0">
                          <a:latin typeface="Arial"/>
                          <a:cs typeface="Arial"/>
                        </a:rPr>
                        <a:t>*C</a:t>
                      </a:r>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r>
                        <a:rPr lang="en-NZ" baseline="0" dirty="0" smtClean="0">
                          <a:latin typeface="Arial"/>
                          <a:cs typeface="Arial"/>
                        </a:rPr>
                        <a:t>*D, L</a:t>
                      </a:r>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r>
                        <a:rPr lang="en-NZ" dirty="0" smtClean="0">
                          <a:latin typeface="Arial"/>
                          <a:cs typeface="Arial"/>
                        </a:rPr>
                        <a:t>*D, S</a:t>
                      </a:r>
                      <a:endParaRPr lang="en-NZ" dirty="0">
                        <a:latin typeface="Arial"/>
                        <a:cs typeface="Arial"/>
                      </a:endParaRP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r>
              <a:tr h="463973">
                <a:tc>
                  <a:txBody>
                    <a:bodyPr/>
                    <a:lstStyle/>
                    <a:p>
                      <a:pPr algn="r"/>
                      <a:r>
                        <a:rPr lang="en-NZ" dirty="0" smtClean="0">
                          <a:latin typeface="Arial"/>
                          <a:cs typeface="Arial"/>
                        </a:rPr>
                        <a:t>*vceless</a:t>
                      </a:r>
                      <a:endParaRPr lang="en-NZ" dirty="0">
                        <a:latin typeface="Arial"/>
                        <a:cs typeface="Arial"/>
                      </a:endParaRP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NZ" dirty="0" smtClean="0">
                          <a:latin typeface="Arial"/>
                          <a:cs typeface="Arial"/>
                        </a:rPr>
                        <a:t>1</a:t>
                      </a:r>
                      <a:r>
                        <a:rPr lang="en-NZ" baseline="0" dirty="0" smtClean="0">
                          <a:latin typeface="Arial"/>
                          <a:cs typeface="Arial"/>
                        </a:rPr>
                        <a:t> ˥ (</a:t>
                      </a:r>
                      <a:r>
                        <a:rPr lang="en-NZ" dirty="0" smtClean="0">
                          <a:latin typeface="Arial"/>
                          <a:cs typeface="Arial"/>
                        </a:rPr>
                        <a:t>~˥˧)</a:t>
                      </a:r>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tcPr>
                </a:tc>
                <a:tc gridSpan="2">
                  <a:txBody>
                    <a:bodyPr/>
                    <a:lstStyle/>
                    <a:p>
                      <a:pPr algn="ctr"/>
                      <a:r>
                        <a:rPr lang="en-NZ" dirty="0" smtClean="0">
                          <a:latin typeface="Arial"/>
                          <a:cs typeface="Arial"/>
                        </a:rPr>
                        <a:t>2 ˧˥</a:t>
                      </a:r>
                      <a:endParaRPr lang="en-NZ" dirty="0">
                        <a:latin typeface="Arial"/>
                        <a:cs typeface="Arial"/>
                      </a:endParaRPr>
                    </a:p>
                  </a:txBody>
                  <a:tcPr>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tcPr>
                </a:tc>
                <a:tc hMerge="1">
                  <a:txBody>
                    <a:bodyPr/>
                    <a:lstStyle/>
                    <a:p>
                      <a:endParaRPr lang="en-NZ" dirty="0">
                        <a:latin typeface="Arial"/>
                        <a:cs typeface="Arial"/>
                      </a:endParaRPr>
                    </a:p>
                  </a:txBody>
                  <a:tcPr>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tcPr>
                </a:tc>
                <a:tc>
                  <a:txBody>
                    <a:bodyPr/>
                    <a:lstStyle/>
                    <a:p>
                      <a:pPr algn="ctr"/>
                      <a:r>
                        <a:rPr lang="en-NZ" dirty="0" smtClean="0">
                          <a:latin typeface="Arial"/>
                          <a:cs typeface="Arial"/>
                        </a:rPr>
                        <a:t>3</a:t>
                      </a:r>
                      <a:r>
                        <a:rPr lang="en-NZ" baseline="0" dirty="0" smtClean="0">
                          <a:latin typeface="Arial"/>
                          <a:cs typeface="Arial"/>
                        </a:rPr>
                        <a:t> ˧</a:t>
                      </a:r>
                      <a:endParaRPr lang="en-NZ" dirty="0">
                        <a:latin typeface="Arial"/>
                        <a:cs typeface="Arial"/>
                      </a:endParaRPr>
                    </a:p>
                  </a:txBody>
                  <a:tcPr>
                    <a:lnL w="12700" cap="flat" cmpd="sng" algn="ctr">
                      <a:solidFill>
                        <a:scrgbClr r="0" g="0" b="0"/>
                      </a:solidFill>
                      <a:prstDash val="sysDot"/>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tcPr>
                </a:tc>
                <a:tc>
                  <a:txBody>
                    <a:bodyPr/>
                    <a:lstStyle/>
                    <a:p>
                      <a:pPr algn="ctr"/>
                      <a:r>
                        <a:rPr lang="en-NZ" dirty="0" smtClean="0">
                          <a:latin typeface="Arial"/>
                          <a:cs typeface="Arial"/>
                        </a:rPr>
                        <a:t>3(8) ˧</a:t>
                      </a:r>
                      <a:endParaRPr lang="en-NZ" dirty="0">
                        <a:latin typeface="Arial"/>
                        <a:cs typeface="Arial"/>
                      </a:endParaRPr>
                    </a:p>
                  </a:txBody>
                  <a:tcPr>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tcPr>
                </a:tc>
                <a:tc>
                  <a:txBody>
                    <a:bodyPr/>
                    <a:lstStyle/>
                    <a:p>
                      <a:pPr algn="ctr"/>
                      <a:r>
                        <a:rPr lang="en-NZ" dirty="0" smtClean="0">
                          <a:latin typeface="Arial"/>
                          <a:cs typeface="Arial"/>
                        </a:rPr>
                        <a:t>1(7) ˥</a:t>
                      </a:r>
                      <a:endParaRPr lang="en-NZ" dirty="0">
                        <a:latin typeface="Arial"/>
                        <a:cs typeface="Arial"/>
                      </a:endParaRPr>
                    </a:p>
                  </a:txBody>
                  <a:tcPr>
                    <a:lnL w="12700" cap="flat" cmpd="sng" algn="ctr">
                      <a:solidFill>
                        <a:scrgbClr r="0" g="0" b="0"/>
                      </a:solidFill>
                      <a:prstDash val="sysDot"/>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tcPr>
                </a:tc>
              </a:tr>
              <a:tr h="463973">
                <a:tc>
                  <a:txBody>
                    <a:bodyPr/>
                    <a:lstStyle/>
                    <a:p>
                      <a:pPr algn="r"/>
                      <a:r>
                        <a:rPr lang="en-NZ" dirty="0" smtClean="0">
                          <a:latin typeface="Arial"/>
                          <a:cs typeface="Arial"/>
                        </a:rPr>
                        <a:t>*voiced</a:t>
                      </a:r>
                      <a:endParaRPr lang="en-NZ" dirty="0">
                        <a:latin typeface="Arial"/>
                        <a:cs typeface="Arial"/>
                      </a:endParaRP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NZ" dirty="0" smtClean="0">
                          <a:latin typeface="Arial"/>
                          <a:cs typeface="Arial"/>
                        </a:rPr>
                        <a:t>4</a:t>
                      </a:r>
                      <a:r>
                        <a:rPr lang="en-NZ" baseline="0" dirty="0" smtClean="0">
                          <a:latin typeface="Arial"/>
                          <a:cs typeface="Arial"/>
                        </a:rPr>
                        <a:t> ˨˩</a:t>
                      </a:r>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ysDot"/>
                      <a:round/>
                      <a:headEnd type="none" w="med" len="med"/>
                      <a:tailEnd type="none" w="med" len="med"/>
                    </a:lnT>
                  </a:tcPr>
                </a:tc>
                <a:tc>
                  <a:txBody>
                    <a:bodyPr/>
                    <a:lstStyle/>
                    <a:p>
                      <a:pPr algn="ctr"/>
                      <a:r>
                        <a:rPr lang="en-NZ" dirty="0" smtClean="0">
                          <a:latin typeface="Arial"/>
                          <a:cs typeface="Arial"/>
                        </a:rPr>
                        <a:t>5 ˩˧</a:t>
                      </a:r>
                      <a:endParaRPr lang="en-NZ" dirty="0">
                        <a:latin typeface="Arial"/>
                        <a:cs typeface="Arial"/>
                      </a:endParaRPr>
                    </a:p>
                  </a:txBody>
                  <a:tcPr>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ysDot"/>
                      <a:round/>
                      <a:headEnd type="none" w="med" len="med"/>
                      <a:tailEnd type="none" w="med" len="med"/>
                    </a:lnT>
                  </a:tcPr>
                </a:tc>
                <a:tc gridSpan="2">
                  <a:txBody>
                    <a:bodyPr/>
                    <a:lstStyle/>
                    <a:p>
                      <a:pPr algn="ctr"/>
                      <a:r>
                        <a:rPr lang="en-NZ" dirty="0" smtClean="0">
                          <a:latin typeface="Arial"/>
                          <a:cs typeface="Arial"/>
                        </a:rPr>
                        <a:t>6 ˨</a:t>
                      </a:r>
                      <a:endParaRPr lang="en-NZ" dirty="0">
                        <a:latin typeface="Arial"/>
                        <a:cs typeface="Arial"/>
                      </a:endParaRPr>
                    </a:p>
                  </a:txBody>
                  <a:tcPr>
                    <a:lnL w="12700" cap="flat" cmpd="sng" algn="ctr">
                      <a:solidFill>
                        <a:scrgbClr r="0" g="0" b="0"/>
                      </a:solidFill>
                      <a:prstDash val="sysDot"/>
                      <a:round/>
                      <a:headEnd type="none" w="med" len="med"/>
                      <a:tailEnd type="none" w="med" len="med"/>
                    </a:lnL>
                    <a:lnT w="12700" cap="flat" cmpd="sng" algn="ctr">
                      <a:solidFill>
                        <a:scrgbClr r="0" g="0" b="0"/>
                      </a:solidFill>
                      <a:prstDash val="sysDot"/>
                      <a:round/>
                      <a:headEnd type="none" w="med" len="med"/>
                      <a:tailEnd type="none" w="med" len="med"/>
                    </a:lnT>
                  </a:tcPr>
                </a:tc>
                <a:tc hMerge="1">
                  <a:txBody>
                    <a:bodyPr/>
                    <a:lstStyle/>
                    <a:p>
                      <a:pPr algn="ctr"/>
                      <a:endParaRPr lang="en-NZ" dirty="0">
                        <a:latin typeface="Arial"/>
                        <a:cs typeface="Arial"/>
                      </a:endParaRPr>
                    </a:p>
                  </a:txBody>
                  <a:tcPr>
                    <a:lnL w="12700" cap="flat" cmpd="sng" algn="ctr">
                      <a:solidFill>
                        <a:scrgbClr r="0" g="0" b="0"/>
                      </a:solidFill>
                      <a:prstDash val="sysDot"/>
                      <a:round/>
                      <a:headEnd type="none" w="med" len="med"/>
                      <a:tailEnd type="none" w="med" len="med"/>
                    </a:lnL>
                    <a:lnT w="12700" cap="flat" cmpd="sng" algn="ctr">
                      <a:solidFill>
                        <a:scrgbClr r="0" g="0" b="0"/>
                      </a:solidFill>
                      <a:prstDash val="sysDot"/>
                      <a:round/>
                      <a:headEnd type="none" w="med" len="med"/>
                      <a:tailEnd type="none" w="med" len="med"/>
                    </a:lnT>
                  </a:tcPr>
                </a:tc>
                <a:tc gridSpan="2">
                  <a:txBody>
                    <a:bodyPr/>
                    <a:lstStyle/>
                    <a:p>
                      <a:pPr algn="ctr"/>
                      <a:r>
                        <a:rPr lang="en-NZ" dirty="0" smtClean="0">
                          <a:latin typeface="Arial"/>
                          <a:cs typeface="Arial"/>
                        </a:rPr>
                        <a:t>6(9) ˨</a:t>
                      </a:r>
                      <a:endParaRPr lang="en-NZ" dirty="0">
                        <a:latin typeface="Arial"/>
                        <a:cs typeface="Arial"/>
                      </a:endParaRPr>
                    </a:p>
                  </a:txBody>
                  <a:tcPr>
                    <a:lnT w="12700" cap="flat" cmpd="sng" algn="ctr">
                      <a:solidFill>
                        <a:scrgbClr r="0" g="0" b="0"/>
                      </a:solidFill>
                      <a:prstDash val="sysDot"/>
                      <a:round/>
                      <a:headEnd type="none" w="med" len="med"/>
                      <a:tailEnd type="none" w="med" len="med"/>
                    </a:lnT>
                  </a:tcPr>
                </a:tc>
                <a:tc hMerge="1">
                  <a:txBody>
                    <a:bodyPr/>
                    <a:lstStyle/>
                    <a:p>
                      <a:pPr algn="ctr"/>
                      <a:endParaRPr lang="en-NZ" dirty="0">
                        <a:latin typeface="Arial"/>
                        <a:cs typeface="Arial"/>
                      </a:endParaRPr>
                    </a:p>
                  </a:txBody>
                  <a:tcPr>
                    <a:lnT w="12700" cap="flat" cmpd="sng" algn="ctr">
                      <a:solidFill>
                        <a:scrgbClr r="0" g="0" b="0"/>
                      </a:solidFill>
                      <a:prstDash val="sysDot"/>
                      <a:round/>
                      <a:headEnd type="none" w="med" len="med"/>
                      <a:tailEnd type="none" w="med" len="med"/>
                    </a:lnT>
                  </a:tcPr>
                </a:tc>
              </a:tr>
            </a:tbl>
          </a:graphicData>
        </a:graphic>
      </p:graphicFrame>
      <p:sp>
        <p:nvSpPr>
          <p:cNvPr id="4" name="Rectangle 3"/>
          <p:cNvSpPr/>
          <p:nvPr/>
        </p:nvSpPr>
        <p:spPr>
          <a:xfrm>
            <a:off x="457200" y="3514636"/>
            <a:ext cx="8369300" cy="769441"/>
          </a:xfrm>
          <a:prstGeom prst="rect">
            <a:avLst/>
          </a:prstGeom>
        </p:spPr>
        <p:txBody>
          <a:bodyPr wrap="square">
            <a:spAutoFit/>
          </a:bodyPr>
          <a:lstStyle/>
          <a:p>
            <a:r>
              <a:rPr lang="en-US" sz="2200" dirty="0">
                <a:latin typeface="Arial"/>
                <a:ea typeface="Heiti TC Light"/>
                <a:cs typeface="Arial"/>
              </a:rPr>
              <a:t>唧 /tsit1/ </a:t>
            </a:r>
            <a:r>
              <a:rPr lang="en-US" altLang="zh-TW" sz="2200" dirty="0">
                <a:latin typeface="Arial"/>
                <a:ea typeface="Heiti TC Light"/>
                <a:cs typeface="Arial"/>
              </a:rPr>
              <a:t>[˥] ‘</a:t>
            </a:r>
            <a:r>
              <a:rPr lang="en-US" altLang="zh-TW" sz="2200" dirty="0" smtClean="0">
                <a:latin typeface="Arial"/>
                <a:ea typeface="Heiti TC Light"/>
                <a:cs typeface="Arial"/>
              </a:rPr>
              <a:t>tickle’ </a:t>
            </a:r>
            <a:r>
              <a:rPr lang="en-US" altLang="zh-TW" sz="2200" dirty="0">
                <a:latin typeface="Arial"/>
                <a:ea typeface="Heiti TC Light"/>
                <a:cs typeface="Arial"/>
              </a:rPr>
              <a:t>	</a:t>
            </a:r>
            <a:r>
              <a:rPr lang="en-US" altLang="zh-TW" sz="2200" dirty="0" smtClean="0">
                <a:latin typeface="Arial"/>
                <a:ea typeface="Heiti TC Light"/>
                <a:cs typeface="Arial"/>
              </a:rPr>
              <a:t>	</a:t>
            </a:r>
            <a:r>
              <a:rPr lang="zh-CHT" altLang="en-US" sz="2200" dirty="0" smtClean="0">
                <a:latin typeface="Arial"/>
                <a:ea typeface="Heiti TC Light"/>
                <a:cs typeface="Arial"/>
              </a:rPr>
              <a:t>節</a:t>
            </a:r>
            <a:r>
              <a:rPr lang="en-US" altLang="zh-CHT" sz="2200" dirty="0" smtClean="0">
                <a:latin typeface="Arial"/>
                <a:ea typeface="Heiti TC Light"/>
                <a:cs typeface="Arial"/>
              </a:rPr>
              <a:t> </a:t>
            </a:r>
            <a:r>
              <a:rPr lang="en-US" altLang="zh-CHT" sz="2200" dirty="0">
                <a:latin typeface="Arial"/>
                <a:ea typeface="Heiti TC Light"/>
                <a:cs typeface="Arial"/>
              </a:rPr>
              <a:t>/tsit3/ </a:t>
            </a:r>
            <a:r>
              <a:rPr lang="en-US" altLang="zh-TW" sz="2200" dirty="0">
                <a:latin typeface="Arial"/>
                <a:ea typeface="Heiti TC Light"/>
                <a:cs typeface="Arial"/>
              </a:rPr>
              <a:t>[˧] ‘festival’	</a:t>
            </a:r>
            <a:r>
              <a:rPr lang="zh-TW" altLang="en-US" sz="2200" dirty="0">
                <a:latin typeface="Arial"/>
                <a:ea typeface="Heiti TC Light"/>
                <a:cs typeface="Arial"/>
              </a:rPr>
              <a:t>截</a:t>
            </a:r>
            <a:r>
              <a:rPr lang="en-US" altLang="zh-TW" sz="2200" dirty="0">
                <a:latin typeface="Arial"/>
                <a:ea typeface="Heiti TC Light"/>
                <a:cs typeface="Arial"/>
              </a:rPr>
              <a:t> /tsit6/ [˨] ‘sever’</a:t>
            </a:r>
          </a:p>
          <a:p>
            <a:r>
              <a:rPr lang="en-US" altLang="zh-CHT" sz="2200" dirty="0">
                <a:latin typeface="Arial"/>
                <a:ea typeface="Heiti TC Light"/>
                <a:cs typeface="Arial"/>
              </a:rPr>
              <a:t>    (tsit7) 				    (tsit8)				    (tsit9)</a:t>
            </a:r>
            <a:endParaRPr lang="en-NZ" sz="2200" dirty="0">
              <a:latin typeface="Arial"/>
              <a:ea typeface="Heiti TC Light"/>
              <a:cs typeface="Arial"/>
            </a:endParaRPr>
          </a:p>
        </p:txBody>
      </p:sp>
      <p:sp>
        <p:nvSpPr>
          <p:cNvPr id="6" name="Rectangle 5"/>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41159250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altLang="zh-TW" sz="2000" dirty="0" smtClean="0">
                <a:latin typeface="Arial"/>
                <a:cs typeface="Arial"/>
              </a:rPr>
              <a:t>Cantonese </a:t>
            </a:r>
            <a:r>
              <a:rPr lang="zh-TW" altLang="en-US" sz="2000" dirty="0" smtClean="0">
                <a:latin typeface="华文楷体"/>
                <a:ea typeface="华文楷体"/>
                <a:cs typeface="华文楷体"/>
              </a:rPr>
              <a:t>仔</a:t>
            </a:r>
            <a:r>
              <a:rPr lang="en-US" altLang="zh-TW" sz="2000" dirty="0" smtClean="0">
                <a:latin typeface="华文楷体"/>
                <a:ea typeface="华文楷体"/>
                <a:cs typeface="华文楷体"/>
              </a:rPr>
              <a:t> </a:t>
            </a:r>
            <a:r>
              <a:rPr lang="en-US" altLang="zh-TW" sz="2000" i="1" dirty="0" err="1" smtClean="0">
                <a:latin typeface="Gentium Plus"/>
                <a:cs typeface="Gentium Plus"/>
              </a:rPr>
              <a:t>tsɐi</a:t>
            </a:r>
            <a:r>
              <a:rPr lang="en-US" altLang="zh-TW" sz="2000" i="1" dirty="0" smtClean="0">
                <a:latin typeface="Gentium Plus"/>
                <a:cs typeface="Gentium Plus"/>
              </a:rPr>
              <a:t>˧˥</a:t>
            </a:r>
            <a:endParaRPr lang="en-US" altLang="zh-TW" sz="2000" dirty="0">
              <a:latin typeface="Arial"/>
              <a:cs typeface="Arial"/>
            </a:endParaRPr>
          </a:p>
          <a:p>
            <a:pPr marL="0" indent="0">
              <a:buNone/>
            </a:pPr>
            <a:r>
              <a:rPr lang="en-US" sz="2000" dirty="0" smtClean="0">
                <a:latin typeface="Arial"/>
                <a:cs typeface="Arial"/>
              </a:rPr>
              <a:t>In isolation: ‘son’</a:t>
            </a:r>
          </a:p>
          <a:p>
            <a:pPr marL="0" indent="0">
              <a:buNone/>
            </a:pPr>
            <a:r>
              <a:rPr lang="en-US" sz="2000" dirty="0" smtClean="0">
                <a:latin typeface="Arial"/>
                <a:cs typeface="Arial"/>
              </a:rPr>
              <a:t>As a suffix: all-purpose diminutive suffix</a:t>
            </a:r>
          </a:p>
          <a:p>
            <a:pPr marL="0" indent="0">
              <a:buNone/>
            </a:pPr>
            <a:r>
              <a:rPr lang="zh-TW" altLang="en-US" sz="2000" dirty="0" smtClean="0">
                <a:latin typeface="华文楷体"/>
                <a:ea typeface="华文楷体"/>
                <a:cs typeface="华文楷体"/>
              </a:rPr>
              <a:t>雀</a:t>
            </a:r>
            <a:r>
              <a:rPr lang="en-US" altLang="zh-TW" sz="2000" dirty="0" smtClean="0">
                <a:latin typeface="Gentium Plus"/>
                <a:ea typeface="华文细黑"/>
                <a:cs typeface="Gentium Plus"/>
              </a:rPr>
              <a:t> </a:t>
            </a:r>
            <a:r>
              <a:rPr lang="en-US" altLang="zh-TW" sz="2000" i="1" dirty="0" err="1" smtClean="0">
                <a:latin typeface="Gentium Plus"/>
                <a:ea typeface="华文细黑"/>
                <a:cs typeface="Gentium Plus"/>
              </a:rPr>
              <a:t>tsœk</a:t>
            </a:r>
            <a:r>
              <a:rPr lang="en-US" altLang="zh-TW" sz="2000" i="1" dirty="0">
                <a:latin typeface="Gentium Plus"/>
                <a:ea typeface="华文细黑"/>
                <a:cs typeface="Gentium Plus"/>
              </a:rPr>
              <a:t> </a:t>
            </a:r>
            <a:r>
              <a:rPr lang="en-US" altLang="zh-TW" sz="2000" i="1" dirty="0" smtClean="0">
                <a:latin typeface="Gentium Plus"/>
                <a:ea typeface="华文细黑"/>
                <a:cs typeface="Gentium Plus"/>
              </a:rPr>
              <a:t>˧ &gt; ˧˥</a:t>
            </a:r>
            <a:r>
              <a:rPr lang="en-US" altLang="zh-TW" sz="2000" dirty="0" smtClean="0">
                <a:latin typeface="Gentium Plus"/>
                <a:ea typeface="华文细黑"/>
                <a:cs typeface="Gentium Plus"/>
              </a:rPr>
              <a:t> </a:t>
            </a:r>
            <a:r>
              <a:rPr lang="en-US" sz="2000" dirty="0" smtClean="0">
                <a:latin typeface="Gentium Plus"/>
                <a:cs typeface="Gentium Plus"/>
              </a:rPr>
              <a:t>‘bird’ &gt; </a:t>
            </a:r>
            <a:r>
              <a:rPr lang="zh-TW" altLang="en-US" sz="2000" dirty="0" smtClean="0">
                <a:latin typeface="华文楷体"/>
                <a:ea typeface="华文楷体"/>
                <a:cs typeface="华文楷体"/>
              </a:rPr>
              <a:t>雀仔</a:t>
            </a:r>
            <a:r>
              <a:rPr lang="en-US" altLang="zh-TW" sz="2000" dirty="0" smtClean="0">
                <a:latin typeface="Gentium Plus"/>
                <a:ea typeface="华文细黑"/>
                <a:cs typeface="Gentium Plus"/>
              </a:rPr>
              <a:t> </a:t>
            </a:r>
            <a:r>
              <a:rPr lang="en-US" altLang="zh-TW" sz="2000" i="1" dirty="0" err="1" smtClean="0">
                <a:latin typeface="Gentium Plus"/>
                <a:ea typeface="华文细黑"/>
                <a:cs typeface="Gentium Plus"/>
              </a:rPr>
              <a:t>tsœk</a:t>
            </a:r>
            <a:r>
              <a:rPr lang="en-US" altLang="zh-TW" sz="2000" i="1" dirty="0">
                <a:latin typeface="Gentium Plus"/>
                <a:ea typeface="华文细黑"/>
                <a:cs typeface="Gentium Plus"/>
              </a:rPr>
              <a:t> </a:t>
            </a:r>
            <a:r>
              <a:rPr lang="en-US" altLang="zh-TW" sz="2000" i="1" dirty="0" smtClean="0">
                <a:latin typeface="Gentium Plus"/>
                <a:ea typeface="华文细黑"/>
                <a:cs typeface="Gentium Plus"/>
              </a:rPr>
              <a:t>˧ -</a:t>
            </a:r>
            <a:r>
              <a:rPr lang="en-US" altLang="zh-TW" sz="2000" i="1" dirty="0" err="1" smtClean="0">
                <a:latin typeface="Gentium Plus"/>
                <a:ea typeface="华文细黑"/>
                <a:cs typeface="Gentium Plus"/>
              </a:rPr>
              <a:t>tsɐi</a:t>
            </a:r>
            <a:r>
              <a:rPr lang="en-US" altLang="zh-TW" sz="2000" i="1" dirty="0">
                <a:latin typeface="Gentium Plus"/>
                <a:ea typeface="华文细黑"/>
                <a:cs typeface="Gentium Plus"/>
              </a:rPr>
              <a:t> </a:t>
            </a:r>
            <a:r>
              <a:rPr lang="en-US" altLang="zh-TW" sz="2000" i="1" dirty="0" smtClean="0">
                <a:latin typeface="Gentium Plus"/>
                <a:ea typeface="华文细黑"/>
                <a:cs typeface="Gentium Plus"/>
              </a:rPr>
              <a:t>˧˥ </a:t>
            </a:r>
            <a:r>
              <a:rPr lang="en-US" sz="2000" dirty="0" smtClean="0">
                <a:latin typeface="Gentium Plus"/>
                <a:cs typeface="Gentium Plus"/>
              </a:rPr>
              <a:t>‘little bird’</a:t>
            </a:r>
          </a:p>
          <a:p>
            <a:pPr marL="0" indent="0">
              <a:buNone/>
            </a:pPr>
            <a:r>
              <a:rPr lang="zh-TW" altLang="en-US" sz="2000" dirty="0" smtClean="0">
                <a:latin typeface="华文楷体"/>
                <a:ea typeface="华文楷体"/>
                <a:cs typeface="华文楷体"/>
              </a:rPr>
              <a:t>被</a:t>
            </a:r>
            <a:r>
              <a:rPr lang="en-US" sz="2000" dirty="0" smtClean="0">
                <a:latin typeface="Gentium Plus"/>
                <a:cs typeface="Gentium Plus"/>
              </a:rPr>
              <a:t> </a:t>
            </a:r>
            <a:r>
              <a:rPr lang="en-US" sz="2000" i="1" dirty="0" err="1" smtClean="0">
                <a:latin typeface="Gentium Plus"/>
                <a:cs typeface="Gentium Plus"/>
              </a:rPr>
              <a:t>pʰei</a:t>
            </a:r>
            <a:r>
              <a:rPr lang="en-US" sz="2000" i="1" dirty="0">
                <a:latin typeface="Gentium Plus"/>
                <a:cs typeface="Gentium Plus"/>
              </a:rPr>
              <a:t> </a:t>
            </a:r>
            <a:r>
              <a:rPr lang="en-US" sz="2000" i="1" dirty="0" smtClean="0">
                <a:latin typeface="Gentium Plus"/>
                <a:cs typeface="Gentium Plus"/>
              </a:rPr>
              <a:t>˩˧</a:t>
            </a:r>
            <a:r>
              <a:rPr lang="en-US" sz="2000" dirty="0" smtClean="0">
                <a:latin typeface="Gentium Plus"/>
                <a:cs typeface="Gentium Plus"/>
              </a:rPr>
              <a:t> ‘quilt’ &gt; </a:t>
            </a:r>
            <a:r>
              <a:rPr lang="zh-TW" altLang="en-US" sz="2000" dirty="0" smtClean="0">
                <a:latin typeface="华文楷体"/>
                <a:ea typeface="华文楷体"/>
                <a:cs typeface="华文楷体"/>
              </a:rPr>
              <a:t>被仔</a:t>
            </a:r>
            <a:r>
              <a:rPr lang="en-US" sz="2000" dirty="0" smtClean="0">
                <a:latin typeface="Gentium Plus"/>
                <a:cs typeface="Gentium Plus"/>
              </a:rPr>
              <a:t> </a:t>
            </a:r>
            <a:r>
              <a:rPr lang="en-US" sz="2000" i="1" dirty="0" err="1" smtClean="0">
                <a:latin typeface="Gentium Plus"/>
                <a:cs typeface="Gentium Plus"/>
              </a:rPr>
              <a:t>pʰei</a:t>
            </a:r>
            <a:r>
              <a:rPr lang="en-US" sz="2000" i="1" dirty="0">
                <a:latin typeface="Gentium Plus"/>
                <a:cs typeface="Gentium Plus"/>
              </a:rPr>
              <a:t> </a:t>
            </a:r>
            <a:r>
              <a:rPr lang="en-US" sz="2000" i="1" dirty="0" smtClean="0">
                <a:latin typeface="Gentium Plus"/>
                <a:cs typeface="Gentium Plus"/>
              </a:rPr>
              <a:t>˩˧ -</a:t>
            </a:r>
            <a:r>
              <a:rPr lang="en-US" sz="2000" i="1" dirty="0" err="1" smtClean="0">
                <a:latin typeface="Gentium Plus"/>
                <a:cs typeface="Gentium Plus"/>
              </a:rPr>
              <a:t>tsɐi</a:t>
            </a:r>
            <a:r>
              <a:rPr lang="en-US" sz="2000" i="1" dirty="0">
                <a:latin typeface="Gentium Plus"/>
                <a:cs typeface="Gentium Plus"/>
              </a:rPr>
              <a:t> </a:t>
            </a:r>
            <a:r>
              <a:rPr lang="en-US" sz="2000" i="1" dirty="0" smtClean="0">
                <a:latin typeface="Gentium Plus"/>
                <a:cs typeface="Gentium Plus"/>
              </a:rPr>
              <a:t>˧˥</a:t>
            </a:r>
            <a:r>
              <a:rPr lang="en-US" sz="2000" dirty="0" smtClean="0">
                <a:latin typeface="Gentium Plus"/>
                <a:cs typeface="Gentium Plus"/>
              </a:rPr>
              <a:t> ‘little quilt’</a:t>
            </a:r>
            <a:endParaRPr lang="en-US" sz="2000" dirty="0">
              <a:latin typeface="Gentium Plus"/>
              <a:cs typeface="Gentium Plus"/>
            </a:endParaRPr>
          </a:p>
        </p:txBody>
      </p:sp>
      <p:sp>
        <p:nvSpPr>
          <p:cNvPr id="4" name="Title 3"/>
          <p:cNvSpPr>
            <a:spLocks noGrp="1"/>
          </p:cNvSpPr>
          <p:nvPr>
            <p:ph type="title"/>
          </p:nvPr>
        </p:nvSpPr>
        <p:spPr/>
        <p:txBody>
          <a:bodyPr>
            <a:normAutofit/>
          </a:bodyPr>
          <a:lstStyle/>
          <a:p>
            <a:pPr algn="l"/>
            <a:r>
              <a:rPr lang="en-US" altLang="zh-TW" dirty="0" smtClean="0">
                <a:latin typeface="Heiti TC Light"/>
                <a:ea typeface="Heiti TC Light"/>
                <a:cs typeface="Heiti TC Light"/>
              </a:rPr>
              <a:t>-</a:t>
            </a:r>
            <a:r>
              <a:rPr lang="zh-TW" altLang="en-US" dirty="0" smtClean="0">
                <a:latin typeface="Heiti TC Light"/>
                <a:ea typeface="Heiti TC Light"/>
                <a:cs typeface="Heiti TC Light"/>
              </a:rPr>
              <a:t>仔</a:t>
            </a:r>
            <a:r>
              <a:rPr lang="en-US" dirty="0" smtClean="0">
                <a:latin typeface="Arial"/>
                <a:cs typeface="Arial"/>
              </a:rPr>
              <a:t> </a:t>
            </a:r>
            <a:r>
              <a:rPr lang="en-US" dirty="0">
                <a:latin typeface="Arial"/>
                <a:cs typeface="Arial"/>
              </a:rPr>
              <a:t>-</a:t>
            </a:r>
            <a:r>
              <a:rPr lang="en-US" i="1" dirty="0" err="1" smtClean="0">
                <a:latin typeface="Arial"/>
                <a:cs typeface="Arial"/>
              </a:rPr>
              <a:t>ts</a:t>
            </a:r>
            <a:r>
              <a:rPr lang="en-US" altLang="zh-TW" i="1" dirty="0" err="1" smtClean="0">
                <a:latin typeface="Arial"/>
                <a:cs typeface="Arial"/>
              </a:rPr>
              <a:t>Vj</a:t>
            </a:r>
            <a:r>
              <a:rPr lang="en-US" i="1" baseline="30000" dirty="0" err="1" smtClean="0">
                <a:latin typeface="Arial"/>
                <a:cs typeface="Arial"/>
              </a:rPr>
              <a:t>B</a:t>
            </a:r>
            <a:r>
              <a:rPr lang="en-US" i="1" dirty="0" smtClean="0">
                <a:latin typeface="Arial"/>
                <a:cs typeface="Arial"/>
              </a:rPr>
              <a:t>  </a:t>
            </a:r>
            <a:r>
              <a:rPr lang="en-US" i="1" dirty="0">
                <a:latin typeface="Arial"/>
                <a:cs typeface="Arial"/>
              </a:rPr>
              <a:t>	</a:t>
            </a:r>
            <a:r>
              <a:rPr lang="en-US" dirty="0">
                <a:latin typeface="Arial"/>
                <a:cs typeface="Arial"/>
              </a:rPr>
              <a:t>(‘child’</a:t>
            </a:r>
            <a:r>
              <a:rPr lang="en-US" dirty="0" smtClean="0">
                <a:latin typeface="Arial"/>
                <a:cs typeface="Arial"/>
              </a:rPr>
              <a:t>)</a:t>
            </a:r>
            <a:endParaRPr lang="en-NZ" dirty="0"/>
          </a:p>
        </p:txBody>
      </p:sp>
      <p:sp>
        <p:nvSpPr>
          <p:cNvPr id="6" name="Rectangle 5"/>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25990557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000" dirty="0" smtClean="0">
                <a:latin typeface="Arial"/>
                <a:cs typeface="Arial"/>
              </a:rPr>
              <a:t>Probably an old dialectal form of </a:t>
            </a:r>
            <a:r>
              <a:rPr lang="zh-TW" altLang="en-US" sz="2000" dirty="0" smtClean="0">
                <a:latin typeface="华文细黑"/>
                <a:ea typeface="华文细黑"/>
                <a:cs typeface="华文细黑"/>
              </a:rPr>
              <a:t>子</a:t>
            </a:r>
            <a:r>
              <a:rPr lang="en-US" sz="2000" dirty="0" smtClean="0">
                <a:latin typeface="Arial"/>
                <a:cs typeface="Arial"/>
              </a:rPr>
              <a:t> </a:t>
            </a:r>
            <a:r>
              <a:rPr lang="en-US" sz="2000" i="1" dirty="0" err="1" smtClean="0">
                <a:latin typeface="Arial"/>
                <a:cs typeface="Arial"/>
              </a:rPr>
              <a:t>tsi</a:t>
            </a:r>
            <a:r>
              <a:rPr lang="en-US" sz="2000" i="1" baseline="30000" dirty="0" err="1" smtClean="0">
                <a:latin typeface="Arial"/>
                <a:cs typeface="Arial"/>
              </a:rPr>
              <a:t>B</a:t>
            </a:r>
            <a:endParaRPr lang="en-US" sz="2000" i="1" dirty="0" smtClean="0">
              <a:latin typeface="Arial"/>
              <a:cs typeface="Arial"/>
            </a:endParaRPr>
          </a:p>
          <a:p>
            <a:pPr marL="0" indent="0">
              <a:buNone/>
            </a:pPr>
            <a:r>
              <a:rPr lang="en-US" sz="2000" dirty="0" smtClean="0">
                <a:latin typeface="Arial"/>
                <a:cs typeface="Arial"/>
              </a:rPr>
              <a:t>	Commonly written </a:t>
            </a:r>
            <a:r>
              <a:rPr lang="zh-TW" altLang="en-US" sz="2000" dirty="0" smtClean="0">
                <a:latin typeface="华文细黑"/>
                <a:ea typeface="华文细黑"/>
                <a:cs typeface="华文细黑"/>
              </a:rPr>
              <a:t>仔</a:t>
            </a:r>
            <a:r>
              <a:rPr lang="en-US" sz="2000" dirty="0" smtClean="0">
                <a:latin typeface="Arial"/>
                <a:cs typeface="Arial"/>
              </a:rPr>
              <a:t> (MC </a:t>
            </a:r>
            <a:r>
              <a:rPr lang="en-US" sz="2000" i="1" dirty="0" err="1" smtClean="0">
                <a:latin typeface="Arial"/>
                <a:cs typeface="Arial"/>
              </a:rPr>
              <a:t>tsi</a:t>
            </a:r>
            <a:r>
              <a:rPr lang="en-US" sz="2000" i="1" baseline="30000" dirty="0" err="1" smtClean="0">
                <a:latin typeface="Arial"/>
                <a:cs typeface="Arial"/>
              </a:rPr>
              <a:t>A</a:t>
            </a:r>
            <a:r>
              <a:rPr lang="en-US" sz="2000" dirty="0">
                <a:latin typeface="Arial"/>
                <a:cs typeface="Arial"/>
              </a:rPr>
              <a:t> </a:t>
            </a:r>
            <a:r>
              <a:rPr lang="en-US" sz="2000" dirty="0" smtClean="0">
                <a:latin typeface="Arial"/>
                <a:cs typeface="Arial"/>
              </a:rPr>
              <a:t>or </a:t>
            </a:r>
            <a:r>
              <a:rPr lang="en-US" sz="2000" i="1" dirty="0" err="1" smtClean="0">
                <a:latin typeface="Arial"/>
                <a:cs typeface="Arial"/>
              </a:rPr>
              <a:t>tsjɨj</a:t>
            </a:r>
            <a:r>
              <a:rPr lang="en-US" sz="2000" i="1" baseline="30000" dirty="0" err="1" smtClean="0">
                <a:latin typeface="Arial"/>
                <a:cs typeface="Arial"/>
              </a:rPr>
              <a:t>B</a:t>
            </a:r>
            <a:r>
              <a:rPr lang="en-US" sz="2000" dirty="0" smtClean="0">
                <a:latin typeface="Arial"/>
                <a:cs typeface="Arial"/>
              </a:rPr>
              <a:t>)</a:t>
            </a:r>
          </a:p>
          <a:p>
            <a:pPr marL="0" indent="0">
              <a:buNone/>
            </a:pPr>
            <a:r>
              <a:rPr lang="en-US" sz="2000" dirty="0" smtClean="0">
                <a:latin typeface="Arial"/>
                <a:cs typeface="Arial"/>
              </a:rPr>
              <a:t>	Often claimed to be etymologically </a:t>
            </a:r>
            <a:r>
              <a:rPr lang="zh-TW" altLang="en-US" sz="2000" dirty="0" smtClean="0">
                <a:latin typeface="华文细黑"/>
                <a:ea typeface="华文细黑"/>
                <a:cs typeface="华文细黑"/>
              </a:rPr>
              <a:t>崽</a:t>
            </a:r>
            <a:r>
              <a:rPr lang="en-US" sz="2000" dirty="0" smtClean="0">
                <a:latin typeface="Arial"/>
                <a:cs typeface="Arial"/>
              </a:rPr>
              <a:t> (MC </a:t>
            </a:r>
            <a:r>
              <a:rPr lang="en-US" sz="2000" i="1" dirty="0" err="1" smtClean="0">
                <a:latin typeface="Arial"/>
                <a:cs typeface="Arial"/>
              </a:rPr>
              <a:t>srɛ</a:t>
            </a:r>
            <a:r>
              <a:rPr lang="en-US" sz="2000" i="1" dirty="0" smtClean="0">
                <a:latin typeface="Arial"/>
                <a:cs typeface="Arial"/>
              </a:rPr>
              <a:t>(j)</a:t>
            </a:r>
            <a:r>
              <a:rPr lang="en-US" sz="2000" i="1" baseline="30000" dirty="0" smtClean="0">
                <a:latin typeface="Arial"/>
                <a:cs typeface="Arial"/>
              </a:rPr>
              <a:t>A</a:t>
            </a:r>
            <a:r>
              <a:rPr lang="en-US" sz="2000" dirty="0" smtClean="0">
                <a:latin typeface="Arial"/>
                <a:cs typeface="Arial"/>
              </a:rPr>
              <a:t>)</a:t>
            </a:r>
          </a:p>
          <a:p>
            <a:pPr marL="0" indent="0">
              <a:buNone/>
            </a:pPr>
            <a:r>
              <a:rPr lang="en-US" sz="2000" dirty="0" smtClean="0">
                <a:latin typeface="Arial"/>
                <a:cs typeface="Arial"/>
              </a:rPr>
              <a:t>Can be reconstructed as </a:t>
            </a:r>
            <a:r>
              <a:rPr lang="en-US" sz="2000" i="1" dirty="0" err="1" smtClean="0">
                <a:latin typeface="Arial"/>
                <a:cs typeface="Arial"/>
              </a:rPr>
              <a:t>tsɛj</a:t>
            </a:r>
            <a:r>
              <a:rPr lang="en-US" sz="2000" i="1" baseline="30000" dirty="0" err="1" smtClean="0">
                <a:latin typeface="Arial"/>
                <a:cs typeface="Arial"/>
              </a:rPr>
              <a:t>B</a:t>
            </a:r>
            <a:r>
              <a:rPr lang="en-US" sz="2000" dirty="0" smtClean="0">
                <a:latin typeface="Arial"/>
                <a:cs typeface="Arial"/>
              </a:rPr>
              <a:t> or </a:t>
            </a:r>
            <a:r>
              <a:rPr lang="en-US" sz="2000" i="1" dirty="0" err="1" smtClean="0">
                <a:latin typeface="Arial"/>
                <a:cs typeface="Arial"/>
              </a:rPr>
              <a:t>tsej</a:t>
            </a:r>
            <a:r>
              <a:rPr lang="en-US" sz="2000" i="1" baseline="30000" dirty="0" err="1" smtClean="0">
                <a:latin typeface="Arial"/>
                <a:cs typeface="Arial"/>
              </a:rPr>
              <a:t>B</a:t>
            </a:r>
            <a:r>
              <a:rPr lang="en-US" sz="2000" dirty="0">
                <a:latin typeface="Arial"/>
                <a:cs typeface="Arial"/>
              </a:rPr>
              <a:t> </a:t>
            </a:r>
            <a:r>
              <a:rPr lang="en-US" sz="2000" dirty="0" smtClean="0">
                <a:latin typeface="Arial"/>
                <a:cs typeface="Arial"/>
              </a:rPr>
              <a:t>from Yuè &amp; Pínghuà forms</a:t>
            </a:r>
            <a:endParaRPr lang="en-US" sz="2000" i="1" dirty="0">
              <a:latin typeface="Arial"/>
              <a:cs typeface="Arial"/>
            </a:endParaRPr>
          </a:p>
          <a:p>
            <a:pPr marL="0" indent="0">
              <a:buNone/>
            </a:pPr>
            <a:endParaRPr lang="en-US" altLang="zh-TW" sz="2000" dirty="0">
              <a:latin typeface="Arial"/>
              <a:cs typeface="Arial"/>
            </a:endParaRPr>
          </a:p>
          <a:p>
            <a:pPr marL="0" indent="0">
              <a:buNone/>
            </a:pPr>
            <a:r>
              <a:rPr lang="en-US" altLang="zh-TW" sz="2000" dirty="0" smtClean="0">
                <a:latin typeface="Arial"/>
                <a:cs typeface="Arial"/>
              </a:rPr>
              <a:t>Cantonese </a:t>
            </a:r>
            <a:r>
              <a:rPr lang="en-US" altLang="zh-TW" sz="2000" i="1" dirty="0" err="1" smtClean="0">
                <a:latin typeface="Gentium Plus"/>
                <a:cs typeface="Gentium Plus"/>
              </a:rPr>
              <a:t>tsɐi</a:t>
            </a:r>
            <a:r>
              <a:rPr lang="en-US" altLang="zh-TW" sz="2000" i="1" dirty="0" smtClean="0">
                <a:latin typeface="Gentium Plus"/>
                <a:cs typeface="Gentium Plus"/>
              </a:rPr>
              <a:t>˧˥</a:t>
            </a:r>
            <a:endParaRPr lang="en-US" altLang="zh-TW" sz="2000" dirty="0">
              <a:latin typeface="Arial"/>
              <a:cs typeface="Arial"/>
            </a:endParaRPr>
          </a:p>
          <a:p>
            <a:pPr marL="0" indent="0">
              <a:buNone/>
            </a:pPr>
            <a:r>
              <a:rPr lang="en-US" sz="2000" dirty="0" smtClean="0">
                <a:latin typeface="Arial"/>
                <a:cs typeface="Arial"/>
              </a:rPr>
              <a:t>In isolation: ‘son’</a:t>
            </a:r>
          </a:p>
          <a:p>
            <a:pPr marL="0" indent="0">
              <a:buNone/>
            </a:pPr>
            <a:r>
              <a:rPr lang="en-US" sz="2000" dirty="0" smtClean="0">
                <a:latin typeface="Arial"/>
                <a:cs typeface="Arial"/>
              </a:rPr>
              <a:t>As a suffix: all-purpose diminutive suffix</a:t>
            </a:r>
          </a:p>
          <a:p>
            <a:pPr marL="0" indent="0">
              <a:buNone/>
            </a:pPr>
            <a:r>
              <a:rPr lang="zh-TW" altLang="en-US" sz="2000" dirty="0" smtClean="0">
                <a:latin typeface="华文楷体"/>
                <a:ea typeface="华文楷体"/>
                <a:cs typeface="华文楷体"/>
              </a:rPr>
              <a:t>雀</a:t>
            </a:r>
            <a:r>
              <a:rPr lang="en-US" altLang="zh-TW" sz="2000" dirty="0" smtClean="0">
                <a:latin typeface="Gentium Plus"/>
                <a:ea typeface="华文细黑"/>
                <a:cs typeface="Gentium Plus"/>
              </a:rPr>
              <a:t> </a:t>
            </a:r>
            <a:r>
              <a:rPr lang="en-US" altLang="zh-TW" sz="2000" i="1" dirty="0" err="1" smtClean="0">
                <a:latin typeface="Gentium Plus"/>
                <a:ea typeface="华文细黑"/>
                <a:cs typeface="Gentium Plus"/>
              </a:rPr>
              <a:t>tsœk</a:t>
            </a:r>
            <a:r>
              <a:rPr lang="en-US" altLang="zh-TW" sz="2000" i="1" dirty="0">
                <a:latin typeface="Gentium Plus"/>
                <a:ea typeface="华文细黑"/>
                <a:cs typeface="Gentium Plus"/>
              </a:rPr>
              <a:t> </a:t>
            </a:r>
            <a:r>
              <a:rPr lang="en-US" altLang="zh-TW" sz="2000" i="1" dirty="0" smtClean="0">
                <a:latin typeface="Gentium Plus"/>
                <a:ea typeface="华文细黑"/>
                <a:cs typeface="Gentium Plus"/>
              </a:rPr>
              <a:t>˧ &gt; ˧˥</a:t>
            </a:r>
            <a:r>
              <a:rPr lang="en-US" altLang="zh-TW" sz="2000" dirty="0" smtClean="0">
                <a:latin typeface="Gentium Plus"/>
                <a:ea typeface="华文细黑"/>
                <a:cs typeface="Gentium Plus"/>
              </a:rPr>
              <a:t> </a:t>
            </a:r>
            <a:r>
              <a:rPr lang="en-US" sz="2000" dirty="0" smtClean="0">
                <a:latin typeface="Gentium Plus"/>
                <a:cs typeface="Gentium Plus"/>
              </a:rPr>
              <a:t>‘bird’ &gt; </a:t>
            </a:r>
            <a:r>
              <a:rPr lang="zh-TW" altLang="en-US" sz="2000" dirty="0" smtClean="0">
                <a:latin typeface="华文楷体"/>
                <a:ea typeface="华文楷体"/>
                <a:cs typeface="华文楷体"/>
              </a:rPr>
              <a:t>雀仔</a:t>
            </a:r>
            <a:r>
              <a:rPr lang="en-US" altLang="zh-TW" sz="2000" dirty="0" smtClean="0">
                <a:latin typeface="Gentium Plus"/>
                <a:ea typeface="华文细黑"/>
                <a:cs typeface="Gentium Plus"/>
              </a:rPr>
              <a:t> </a:t>
            </a:r>
            <a:r>
              <a:rPr lang="en-US" altLang="zh-TW" sz="2000" i="1" dirty="0" err="1" smtClean="0">
                <a:latin typeface="Gentium Plus"/>
                <a:ea typeface="华文细黑"/>
                <a:cs typeface="Gentium Plus"/>
              </a:rPr>
              <a:t>tsœk</a:t>
            </a:r>
            <a:r>
              <a:rPr lang="en-US" altLang="zh-TW" sz="2000" i="1" dirty="0">
                <a:latin typeface="Gentium Plus"/>
                <a:ea typeface="华文细黑"/>
                <a:cs typeface="Gentium Plus"/>
              </a:rPr>
              <a:t> </a:t>
            </a:r>
            <a:r>
              <a:rPr lang="en-US" altLang="zh-TW" sz="2000" i="1" dirty="0" smtClean="0">
                <a:latin typeface="Gentium Plus"/>
                <a:ea typeface="华文细黑"/>
                <a:cs typeface="Gentium Plus"/>
              </a:rPr>
              <a:t>˧ -</a:t>
            </a:r>
            <a:r>
              <a:rPr lang="en-US" altLang="zh-TW" sz="2000" i="1" dirty="0" err="1" smtClean="0">
                <a:latin typeface="Gentium Plus"/>
                <a:ea typeface="华文细黑"/>
                <a:cs typeface="Gentium Plus"/>
              </a:rPr>
              <a:t>tsɐi</a:t>
            </a:r>
            <a:r>
              <a:rPr lang="en-US" altLang="zh-TW" sz="2000" i="1" dirty="0">
                <a:latin typeface="Gentium Plus"/>
                <a:ea typeface="华文细黑"/>
                <a:cs typeface="Gentium Plus"/>
              </a:rPr>
              <a:t> </a:t>
            </a:r>
            <a:r>
              <a:rPr lang="en-US" altLang="zh-TW" sz="2000" i="1" dirty="0" smtClean="0">
                <a:latin typeface="Gentium Plus"/>
                <a:ea typeface="华文细黑"/>
                <a:cs typeface="Gentium Plus"/>
              </a:rPr>
              <a:t>˧˥ </a:t>
            </a:r>
            <a:r>
              <a:rPr lang="en-US" sz="2000" dirty="0" smtClean="0">
                <a:latin typeface="Gentium Plus"/>
                <a:cs typeface="Gentium Plus"/>
              </a:rPr>
              <a:t>‘little bird’</a:t>
            </a:r>
          </a:p>
          <a:p>
            <a:pPr marL="0" indent="0">
              <a:buNone/>
            </a:pPr>
            <a:r>
              <a:rPr lang="zh-TW" altLang="en-US" sz="2000" dirty="0" smtClean="0">
                <a:latin typeface="华文楷体"/>
                <a:ea typeface="华文楷体"/>
                <a:cs typeface="华文楷体"/>
              </a:rPr>
              <a:t>被</a:t>
            </a:r>
            <a:r>
              <a:rPr lang="en-US" sz="2000" dirty="0" smtClean="0">
                <a:latin typeface="Gentium Plus"/>
                <a:cs typeface="Gentium Plus"/>
              </a:rPr>
              <a:t> </a:t>
            </a:r>
            <a:r>
              <a:rPr lang="en-US" sz="2000" i="1" dirty="0" err="1" smtClean="0">
                <a:latin typeface="Gentium Plus"/>
                <a:cs typeface="Gentium Plus"/>
              </a:rPr>
              <a:t>pʰei</a:t>
            </a:r>
            <a:r>
              <a:rPr lang="en-US" sz="2000" i="1" dirty="0">
                <a:latin typeface="Gentium Plus"/>
                <a:cs typeface="Gentium Plus"/>
              </a:rPr>
              <a:t> </a:t>
            </a:r>
            <a:r>
              <a:rPr lang="en-US" sz="2000" i="1" dirty="0" smtClean="0">
                <a:latin typeface="Gentium Plus"/>
                <a:cs typeface="Gentium Plus"/>
              </a:rPr>
              <a:t>˩˧</a:t>
            </a:r>
            <a:r>
              <a:rPr lang="en-US" sz="2000" dirty="0" smtClean="0">
                <a:latin typeface="Gentium Plus"/>
                <a:cs typeface="Gentium Plus"/>
              </a:rPr>
              <a:t> ‘quilt’ &gt; </a:t>
            </a:r>
            <a:r>
              <a:rPr lang="zh-TW" altLang="en-US" sz="2000" dirty="0" smtClean="0">
                <a:latin typeface="华文楷体"/>
                <a:ea typeface="华文楷体"/>
                <a:cs typeface="华文楷体"/>
              </a:rPr>
              <a:t>被仔</a:t>
            </a:r>
            <a:r>
              <a:rPr lang="en-US" sz="2000" dirty="0" smtClean="0">
                <a:latin typeface="Gentium Plus"/>
                <a:cs typeface="Gentium Plus"/>
              </a:rPr>
              <a:t> </a:t>
            </a:r>
            <a:r>
              <a:rPr lang="en-US" sz="2000" i="1" dirty="0" err="1" smtClean="0">
                <a:latin typeface="Gentium Plus"/>
                <a:cs typeface="Gentium Plus"/>
              </a:rPr>
              <a:t>pʰei</a:t>
            </a:r>
            <a:r>
              <a:rPr lang="en-US" sz="2000" i="1" dirty="0">
                <a:latin typeface="Gentium Plus"/>
                <a:cs typeface="Gentium Plus"/>
              </a:rPr>
              <a:t> </a:t>
            </a:r>
            <a:r>
              <a:rPr lang="en-US" sz="2000" i="1" dirty="0" smtClean="0">
                <a:latin typeface="Gentium Plus"/>
                <a:cs typeface="Gentium Plus"/>
              </a:rPr>
              <a:t>˩˧ -</a:t>
            </a:r>
            <a:r>
              <a:rPr lang="en-US" sz="2000" i="1" dirty="0" err="1" smtClean="0">
                <a:latin typeface="Gentium Plus"/>
                <a:cs typeface="Gentium Plus"/>
              </a:rPr>
              <a:t>tsɐi</a:t>
            </a:r>
            <a:r>
              <a:rPr lang="en-US" sz="2000" i="1" dirty="0">
                <a:latin typeface="Gentium Plus"/>
                <a:cs typeface="Gentium Plus"/>
              </a:rPr>
              <a:t> </a:t>
            </a:r>
            <a:r>
              <a:rPr lang="en-US" sz="2000" i="1" dirty="0" smtClean="0">
                <a:latin typeface="Gentium Plus"/>
                <a:cs typeface="Gentium Plus"/>
              </a:rPr>
              <a:t>˧˥</a:t>
            </a:r>
            <a:r>
              <a:rPr lang="en-US" sz="2000" dirty="0" smtClean="0">
                <a:latin typeface="Gentium Plus"/>
                <a:cs typeface="Gentium Plus"/>
              </a:rPr>
              <a:t> ‘little quilt’</a:t>
            </a:r>
            <a:endParaRPr lang="en-US" sz="2000" dirty="0">
              <a:latin typeface="Gentium Plus"/>
              <a:cs typeface="Gentium Plus"/>
            </a:endParaRPr>
          </a:p>
        </p:txBody>
      </p:sp>
      <p:sp>
        <p:nvSpPr>
          <p:cNvPr id="4" name="Title 3"/>
          <p:cNvSpPr>
            <a:spLocks noGrp="1"/>
          </p:cNvSpPr>
          <p:nvPr>
            <p:ph type="title"/>
          </p:nvPr>
        </p:nvSpPr>
        <p:spPr/>
        <p:txBody>
          <a:bodyPr>
            <a:normAutofit/>
          </a:bodyPr>
          <a:lstStyle/>
          <a:p>
            <a:pPr algn="l"/>
            <a:r>
              <a:rPr lang="en-US" altLang="zh-TW" dirty="0" smtClean="0">
                <a:latin typeface="Heiti TC Light"/>
                <a:ea typeface="Heiti TC Light"/>
                <a:cs typeface="Heiti TC Light"/>
              </a:rPr>
              <a:t>-</a:t>
            </a:r>
            <a:r>
              <a:rPr lang="zh-TW" altLang="en-US" dirty="0" smtClean="0">
                <a:latin typeface="Heiti TC Light"/>
                <a:ea typeface="Heiti TC Light"/>
                <a:cs typeface="Heiti TC Light"/>
              </a:rPr>
              <a:t>仔</a:t>
            </a:r>
            <a:r>
              <a:rPr lang="en-US" dirty="0" smtClean="0">
                <a:latin typeface="Arial"/>
                <a:cs typeface="Arial"/>
              </a:rPr>
              <a:t> </a:t>
            </a:r>
            <a:r>
              <a:rPr lang="en-US" dirty="0">
                <a:latin typeface="Arial"/>
                <a:cs typeface="Arial"/>
              </a:rPr>
              <a:t>-</a:t>
            </a:r>
            <a:r>
              <a:rPr lang="en-US" i="1" dirty="0" err="1" smtClean="0">
                <a:latin typeface="Arial"/>
                <a:cs typeface="Arial"/>
              </a:rPr>
              <a:t>ts</a:t>
            </a:r>
            <a:r>
              <a:rPr lang="en-US" altLang="zh-TW" i="1" dirty="0" err="1" smtClean="0">
                <a:latin typeface="Arial"/>
                <a:cs typeface="Arial"/>
              </a:rPr>
              <a:t>Vj</a:t>
            </a:r>
            <a:r>
              <a:rPr lang="en-US" i="1" baseline="30000" dirty="0" err="1" smtClean="0">
                <a:latin typeface="Arial"/>
                <a:cs typeface="Arial"/>
              </a:rPr>
              <a:t>B</a:t>
            </a:r>
            <a:r>
              <a:rPr lang="en-US" i="1" dirty="0" smtClean="0">
                <a:latin typeface="Arial"/>
                <a:cs typeface="Arial"/>
              </a:rPr>
              <a:t>  </a:t>
            </a:r>
            <a:r>
              <a:rPr lang="en-US" i="1" dirty="0">
                <a:latin typeface="Arial"/>
                <a:cs typeface="Arial"/>
              </a:rPr>
              <a:t>	</a:t>
            </a:r>
            <a:r>
              <a:rPr lang="en-US" dirty="0">
                <a:latin typeface="Arial"/>
                <a:cs typeface="Arial"/>
              </a:rPr>
              <a:t>(‘child’</a:t>
            </a:r>
            <a:r>
              <a:rPr lang="en-US" dirty="0" smtClean="0">
                <a:latin typeface="Arial"/>
                <a:cs typeface="Arial"/>
              </a:rPr>
              <a:t>)</a:t>
            </a:r>
            <a:endParaRPr lang="en-NZ" dirty="0"/>
          </a:p>
        </p:txBody>
      </p:sp>
      <p:sp>
        <p:nvSpPr>
          <p:cNvPr id="5" name="Rectangle 4"/>
          <p:cNvSpPr/>
          <p:nvPr/>
        </p:nvSpPr>
        <p:spPr>
          <a:xfrm>
            <a:off x="6604460" y="21709"/>
            <a:ext cx="2539540" cy="369332"/>
          </a:xfrm>
          <a:prstGeom prst="rect">
            <a:avLst/>
          </a:prstGeom>
        </p:spPr>
        <p:txBody>
          <a:bodyPr wrap="none">
            <a:spAutoFit/>
          </a:bodyPr>
          <a:lstStyle/>
          <a:p>
            <a:r>
              <a:rPr lang="en-NZ" dirty="0">
                <a:latin typeface="Courier New"/>
                <a:cs typeface="Courier New"/>
              </a:rPr>
              <a:t>https://t.ly/GbxC</a:t>
            </a:r>
          </a:p>
        </p:txBody>
      </p:sp>
    </p:spTree>
    <p:extLst>
      <p:ext uri="{BB962C8B-B14F-4D97-AF65-F5344CB8AC3E}">
        <p14:creationId xmlns:p14="http://schemas.microsoft.com/office/powerpoint/2010/main" val="19309363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altLang="zh-TW" sz="2000" dirty="0" smtClean="0">
                <a:latin typeface="Arial"/>
                <a:cs typeface="Arial"/>
              </a:rPr>
              <a:t>Cantonese</a:t>
            </a:r>
            <a:endParaRPr lang="en-US" altLang="zh-TW" sz="2000" dirty="0">
              <a:latin typeface="Arial"/>
              <a:cs typeface="Arial"/>
            </a:endParaRPr>
          </a:p>
          <a:p>
            <a:pPr marL="0" indent="0">
              <a:buNone/>
            </a:pPr>
            <a:r>
              <a:rPr lang="en-US" altLang="zh-TW" sz="2000" dirty="0" smtClean="0">
                <a:latin typeface="Arial"/>
                <a:cs typeface="Arial"/>
              </a:rPr>
              <a:t>Noun root </a:t>
            </a:r>
            <a:r>
              <a:rPr lang="zh-TW" altLang="en-US" sz="2000" dirty="0" smtClean="0">
                <a:latin typeface="华文楷体"/>
                <a:ea typeface="华文楷体"/>
                <a:cs typeface="华文楷体"/>
              </a:rPr>
              <a:t>兒</a:t>
            </a:r>
            <a:r>
              <a:rPr lang="en-US" altLang="zh-TW" sz="2000" i="1" dirty="0" smtClean="0">
                <a:latin typeface="Gentium Plus"/>
                <a:ea typeface="华文楷体"/>
                <a:cs typeface="Gentium Plus"/>
              </a:rPr>
              <a:t> </a:t>
            </a:r>
            <a:r>
              <a:rPr lang="en-US" altLang="zh-TW" sz="2000" i="1" dirty="0" err="1" smtClean="0">
                <a:latin typeface="Gentium Plus"/>
                <a:cs typeface="Gentium Plus"/>
              </a:rPr>
              <a:t>ji</a:t>
            </a:r>
            <a:r>
              <a:rPr lang="en-US" altLang="zh-TW" sz="2000" i="1" dirty="0" smtClean="0">
                <a:latin typeface="Gentium Plus"/>
                <a:cs typeface="Gentium Plus"/>
              </a:rPr>
              <a:t>˨˩</a:t>
            </a:r>
            <a:r>
              <a:rPr lang="en-US" altLang="zh-TW" sz="2000" dirty="0" smtClean="0">
                <a:latin typeface="Arial"/>
                <a:cs typeface="Arial"/>
              </a:rPr>
              <a:t> (</a:t>
            </a:r>
            <a:r>
              <a:rPr lang="en-US" altLang="zh-TW" sz="2000" dirty="0">
                <a:latin typeface="Arial"/>
                <a:cs typeface="Arial"/>
              </a:rPr>
              <a:t>Lower tone A</a:t>
            </a:r>
            <a:r>
              <a:rPr lang="en-US" altLang="zh-TW" sz="2000" dirty="0" smtClean="0">
                <a:latin typeface="Arial"/>
                <a:cs typeface="Arial"/>
              </a:rPr>
              <a:t>), </a:t>
            </a:r>
          </a:p>
          <a:p>
            <a:pPr marL="0" indent="0">
              <a:buNone/>
            </a:pPr>
            <a:r>
              <a:rPr lang="en-US" altLang="zh-TW" sz="2000" dirty="0" smtClean="0">
                <a:latin typeface="Arial"/>
                <a:cs typeface="Arial"/>
              </a:rPr>
              <a:t>e.g. </a:t>
            </a:r>
            <a:r>
              <a:rPr lang="zh-TW" altLang="en-US" sz="2000" dirty="0" smtClean="0">
                <a:latin typeface="Gentium Plus"/>
                <a:ea typeface="华文楷体"/>
                <a:cs typeface="Gentium Plus"/>
              </a:rPr>
              <a:t>兒童</a:t>
            </a:r>
            <a:r>
              <a:rPr lang="en-US" altLang="zh-TW" sz="2000" dirty="0" smtClean="0">
                <a:latin typeface="Gentium Plus"/>
                <a:cs typeface="Gentium Plus"/>
              </a:rPr>
              <a:t> </a:t>
            </a:r>
            <a:r>
              <a:rPr lang="en-US" altLang="zh-TW" sz="2000" i="1" dirty="0" err="1" smtClean="0">
                <a:latin typeface="Gentium Plus"/>
                <a:cs typeface="Gentium Plus"/>
              </a:rPr>
              <a:t>ji</a:t>
            </a:r>
            <a:r>
              <a:rPr lang="en-US" altLang="zh-TW" sz="2000" i="1" dirty="0" smtClean="0">
                <a:latin typeface="Gentium Plus"/>
                <a:cs typeface="Gentium Plus"/>
              </a:rPr>
              <a:t>˨˩ </a:t>
            </a:r>
            <a:r>
              <a:rPr lang="en-US" altLang="zh-TW" sz="2000" i="1" dirty="0" err="1" smtClean="0">
                <a:latin typeface="Gentium Plus"/>
                <a:cs typeface="Gentium Plus"/>
              </a:rPr>
              <a:t>tʰʊŋ</a:t>
            </a:r>
            <a:r>
              <a:rPr lang="en-US" altLang="zh-TW" sz="2000" i="1" dirty="0" smtClean="0">
                <a:latin typeface="Gentium Plus"/>
                <a:cs typeface="Gentium Plus"/>
              </a:rPr>
              <a:t>˨˩</a:t>
            </a:r>
            <a:r>
              <a:rPr lang="en-US" altLang="zh-TW" sz="2000" dirty="0" smtClean="0">
                <a:latin typeface="Gentium Plus"/>
                <a:cs typeface="Gentium Plus"/>
              </a:rPr>
              <a:t> ‘child’ (literary expression)</a:t>
            </a:r>
          </a:p>
          <a:p>
            <a:pPr marL="0" indent="0">
              <a:buNone/>
            </a:pPr>
            <a:endParaRPr lang="en-US" altLang="zh-TW" sz="2000" dirty="0">
              <a:latin typeface="Arial"/>
              <a:cs typeface="Arial"/>
            </a:endParaRPr>
          </a:p>
          <a:p>
            <a:pPr marL="0" indent="0">
              <a:buNone/>
            </a:pPr>
            <a:r>
              <a:rPr lang="en-US" altLang="zh-TW" sz="2000" dirty="0" smtClean="0">
                <a:latin typeface="Arial"/>
                <a:cs typeface="Arial"/>
              </a:rPr>
              <a:t>As a suffix (in high level </a:t>
            </a:r>
            <a:r>
              <a:rPr lang="en-US" altLang="zh-TW" sz="2000" dirty="0" err="1" smtClean="0">
                <a:latin typeface="Arial"/>
                <a:cs typeface="Arial"/>
              </a:rPr>
              <a:t>suprafix</a:t>
            </a:r>
            <a:r>
              <a:rPr lang="en-US" altLang="zh-TW" sz="2000" dirty="0" smtClean="0">
                <a:latin typeface="Arial"/>
                <a:cs typeface="Arial"/>
              </a:rPr>
              <a:t> </a:t>
            </a:r>
            <a:r>
              <a:rPr lang="en-US" altLang="zh-TW" sz="2000" i="1" dirty="0" err="1" smtClean="0">
                <a:latin typeface="Gentium Plus"/>
                <a:cs typeface="Gentium Plus"/>
              </a:rPr>
              <a:t>ji</a:t>
            </a:r>
            <a:r>
              <a:rPr lang="en-US" altLang="zh-TW" sz="2000" i="1" dirty="0" smtClean="0">
                <a:latin typeface="Gentium Plus"/>
                <a:cs typeface="Gentium Plus"/>
              </a:rPr>
              <a:t>⁵⁵</a:t>
            </a:r>
            <a:r>
              <a:rPr lang="en-US" altLang="zh-TW" sz="2000" dirty="0" smtClean="0">
                <a:latin typeface="Arial"/>
                <a:cs typeface="Arial"/>
              </a:rPr>
              <a:t> ) only in </a:t>
            </a:r>
            <a:r>
              <a:rPr lang="en-US" altLang="zh-TW" sz="2000" dirty="0" err="1" smtClean="0">
                <a:latin typeface="Arial"/>
                <a:cs typeface="Arial"/>
              </a:rPr>
              <a:t>fossilised</a:t>
            </a:r>
            <a:r>
              <a:rPr lang="en-US" altLang="zh-TW" sz="2000" dirty="0" smtClean="0">
                <a:latin typeface="Arial"/>
                <a:cs typeface="Arial"/>
              </a:rPr>
              <a:t> forms</a:t>
            </a:r>
            <a:endParaRPr lang="en-US" sz="2000" dirty="0" smtClean="0">
              <a:latin typeface="Arial"/>
              <a:cs typeface="Arial"/>
            </a:endParaRPr>
          </a:p>
          <a:p>
            <a:pPr marL="0" indent="0">
              <a:buNone/>
            </a:pPr>
            <a:r>
              <a:rPr lang="zh-TW" altLang="en-US" sz="2000" dirty="0" smtClean="0">
                <a:latin typeface="华文楷体"/>
                <a:ea typeface="华文楷体"/>
                <a:cs typeface="华文楷体"/>
              </a:rPr>
              <a:t>乞兒</a:t>
            </a:r>
            <a:r>
              <a:rPr lang="en-US" sz="2000" dirty="0" smtClean="0">
                <a:latin typeface="Gentium Plus"/>
                <a:cs typeface="Gentium Plus"/>
              </a:rPr>
              <a:t> </a:t>
            </a:r>
            <a:r>
              <a:rPr lang="x-none" sz="2000" i="1" dirty="0" smtClean="0">
                <a:latin typeface="Gentium Plus"/>
                <a:cs typeface="Gentium Plus"/>
              </a:rPr>
              <a:t>hɐt˥ </a:t>
            </a:r>
            <a:r>
              <a:rPr lang="en-US" sz="2000" i="1" u="sng" dirty="0" smtClean="0">
                <a:latin typeface="Gentium Plus"/>
                <a:cs typeface="Gentium Plus"/>
              </a:rPr>
              <a:t>-</a:t>
            </a:r>
            <a:r>
              <a:rPr lang="en-US" altLang="zh-TW" sz="2000" i="1" u="sng" dirty="0" err="1" smtClean="0">
                <a:latin typeface="Gentium Plus"/>
                <a:ea typeface="华文细黑"/>
                <a:cs typeface="Gentium Plus"/>
              </a:rPr>
              <a:t>ji</a:t>
            </a:r>
            <a:r>
              <a:rPr lang="en-US" altLang="zh-TW" sz="2000" i="1" u="sng" dirty="0" smtClean="0">
                <a:latin typeface="Gentium Plus"/>
                <a:ea typeface="华文细黑"/>
                <a:cs typeface="Gentium Plus"/>
              </a:rPr>
              <a:t>˨˩ &gt; ˥ </a:t>
            </a:r>
            <a:r>
              <a:rPr lang="en-US" altLang="zh-TW" sz="2000" dirty="0" smtClean="0">
                <a:latin typeface="Gentium Plus"/>
                <a:ea typeface="华文细黑"/>
                <a:cs typeface="Gentium Plus"/>
              </a:rPr>
              <a:t>(beg-</a:t>
            </a:r>
            <a:r>
              <a:rPr lang="en-US" altLang="zh-TW" sz="2000" cap="small" dirty="0" smtClean="0">
                <a:latin typeface="Gentium Plus"/>
                <a:ea typeface="华文细黑"/>
                <a:cs typeface="Gentium Plus"/>
              </a:rPr>
              <a:t>dim</a:t>
            </a:r>
            <a:r>
              <a:rPr lang="en-US" altLang="zh-TW" sz="2000" dirty="0" smtClean="0">
                <a:latin typeface="Gentium Plus"/>
                <a:ea typeface="华文细黑"/>
                <a:cs typeface="Gentium Plus"/>
              </a:rPr>
              <a:t>) ‘beggar’ </a:t>
            </a:r>
            <a:endParaRPr lang="en-US" sz="2000" dirty="0" smtClean="0">
              <a:latin typeface="Gentium Plus"/>
              <a:cs typeface="Gentium Plus"/>
            </a:endParaRPr>
          </a:p>
          <a:p>
            <a:pPr marL="0" indent="0">
              <a:buNone/>
            </a:pPr>
            <a:r>
              <a:rPr lang="zh-TW" altLang="en-US" sz="2000" dirty="0" smtClean="0">
                <a:latin typeface="华文楷体"/>
                <a:ea typeface="华文楷体"/>
                <a:cs typeface="华文楷体"/>
              </a:rPr>
              <a:t>捉兒人</a:t>
            </a:r>
            <a:r>
              <a:rPr lang="en-US" altLang="zh-TW" sz="2000" dirty="0" smtClean="0">
                <a:latin typeface="Gentium Plus"/>
                <a:ea typeface="华文细黑"/>
                <a:cs typeface="Gentium Plus"/>
              </a:rPr>
              <a:t> </a:t>
            </a:r>
            <a:r>
              <a:rPr lang="en-US" altLang="zh-TW" sz="2000" i="1" dirty="0" err="1" smtClean="0">
                <a:latin typeface="Gentium Plus"/>
                <a:ea typeface="华文细黑"/>
                <a:cs typeface="Gentium Plus"/>
              </a:rPr>
              <a:t>tsʊk</a:t>
            </a:r>
            <a:r>
              <a:rPr lang="en-US" altLang="zh-TW" sz="2000" i="1" dirty="0" smtClean="0">
                <a:latin typeface="Gentium Plus"/>
                <a:ea typeface="华文细黑"/>
                <a:cs typeface="Gentium Plus"/>
              </a:rPr>
              <a:t>˥ </a:t>
            </a:r>
            <a:r>
              <a:rPr lang="en-US" altLang="zh-TW" sz="2000" i="1" u="sng" dirty="0" smtClean="0">
                <a:latin typeface="Gentium Plus"/>
                <a:ea typeface="华文细黑"/>
                <a:cs typeface="Gentium Plus"/>
              </a:rPr>
              <a:t>-</a:t>
            </a:r>
            <a:r>
              <a:rPr lang="en-US" altLang="zh-TW" sz="2000" i="1" u="sng" dirty="0" err="1" smtClean="0">
                <a:latin typeface="Gentium Plus"/>
                <a:ea typeface="华文细黑"/>
                <a:cs typeface="Gentium Plus"/>
              </a:rPr>
              <a:t>ji</a:t>
            </a:r>
            <a:r>
              <a:rPr lang="en-US" altLang="zh-TW" sz="2000" i="1" u="sng" dirty="0" smtClean="0">
                <a:latin typeface="Gentium Plus"/>
                <a:ea typeface="华文细黑"/>
                <a:cs typeface="Gentium Plus"/>
              </a:rPr>
              <a:t>˨˩ </a:t>
            </a:r>
            <a:r>
              <a:rPr lang="en-US" altLang="zh-TW" sz="2000" i="1" u="sng" dirty="0">
                <a:latin typeface="Gentium Plus"/>
                <a:ea typeface="华文细黑"/>
                <a:cs typeface="Gentium Plus"/>
              </a:rPr>
              <a:t>&gt; ˥</a:t>
            </a:r>
            <a:r>
              <a:rPr lang="en-US" altLang="zh-TW" sz="2000" dirty="0">
                <a:latin typeface="Gentium Plus"/>
                <a:ea typeface="华文细黑"/>
                <a:cs typeface="Gentium Plus"/>
              </a:rPr>
              <a:t> </a:t>
            </a:r>
            <a:r>
              <a:rPr lang="en-US" altLang="zh-TW" sz="2000" i="1" dirty="0" smtClean="0">
                <a:latin typeface="Gentium Plus"/>
                <a:ea typeface="华文细黑"/>
                <a:cs typeface="Gentium Plus"/>
              </a:rPr>
              <a:t> </a:t>
            </a:r>
            <a:r>
              <a:rPr lang="en-US" altLang="zh-TW" sz="2000" i="1" dirty="0" err="1" smtClean="0">
                <a:latin typeface="Gentium Plus"/>
                <a:ea typeface="华文细黑"/>
                <a:cs typeface="Gentium Plus"/>
              </a:rPr>
              <a:t>jɐn</a:t>
            </a:r>
            <a:r>
              <a:rPr lang="en-US" altLang="zh-TW" sz="2000" i="1" dirty="0" smtClean="0">
                <a:latin typeface="Gentium Plus"/>
                <a:ea typeface="华文细黑"/>
                <a:cs typeface="Gentium Plus"/>
              </a:rPr>
              <a:t>˨˩ &gt; ˥</a:t>
            </a:r>
            <a:r>
              <a:rPr lang="en-US" altLang="zh-TW" sz="2000" dirty="0" smtClean="0">
                <a:latin typeface="Gentium Plus"/>
                <a:ea typeface="华文细黑"/>
                <a:cs typeface="Gentium Plus"/>
              </a:rPr>
              <a:t> (catch-</a:t>
            </a:r>
            <a:r>
              <a:rPr lang="en-US" altLang="zh-TW" sz="2000" cap="small" dirty="0" smtClean="0">
                <a:latin typeface="Gentium Plus"/>
                <a:ea typeface="华文细黑"/>
                <a:cs typeface="Gentium Plus"/>
              </a:rPr>
              <a:t>dim </a:t>
            </a:r>
            <a:r>
              <a:rPr lang="en-US" altLang="zh-TW" sz="2000" dirty="0" smtClean="0">
                <a:latin typeface="Gentium Plus"/>
                <a:ea typeface="华文细黑"/>
                <a:cs typeface="Gentium Plus"/>
              </a:rPr>
              <a:t>person) </a:t>
            </a:r>
            <a:r>
              <a:rPr lang="en-US" sz="2000" dirty="0">
                <a:latin typeface="Gentium Plus"/>
                <a:cs typeface="Gentium Plus"/>
              </a:rPr>
              <a:t>‘</a:t>
            </a:r>
            <a:r>
              <a:rPr lang="x-none" sz="2000" dirty="0">
                <a:latin typeface="Gentium Plus"/>
                <a:cs typeface="Gentium Plus"/>
              </a:rPr>
              <a:t>hide and seek</a:t>
            </a:r>
            <a:r>
              <a:rPr lang="en-US" sz="2000" dirty="0" smtClean="0">
                <a:latin typeface="Gentium Plus"/>
                <a:cs typeface="Gentium Plus"/>
              </a:rPr>
              <a:t>’</a:t>
            </a:r>
          </a:p>
          <a:p>
            <a:pPr marL="0" indent="0">
              <a:buNone/>
            </a:pPr>
            <a:r>
              <a:rPr lang="zh-TW" altLang="en-US" sz="2000" dirty="0" smtClean="0">
                <a:latin typeface="华文楷体"/>
                <a:ea typeface="华文楷体"/>
                <a:cs typeface="华文楷体"/>
              </a:rPr>
              <a:t>貓兒</a:t>
            </a:r>
            <a:r>
              <a:rPr lang="en-US" sz="2000" dirty="0" smtClean="0">
                <a:latin typeface="Gentium Plus"/>
                <a:cs typeface="Gentium Plus"/>
              </a:rPr>
              <a:t> </a:t>
            </a:r>
            <a:r>
              <a:rPr lang="en-US" sz="2000" i="1" dirty="0" err="1" smtClean="0">
                <a:latin typeface="Gentium Plus"/>
                <a:cs typeface="Gentium Plus"/>
              </a:rPr>
              <a:t>mau</a:t>
            </a:r>
            <a:r>
              <a:rPr lang="en-US" altLang="zh-TW" sz="2000" i="1" dirty="0" smtClean="0">
                <a:latin typeface="Gentium Plus"/>
                <a:ea typeface="华文细黑"/>
                <a:cs typeface="Gentium Plus"/>
              </a:rPr>
              <a:t>˥</a:t>
            </a:r>
            <a:r>
              <a:rPr lang="x-none" sz="2000" i="1" dirty="0" smtClean="0">
                <a:latin typeface="Gentium Plus"/>
                <a:cs typeface="Gentium Plus"/>
              </a:rPr>
              <a:t> </a:t>
            </a:r>
            <a:r>
              <a:rPr lang="en-US" altLang="zh-TW" sz="2000" i="1" u="sng" dirty="0" err="1" smtClean="0">
                <a:latin typeface="Gentium Plus"/>
                <a:ea typeface="华文细黑"/>
                <a:cs typeface="Gentium Plus"/>
              </a:rPr>
              <a:t>ji</a:t>
            </a:r>
            <a:r>
              <a:rPr lang="en-US" altLang="zh-TW" sz="2000" i="1" u="sng" dirty="0" smtClean="0">
                <a:latin typeface="Gentium Plus"/>
                <a:ea typeface="华文细黑"/>
                <a:cs typeface="Gentium Plus"/>
              </a:rPr>
              <a:t>˨˩</a:t>
            </a:r>
            <a:r>
              <a:rPr lang="en-US" altLang="zh-TW" sz="2000" i="1" u="sng" dirty="0">
                <a:latin typeface="Gentium Plus"/>
                <a:ea typeface="华文细黑"/>
                <a:cs typeface="Gentium Plus"/>
              </a:rPr>
              <a:t> </a:t>
            </a:r>
            <a:r>
              <a:rPr lang="en-US" altLang="zh-TW" sz="2000" i="1" u="sng" dirty="0" smtClean="0">
                <a:latin typeface="Gentium Plus"/>
                <a:ea typeface="华文细黑"/>
                <a:cs typeface="Gentium Plus"/>
              </a:rPr>
              <a:t>&gt; ˥</a:t>
            </a:r>
            <a:r>
              <a:rPr lang="en-US" altLang="zh-TW" sz="2000" i="1" dirty="0" smtClean="0">
                <a:latin typeface="Gentium Plus"/>
                <a:ea typeface="华文细黑"/>
                <a:cs typeface="Gentium Plus"/>
              </a:rPr>
              <a:t> </a:t>
            </a:r>
            <a:r>
              <a:rPr lang="en-US" altLang="zh-TW" sz="2000" dirty="0" smtClean="0">
                <a:latin typeface="Gentium Plus"/>
                <a:ea typeface="华文细黑"/>
                <a:cs typeface="Gentium Plus"/>
              </a:rPr>
              <a:t>(cat-</a:t>
            </a:r>
            <a:r>
              <a:rPr lang="en-US" altLang="zh-TW" sz="2000" cap="small" dirty="0" smtClean="0">
                <a:latin typeface="Gentium Plus"/>
                <a:ea typeface="华文细黑"/>
                <a:cs typeface="Gentium Plus"/>
              </a:rPr>
              <a:t>dim</a:t>
            </a:r>
            <a:r>
              <a:rPr lang="en-US" altLang="zh-TW" sz="2000" dirty="0" smtClean="0">
                <a:latin typeface="Gentium Plus"/>
                <a:ea typeface="华文细黑"/>
                <a:cs typeface="Gentium Plus"/>
              </a:rPr>
              <a:t>) ‘kitten’ </a:t>
            </a:r>
            <a:endParaRPr lang="en-US" sz="2000" dirty="0" smtClean="0">
              <a:latin typeface="Gentium Plus"/>
              <a:cs typeface="Gentium Plus"/>
            </a:endParaRPr>
          </a:p>
          <a:p>
            <a:pPr marL="0" indent="0">
              <a:buNone/>
            </a:pPr>
            <a:r>
              <a:rPr lang="en-US" altLang="zh-CHT" sz="1800" dirty="0" smtClean="0">
                <a:latin typeface="Arial"/>
                <a:ea typeface="华文楷体"/>
                <a:cs typeface="Arial"/>
              </a:rPr>
              <a:t>(c.f. nursery rhyme: </a:t>
            </a:r>
            <a:r>
              <a:rPr lang="zh-CHT" altLang="en-US" sz="1800" dirty="0" smtClean="0">
                <a:latin typeface="华文楷体"/>
                <a:ea typeface="华文楷体"/>
                <a:cs typeface="华文楷体"/>
              </a:rPr>
              <a:t>排排坐，食粉粿，貓兒擔凳畀姑婆坐，坐爛個屁股唔好賴我</a:t>
            </a:r>
            <a:endParaRPr lang="en-US" sz="1800" dirty="0" smtClean="0">
              <a:latin typeface="华文楷体"/>
              <a:ea typeface="华文楷体"/>
              <a:cs typeface="华文楷体"/>
            </a:endParaRPr>
          </a:p>
          <a:p>
            <a:pPr marL="0" indent="0">
              <a:buNone/>
            </a:pPr>
            <a:r>
              <a:rPr lang="en-US" sz="1800" dirty="0" smtClean="0">
                <a:latin typeface="Arial"/>
                <a:cs typeface="Arial"/>
              </a:rPr>
              <a:t> c.f. idiom: </a:t>
            </a:r>
            <a:r>
              <a:rPr lang="zh-TW" altLang="en-US" sz="1800" dirty="0" smtClean="0">
                <a:latin typeface="华文楷体"/>
                <a:ea typeface="华文楷体"/>
                <a:cs typeface="华文楷体"/>
              </a:rPr>
              <a:t>老狗嫩貓兒，食死冇人知</a:t>
            </a:r>
            <a:r>
              <a:rPr lang="en-US" altLang="zh-CHT" sz="1800" dirty="0" smtClean="0">
                <a:latin typeface="Arial"/>
                <a:ea typeface="华文楷体"/>
                <a:cs typeface="Arial"/>
              </a:rPr>
              <a:t>)</a:t>
            </a:r>
            <a:endParaRPr lang="en-US" sz="1800" dirty="0" smtClean="0">
              <a:latin typeface="华文楷体"/>
              <a:ea typeface="华文楷体"/>
              <a:cs typeface="华文楷体"/>
            </a:endParaRPr>
          </a:p>
          <a:p>
            <a:pPr marL="0" indent="0">
              <a:buNone/>
            </a:pPr>
            <a:endParaRPr lang="en-US" sz="2000" dirty="0">
              <a:latin typeface="Arial"/>
              <a:cs typeface="Arial"/>
            </a:endParaRPr>
          </a:p>
          <a:p>
            <a:pPr marL="0" indent="0">
              <a:buNone/>
            </a:pPr>
            <a:r>
              <a:rPr lang="en-US" sz="2000" i="1" dirty="0" smtClean="0">
                <a:latin typeface="Arial"/>
                <a:cs typeface="Arial"/>
              </a:rPr>
              <a:t>-</a:t>
            </a:r>
            <a:r>
              <a:rPr lang="en-US" sz="2000" i="1" dirty="0" err="1" smtClean="0">
                <a:latin typeface="Arial"/>
                <a:cs typeface="Arial"/>
              </a:rPr>
              <a:t>nye</a:t>
            </a:r>
            <a:r>
              <a:rPr lang="en-US" sz="2000" dirty="0" smtClean="0">
                <a:latin typeface="Arial"/>
                <a:cs typeface="Arial"/>
              </a:rPr>
              <a:t> Very common in western Yuè and Pínghuà</a:t>
            </a:r>
            <a:endParaRPr lang="en-US" sz="2000" dirty="0">
              <a:latin typeface="Arial"/>
              <a:cs typeface="Arial"/>
            </a:endParaRPr>
          </a:p>
          <a:p>
            <a:pPr marL="0" indent="0">
              <a:buNone/>
            </a:pPr>
            <a:endParaRPr lang="en-US" sz="2000" dirty="0">
              <a:latin typeface="Gentium Plus"/>
              <a:cs typeface="Gentium Plus"/>
            </a:endParaRPr>
          </a:p>
        </p:txBody>
      </p:sp>
      <p:sp>
        <p:nvSpPr>
          <p:cNvPr id="4" name="Title 3"/>
          <p:cNvSpPr>
            <a:spLocks noGrp="1"/>
          </p:cNvSpPr>
          <p:nvPr>
            <p:ph type="title"/>
          </p:nvPr>
        </p:nvSpPr>
        <p:spPr/>
        <p:txBody>
          <a:bodyPr>
            <a:normAutofit/>
          </a:bodyPr>
          <a:lstStyle/>
          <a:p>
            <a:pPr algn="l"/>
            <a:r>
              <a:rPr lang="en-US" altLang="zh-TW" dirty="0" smtClean="0">
                <a:latin typeface="Heiti TC Light"/>
                <a:ea typeface="Heiti TC Light"/>
                <a:cs typeface="Heiti TC Light"/>
              </a:rPr>
              <a:t>-</a:t>
            </a:r>
            <a:r>
              <a:rPr lang="zh-TW" altLang="en-US" dirty="0" smtClean="0">
                <a:latin typeface="Heiti TC Light"/>
                <a:ea typeface="Heiti TC Light"/>
                <a:cs typeface="Heiti TC Light"/>
              </a:rPr>
              <a:t>兒</a:t>
            </a:r>
            <a:r>
              <a:rPr lang="en-US" dirty="0" smtClean="0">
                <a:latin typeface="Arial"/>
                <a:cs typeface="Arial"/>
              </a:rPr>
              <a:t> -</a:t>
            </a:r>
            <a:r>
              <a:rPr lang="en-US" i="1" dirty="0" err="1" smtClean="0">
                <a:latin typeface="Arial"/>
                <a:cs typeface="Arial"/>
              </a:rPr>
              <a:t>nye</a:t>
            </a:r>
            <a:r>
              <a:rPr lang="en-US" i="1" baseline="30000" dirty="0" err="1" smtClean="0">
                <a:latin typeface="Arial"/>
                <a:cs typeface="Arial"/>
              </a:rPr>
              <a:t>A</a:t>
            </a:r>
            <a:r>
              <a:rPr lang="en-US" i="1" dirty="0" smtClean="0">
                <a:latin typeface="Arial"/>
                <a:cs typeface="Arial"/>
              </a:rPr>
              <a:t>  </a:t>
            </a:r>
            <a:r>
              <a:rPr lang="en-US" i="1" dirty="0">
                <a:latin typeface="Arial"/>
                <a:cs typeface="Arial"/>
              </a:rPr>
              <a:t>	</a:t>
            </a:r>
            <a:r>
              <a:rPr lang="en-US" dirty="0">
                <a:latin typeface="Arial"/>
                <a:cs typeface="Arial"/>
              </a:rPr>
              <a:t>(</a:t>
            </a:r>
            <a:r>
              <a:rPr lang="en-US" dirty="0" smtClean="0">
                <a:latin typeface="Arial"/>
                <a:cs typeface="Arial"/>
              </a:rPr>
              <a:t>‘male child’ &gt; ‘child’)</a:t>
            </a:r>
            <a:endParaRPr lang="en-NZ" dirty="0"/>
          </a:p>
        </p:txBody>
      </p:sp>
      <p:sp>
        <p:nvSpPr>
          <p:cNvPr id="6" name="Rectangle 5"/>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3894689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5"/>
          <p:cNvSpPr txBox="1"/>
          <p:nvPr/>
        </p:nvSpPr>
        <p:spPr>
          <a:xfrm>
            <a:off x="2552700" y="990600"/>
            <a:ext cx="5143500" cy="5078313"/>
          </a:xfrm>
          <a:prstGeom prst="rect">
            <a:avLst/>
          </a:prstGeom>
          <a:noFill/>
          <a:ln>
            <a:noFill/>
          </a:ln>
        </p:spPr>
        <p:style>
          <a:lnRef idx="2">
            <a:schemeClr val="dk1"/>
          </a:lnRef>
          <a:fillRef idx="1">
            <a:schemeClr val="lt1"/>
          </a:fillRef>
          <a:effectRef idx="0">
            <a:schemeClr val="dk1"/>
          </a:effectRef>
          <a:fontRef idx="minor">
            <a:schemeClr val="dk1"/>
          </a:fontRef>
        </p:style>
        <p:txBody>
          <a:bodyPr>
            <a:prstTxWarp prst="textNoShape">
              <a:avLst/>
            </a:prstTxWarp>
            <a:spAutoFit/>
          </a:bodyPr>
          <a:lstStyle/>
          <a:p>
            <a:pPr algn="ctr" fontAlgn="auto">
              <a:spcBef>
                <a:spcPts val="0"/>
              </a:spcBef>
              <a:spcAft>
                <a:spcPts val="0"/>
              </a:spcAft>
              <a:defRPr/>
            </a:pPr>
            <a:r>
              <a:rPr lang="en-NZ" sz="3200" dirty="0">
                <a:solidFill>
                  <a:srgbClr val="000000"/>
                </a:solidFill>
                <a:ea typeface="ＭＳ Ｐゴシック" pitchFamily="-65" charset="-128"/>
                <a:cs typeface="ＭＳ Ｐゴシック" pitchFamily="-65" charset="-128"/>
              </a:rPr>
              <a:t>Northern </a:t>
            </a:r>
            <a:r>
              <a:rPr lang="en-NZ" sz="3200" dirty="0" smtClean="0">
                <a:solidFill>
                  <a:srgbClr val="000000"/>
                </a:solidFill>
                <a:ea typeface="ＭＳ Ｐゴシック" pitchFamily="-65" charset="-128"/>
                <a:cs typeface="ＭＳ Ｐゴシック" pitchFamily="-65" charset="-128"/>
              </a:rPr>
              <a:t>Zhuàng</a:t>
            </a:r>
            <a:endParaRPr lang="en-NZ" sz="3200" dirty="0">
              <a:solidFill>
                <a:srgbClr val="000000"/>
              </a:solidFill>
              <a:ea typeface="ＭＳ Ｐゴシック" pitchFamily="-65" charset="-128"/>
              <a:cs typeface="ＭＳ Ｐゴシック" pitchFamily="-65" charset="-128"/>
            </a:endParaRPr>
          </a:p>
          <a:p>
            <a:pPr algn="ctr" fontAlgn="auto">
              <a:spcBef>
                <a:spcPts val="0"/>
              </a:spcBef>
              <a:spcAft>
                <a:spcPts val="0"/>
              </a:spcAft>
              <a:defRPr/>
            </a:pPr>
            <a:r>
              <a:rPr lang="en-NZ" dirty="0">
                <a:solidFill>
                  <a:srgbClr val="000000"/>
                </a:solidFill>
                <a:ea typeface="Angsana New" pitchFamily="-65" charset="0"/>
                <a:cs typeface="Angsana New" pitchFamily="-65" charset="0"/>
              </a:rPr>
              <a:t>(</a:t>
            </a:r>
            <a:r>
              <a:rPr lang="en-NZ" dirty="0" smtClean="0">
                <a:solidFill>
                  <a:srgbClr val="000000"/>
                </a:solidFill>
                <a:ea typeface="Angsana New" pitchFamily="-65" charset="0"/>
                <a:cs typeface="Angsana New" pitchFamily="-65" charset="0"/>
              </a:rPr>
              <a:t>indigenous; Tai)</a:t>
            </a:r>
            <a:endParaRPr lang="en-NZ" dirty="0">
              <a:solidFill>
                <a:srgbClr val="000000"/>
              </a:solidFill>
              <a:ea typeface="Angsana New" pitchFamily="-65" charset="0"/>
              <a:cs typeface="Angsana New" pitchFamily="-65" charset="0"/>
            </a:endParaRPr>
          </a:p>
          <a:p>
            <a:pPr algn="ctr" fontAlgn="auto">
              <a:spcBef>
                <a:spcPts val="0"/>
              </a:spcBef>
              <a:spcAft>
                <a:spcPts val="0"/>
              </a:spcAft>
              <a:defRPr/>
            </a:pPr>
            <a:endParaRPr lang="en-NZ" sz="3200" dirty="0">
              <a:solidFill>
                <a:srgbClr val="000000"/>
              </a:solidFill>
              <a:ea typeface="ＭＳ Ｐゴシック" pitchFamily="-65" charset="-128"/>
              <a:cs typeface="ＭＳ Ｐゴシック" pitchFamily="-65" charset="-128"/>
            </a:endParaRPr>
          </a:p>
          <a:p>
            <a:pPr algn="ctr" fontAlgn="auto">
              <a:spcBef>
                <a:spcPts val="0"/>
              </a:spcBef>
              <a:spcAft>
                <a:spcPts val="0"/>
              </a:spcAft>
              <a:defRPr/>
            </a:pPr>
            <a:endParaRPr lang="en-NZ" sz="3200" dirty="0">
              <a:solidFill>
                <a:srgbClr val="000000"/>
              </a:solidFill>
              <a:ea typeface="ＭＳ Ｐゴシック" pitchFamily="-65" charset="-128"/>
              <a:cs typeface="ＭＳ Ｐゴシック" pitchFamily="-65" charset="-128"/>
            </a:endParaRPr>
          </a:p>
          <a:p>
            <a:pPr algn="ctr" fontAlgn="auto">
              <a:spcBef>
                <a:spcPts val="0"/>
              </a:spcBef>
              <a:spcAft>
                <a:spcPts val="0"/>
              </a:spcAft>
              <a:defRPr/>
            </a:pPr>
            <a:endParaRPr lang="en-NZ" sz="3200" dirty="0">
              <a:solidFill>
                <a:srgbClr val="000000"/>
              </a:solidFill>
              <a:ea typeface="ＭＳ Ｐゴシック" pitchFamily="-65" charset="-128"/>
              <a:cs typeface="ＭＳ Ｐゴシック" pitchFamily="-65" charset="-128"/>
            </a:endParaRPr>
          </a:p>
          <a:p>
            <a:pPr algn="ctr" fontAlgn="auto">
              <a:spcBef>
                <a:spcPts val="0"/>
              </a:spcBef>
              <a:spcAft>
                <a:spcPts val="0"/>
              </a:spcAft>
              <a:defRPr/>
            </a:pPr>
            <a:endParaRPr lang="en-NZ" sz="3200" dirty="0">
              <a:solidFill>
                <a:srgbClr val="000000"/>
              </a:solidFill>
              <a:ea typeface="ＭＳ Ｐゴシック" pitchFamily="-65" charset="-128"/>
              <a:cs typeface="ＭＳ Ｐゴシック" pitchFamily="-65" charset="-128"/>
            </a:endParaRPr>
          </a:p>
          <a:p>
            <a:pPr algn="ctr" fontAlgn="auto">
              <a:spcBef>
                <a:spcPts val="0"/>
              </a:spcBef>
              <a:spcAft>
                <a:spcPts val="0"/>
              </a:spcAft>
              <a:defRPr/>
            </a:pPr>
            <a:endParaRPr lang="en-NZ" sz="3200" dirty="0">
              <a:solidFill>
                <a:srgbClr val="000000"/>
              </a:solidFill>
              <a:ea typeface="ＭＳ Ｐゴシック" pitchFamily="-65" charset="-128"/>
              <a:cs typeface="ＭＳ Ｐゴシック" pitchFamily="-65" charset="-128"/>
            </a:endParaRPr>
          </a:p>
          <a:p>
            <a:pPr algn="ctr" fontAlgn="auto">
              <a:spcBef>
                <a:spcPts val="0"/>
              </a:spcBef>
              <a:spcAft>
                <a:spcPts val="0"/>
              </a:spcAft>
              <a:defRPr/>
            </a:pPr>
            <a:endParaRPr lang="en-NZ" sz="3200" dirty="0">
              <a:solidFill>
                <a:srgbClr val="000000"/>
              </a:solidFill>
              <a:ea typeface="ＭＳ Ｐゴシック" pitchFamily="-65" charset="-128"/>
              <a:cs typeface="ＭＳ Ｐゴシック" pitchFamily="-65" charset="-128"/>
            </a:endParaRPr>
          </a:p>
          <a:p>
            <a:pPr algn="ctr" fontAlgn="auto">
              <a:spcBef>
                <a:spcPts val="0"/>
              </a:spcBef>
              <a:spcAft>
                <a:spcPts val="0"/>
              </a:spcAft>
              <a:defRPr/>
            </a:pPr>
            <a:r>
              <a:rPr lang="en-NZ" sz="3200" dirty="0">
                <a:solidFill>
                  <a:srgbClr val="000000"/>
                </a:solidFill>
                <a:ea typeface="ＭＳ Ｐゴシック" pitchFamily="-65" charset="-128"/>
                <a:cs typeface="ＭＳ Ｐゴシック" pitchFamily="-65" charset="-128"/>
              </a:rPr>
              <a:t>Southern </a:t>
            </a:r>
            <a:r>
              <a:rPr lang="en-NZ" sz="3200" dirty="0" smtClean="0">
                <a:solidFill>
                  <a:srgbClr val="000000"/>
                </a:solidFill>
                <a:ea typeface="ＭＳ Ｐゴシック" pitchFamily="-65" charset="-128"/>
                <a:cs typeface="ＭＳ Ｐゴシック" pitchFamily="-65" charset="-128"/>
              </a:rPr>
              <a:t>Zhuàng</a:t>
            </a:r>
            <a:endParaRPr lang="en-NZ" sz="3200" dirty="0">
              <a:solidFill>
                <a:srgbClr val="000000"/>
              </a:solidFill>
              <a:ea typeface="ＭＳ Ｐゴシック" pitchFamily="-65" charset="-128"/>
              <a:cs typeface="ＭＳ Ｐゴシック" pitchFamily="-65" charset="-128"/>
            </a:endParaRPr>
          </a:p>
          <a:p>
            <a:pPr algn="ctr" fontAlgn="auto">
              <a:spcBef>
                <a:spcPts val="0"/>
              </a:spcBef>
              <a:spcAft>
                <a:spcPts val="0"/>
              </a:spcAft>
              <a:defRPr/>
            </a:pPr>
            <a:r>
              <a:rPr lang="en-NZ" dirty="0">
                <a:solidFill>
                  <a:srgbClr val="000000"/>
                </a:solidFill>
                <a:ea typeface="Angsana New" pitchFamily="-65" charset="0"/>
                <a:cs typeface="Angsana New" pitchFamily="-65" charset="0"/>
              </a:rPr>
              <a:t>(</a:t>
            </a:r>
            <a:r>
              <a:rPr lang="en-NZ" dirty="0" smtClean="0">
                <a:solidFill>
                  <a:srgbClr val="000000"/>
                </a:solidFill>
                <a:ea typeface="Angsana New" pitchFamily="-65" charset="0"/>
                <a:cs typeface="Angsana New" pitchFamily="-65" charset="0"/>
              </a:rPr>
              <a:t>indigenous; Tai)</a:t>
            </a:r>
            <a:endParaRPr lang="en-NZ" dirty="0">
              <a:solidFill>
                <a:srgbClr val="000000"/>
              </a:solidFill>
              <a:ea typeface="Angsana New" pitchFamily="-65" charset="0"/>
              <a:cs typeface="Angsana New" pitchFamily="-65" charset="0"/>
            </a:endParaRPr>
          </a:p>
          <a:p>
            <a:pPr algn="ctr" fontAlgn="auto">
              <a:spcBef>
                <a:spcPts val="0"/>
              </a:spcBef>
              <a:spcAft>
                <a:spcPts val="0"/>
              </a:spcAft>
              <a:defRPr/>
            </a:pPr>
            <a:endParaRPr lang="en-NZ" sz="3200" dirty="0">
              <a:solidFill>
                <a:srgbClr val="000000"/>
              </a:solidFill>
              <a:ea typeface="ＭＳ Ｐゴシック" pitchFamily="-65" charset="-128"/>
              <a:cs typeface="ＭＳ Ｐゴシック" pitchFamily="-65" charset="-128"/>
            </a:endParaRPr>
          </a:p>
        </p:txBody>
      </p:sp>
      <p:sp>
        <p:nvSpPr>
          <p:cNvPr id="24579" name="Content Placeholder 2"/>
          <p:cNvSpPr txBox="1">
            <a:spLocks/>
          </p:cNvSpPr>
          <p:nvPr/>
        </p:nvSpPr>
        <p:spPr bwMode="auto">
          <a:xfrm>
            <a:off x="457200" y="233362"/>
            <a:ext cx="8229600" cy="757238"/>
          </a:xfrm>
          <a:prstGeom prst="rect">
            <a:avLst/>
          </a:prstGeom>
          <a:noFill/>
          <a:ln w="9525">
            <a:noFill/>
            <a:miter lim="800000"/>
            <a:headEnd/>
            <a:tailEnd/>
          </a:ln>
        </p:spPr>
        <p:txBody>
          <a:bodyPr>
            <a:prstTxWarp prst="textNoShape">
              <a:avLst/>
            </a:prstTxWarp>
          </a:bodyPr>
          <a:lstStyle/>
          <a:p>
            <a:pPr marL="365125" indent="-282575">
              <a:spcBef>
                <a:spcPts val="600"/>
              </a:spcBef>
              <a:buClr>
                <a:schemeClr val="accent1"/>
              </a:buClr>
              <a:buSzPct val="80000"/>
              <a:buFont typeface="Wingdings 2" pitchFamily="4" charset="2"/>
              <a:buNone/>
            </a:pPr>
            <a:r>
              <a:rPr lang="en-NZ" sz="3200" dirty="0">
                <a:latin typeface="Georgia" pitchFamily="4" charset="0"/>
              </a:rPr>
              <a:t>In </a:t>
            </a:r>
            <a:r>
              <a:rPr lang="zh-CN" altLang="pt-PT" sz="3200" dirty="0">
                <a:latin typeface="华文细黑"/>
                <a:ea typeface="华文细黑"/>
                <a:cs typeface="华文细黑"/>
              </a:rPr>
              <a:t>南寧</a:t>
            </a:r>
            <a:r>
              <a:rPr lang="zh-CN" altLang="pt-PT" sz="3200" dirty="0">
                <a:latin typeface="Georgia" pitchFamily="4" charset="0"/>
                <a:ea typeface="华文中宋" charset="0"/>
                <a:cs typeface="华文中宋" charset="0"/>
              </a:rPr>
              <a:t> </a:t>
            </a:r>
            <a:r>
              <a:rPr lang="en-NZ" altLang="zh-CN" sz="3200" dirty="0" smtClean="0">
                <a:latin typeface="Georgia" pitchFamily="4" charset="0"/>
                <a:ea typeface="华文中宋" charset="0"/>
                <a:cs typeface="华文中宋" charset="0"/>
              </a:rPr>
              <a:t>Nánníng</a:t>
            </a:r>
            <a:r>
              <a:rPr lang="en-NZ" altLang="zh-CN" sz="3200" dirty="0">
                <a:latin typeface="Georgia" pitchFamily="4" charset="0"/>
                <a:ea typeface="华文中宋" charset="0"/>
                <a:cs typeface="华文中宋" charset="0"/>
              </a:rPr>
              <a:t>, </a:t>
            </a:r>
            <a:r>
              <a:rPr lang="en-NZ" altLang="zh-CN" sz="3200" dirty="0" smtClean="0">
                <a:latin typeface="Georgia" pitchFamily="4" charset="0"/>
                <a:ea typeface="华文中宋" charset="0"/>
                <a:cs typeface="华文中宋" charset="0"/>
              </a:rPr>
              <a:t>schematically </a:t>
            </a:r>
          </a:p>
          <a:p>
            <a:pPr marL="365125" indent="-282575">
              <a:spcBef>
                <a:spcPts val="600"/>
              </a:spcBef>
              <a:buClr>
                <a:schemeClr val="accent1"/>
              </a:buClr>
              <a:buSzPct val="80000"/>
              <a:buFont typeface="Wingdings 2" pitchFamily="4" charset="2"/>
              <a:buNone/>
            </a:pPr>
            <a:r>
              <a:rPr lang="en-NZ" altLang="zh-CN" sz="2000" dirty="0" smtClean="0">
                <a:latin typeface="Georgia" pitchFamily="4" charset="0"/>
                <a:ea typeface="华文中宋" charset="0"/>
                <a:cs typeface="华文中宋" charset="0"/>
              </a:rPr>
              <a:t>(de Sousa 2015):</a:t>
            </a:r>
            <a:endParaRPr lang="en-NZ" altLang="zh-CN" sz="2000" dirty="0">
              <a:latin typeface="Georgia" pitchFamily="4" charset="0"/>
              <a:ea typeface="华文中宋" charset="0"/>
              <a:cs typeface="华文中宋" charset="0"/>
            </a:endParaRPr>
          </a:p>
        </p:txBody>
      </p:sp>
      <p:sp>
        <p:nvSpPr>
          <p:cNvPr id="6" name="TextBox 4"/>
          <p:cNvSpPr txBox="1"/>
          <p:nvPr/>
        </p:nvSpPr>
        <p:spPr>
          <a:xfrm>
            <a:off x="2552700" y="1900237"/>
            <a:ext cx="5143500" cy="2832100"/>
          </a:xfrm>
          <a:prstGeom prst="rect">
            <a:avLst/>
          </a:prstGeom>
          <a:noFill/>
          <a:ln w="57150" cmpd="sng">
            <a:solidFill>
              <a:srgbClr val="ECA900"/>
            </a:solidFill>
          </a:ln>
        </p:spPr>
        <p:style>
          <a:lnRef idx="2">
            <a:schemeClr val="dk1"/>
          </a:lnRef>
          <a:fillRef idx="1">
            <a:schemeClr val="lt1"/>
          </a:fillRef>
          <a:effectRef idx="0">
            <a:schemeClr val="dk1"/>
          </a:effectRef>
          <a:fontRef idx="minor">
            <a:schemeClr val="dk1"/>
          </a:fontRef>
        </p:style>
        <p:txBody>
          <a:bodyPr wrap="square">
            <a:prstTxWarp prst="textNoShape">
              <a:avLst/>
            </a:prstTxWarp>
            <a:spAutoFit/>
          </a:bodyPr>
          <a:lstStyle/>
          <a:p>
            <a:pPr algn="ctr">
              <a:defRPr/>
            </a:pPr>
            <a:r>
              <a:rPr lang="en-NZ" sz="3200" dirty="0" smtClean="0">
                <a:solidFill>
                  <a:srgbClr val="000000"/>
                </a:solidFill>
                <a:ea typeface="Angsana New" pitchFamily="-65" charset="0"/>
                <a:cs typeface="Angsana New" pitchFamily="-65" charset="0"/>
              </a:rPr>
              <a:t>Pínghuà</a:t>
            </a:r>
            <a:endParaRPr lang="en-NZ" sz="3200" dirty="0">
              <a:solidFill>
                <a:srgbClr val="000000"/>
              </a:solidFill>
              <a:ea typeface="Angsana New" pitchFamily="-65" charset="0"/>
              <a:cs typeface="Angsana New" pitchFamily="-65" charset="0"/>
            </a:endParaRPr>
          </a:p>
          <a:p>
            <a:pPr algn="ctr">
              <a:defRPr/>
            </a:pPr>
            <a:r>
              <a:rPr lang="en-NZ" dirty="0" smtClean="0">
                <a:solidFill>
                  <a:srgbClr val="000000"/>
                </a:solidFill>
                <a:ea typeface="Angsana New" pitchFamily="-65" charset="0"/>
                <a:cs typeface="Angsana New" pitchFamily="-65" charset="0"/>
              </a:rPr>
              <a:t>(1000+ years; Sinitic)</a:t>
            </a:r>
            <a:endParaRPr lang="en-NZ" dirty="0">
              <a:solidFill>
                <a:srgbClr val="000000"/>
              </a:solidFill>
              <a:ea typeface="Angsana New" pitchFamily="-65" charset="0"/>
              <a:cs typeface="Angsana New" pitchFamily="-65" charset="0"/>
            </a:endParaRPr>
          </a:p>
          <a:p>
            <a:pPr algn="ctr">
              <a:defRPr/>
            </a:pPr>
            <a:endParaRPr lang="en-NZ" sz="3200" dirty="0">
              <a:solidFill>
                <a:srgbClr val="000000"/>
              </a:solidFill>
              <a:ea typeface="Angsana New" pitchFamily="-65" charset="0"/>
              <a:cs typeface="Angsana New" pitchFamily="-65" charset="0"/>
            </a:endParaRPr>
          </a:p>
          <a:p>
            <a:pPr algn="ctr">
              <a:defRPr/>
            </a:pPr>
            <a:endParaRPr lang="en-NZ" sz="3200" dirty="0">
              <a:solidFill>
                <a:srgbClr val="000000"/>
              </a:solidFill>
              <a:ea typeface="Angsana New" pitchFamily="-65" charset="0"/>
              <a:cs typeface="Angsana New" pitchFamily="-65" charset="0"/>
            </a:endParaRPr>
          </a:p>
          <a:p>
            <a:pPr algn="ctr">
              <a:defRPr/>
            </a:pPr>
            <a:endParaRPr lang="en-NZ" sz="3200" dirty="0" smtClean="0">
              <a:solidFill>
                <a:srgbClr val="000000"/>
              </a:solidFill>
              <a:ea typeface="Angsana New" pitchFamily="-65" charset="0"/>
              <a:cs typeface="Angsana New" pitchFamily="-65" charset="0"/>
            </a:endParaRPr>
          </a:p>
          <a:p>
            <a:pPr algn="ctr">
              <a:defRPr/>
            </a:pPr>
            <a:endParaRPr lang="en-NZ" sz="3200" dirty="0">
              <a:solidFill>
                <a:srgbClr val="000000"/>
              </a:solidFill>
              <a:ea typeface="Angsana New" pitchFamily="-65" charset="0"/>
              <a:cs typeface="Angsana New" pitchFamily="-65" charset="0"/>
            </a:endParaRPr>
          </a:p>
        </p:txBody>
      </p:sp>
      <p:cxnSp>
        <p:nvCxnSpPr>
          <p:cNvPr id="7" name="Connecteur droit avec flèche 6"/>
          <p:cNvCxnSpPr/>
          <p:nvPr/>
        </p:nvCxnSpPr>
        <p:spPr>
          <a:xfrm>
            <a:off x="190500" y="3690937"/>
            <a:ext cx="8496300" cy="0"/>
          </a:xfrm>
          <a:prstGeom prst="straightConnector1">
            <a:avLst/>
          </a:prstGeom>
          <a:ln w="92075" cap="flat" cmpd="sng" algn="ctr">
            <a:solidFill>
              <a:srgbClr val="0000FF"/>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4582" name="ZoneTexte 8"/>
          <p:cNvSpPr txBox="1">
            <a:spLocks noChangeArrowheads="1"/>
          </p:cNvSpPr>
          <p:nvPr/>
        </p:nvSpPr>
        <p:spPr bwMode="auto">
          <a:xfrm>
            <a:off x="457200" y="3157537"/>
            <a:ext cx="2095500" cy="1846659"/>
          </a:xfrm>
          <a:prstGeom prst="rect">
            <a:avLst/>
          </a:prstGeom>
          <a:noFill/>
          <a:ln w="9525">
            <a:noFill/>
            <a:miter lim="800000"/>
            <a:headEnd/>
            <a:tailEnd/>
          </a:ln>
        </p:spPr>
        <p:txBody>
          <a:bodyPr wrap="square">
            <a:prstTxWarp prst="textNoShape">
              <a:avLst/>
            </a:prstTxWarp>
            <a:spAutoFit/>
          </a:bodyPr>
          <a:lstStyle/>
          <a:p>
            <a:r>
              <a:rPr lang="fr-FR" sz="3000" i="1" dirty="0" err="1" smtClean="0">
                <a:latin typeface="Arial"/>
                <a:cs typeface="Arial"/>
              </a:rPr>
              <a:t>Yōng</a:t>
            </a:r>
            <a:r>
              <a:rPr lang="fr-FR" sz="3000" i="1" dirty="0">
                <a:latin typeface="Arial"/>
                <a:cs typeface="Arial"/>
              </a:rPr>
              <a:t> </a:t>
            </a:r>
            <a:r>
              <a:rPr lang="fr-FR" sz="3000" i="1" dirty="0" smtClean="0">
                <a:latin typeface="Arial"/>
                <a:cs typeface="Arial"/>
              </a:rPr>
              <a:t>River</a:t>
            </a:r>
            <a:r>
              <a:rPr lang="fr-FR" sz="3000" i="1" dirty="0" smtClean="0">
                <a:latin typeface="Gill Sans MT" pitchFamily="4" charset="0"/>
              </a:rPr>
              <a:t> </a:t>
            </a:r>
          </a:p>
          <a:p>
            <a:r>
              <a:rPr lang="zh-TW" altLang="en-US" sz="3600" dirty="0" smtClean="0">
                <a:latin typeface="华文细黑"/>
                <a:ea typeface="华文细黑"/>
                <a:cs typeface="华文细黑"/>
              </a:rPr>
              <a:t>邕江</a:t>
            </a:r>
            <a:endParaRPr lang="en-US" altLang="zh-TW" sz="3600" dirty="0" smtClean="0">
              <a:latin typeface="华文细黑"/>
              <a:ea typeface="华文细黑"/>
              <a:cs typeface="华文细黑"/>
            </a:endParaRPr>
          </a:p>
          <a:p>
            <a:r>
              <a:rPr lang="fr-FR" sz="2400" i="1" dirty="0" smtClean="0">
                <a:latin typeface="Arial"/>
                <a:cs typeface="Arial"/>
              </a:rPr>
              <a:t>(&gt; West River</a:t>
            </a:r>
          </a:p>
          <a:p>
            <a:r>
              <a:rPr lang="fr-FR" sz="2400" i="1" dirty="0" smtClean="0">
                <a:latin typeface="Arial"/>
                <a:ea typeface="华文细黑"/>
                <a:cs typeface="Arial"/>
              </a:rPr>
              <a:t>&gt; Pearl River)</a:t>
            </a:r>
            <a:endParaRPr lang="fr-FR" sz="2400" dirty="0">
              <a:latin typeface="华文细黑"/>
              <a:ea typeface="华文细黑"/>
              <a:cs typeface="华文细黑"/>
            </a:endParaRPr>
          </a:p>
        </p:txBody>
      </p:sp>
      <p:sp>
        <p:nvSpPr>
          <p:cNvPr id="9" name="TextBox 4"/>
          <p:cNvSpPr txBox="1"/>
          <p:nvPr/>
        </p:nvSpPr>
        <p:spPr>
          <a:xfrm>
            <a:off x="3962400" y="2814637"/>
            <a:ext cx="2438400" cy="892175"/>
          </a:xfrm>
          <a:prstGeom prst="rect">
            <a:avLst/>
          </a:prstGeom>
          <a:noFill/>
          <a:ln w="57150" cmpd="sng">
            <a:solidFill>
              <a:srgbClr val="627A32"/>
            </a:solidFill>
          </a:ln>
        </p:spPr>
        <p:style>
          <a:lnRef idx="2">
            <a:schemeClr val="dk1"/>
          </a:lnRef>
          <a:fillRef idx="1">
            <a:schemeClr val="lt1"/>
          </a:fillRef>
          <a:effectRef idx="0">
            <a:schemeClr val="dk1"/>
          </a:effectRef>
          <a:fontRef idx="minor">
            <a:schemeClr val="dk1"/>
          </a:fontRef>
        </p:style>
        <p:txBody>
          <a:bodyPr anchor="ctr">
            <a:prstTxWarp prst="textNoShape">
              <a:avLst/>
            </a:prstTxWarp>
            <a:spAutoFit/>
          </a:bodyPr>
          <a:lstStyle/>
          <a:p>
            <a:pPr algn="ctr" fontAlgn="auto">
              <a:spcBef>
                <a:spcPts val="0"/>
              </a:spcBef>
              <a:spcAft>
                <a:spcPts val="0"/>
              </a:spcAft>
              <a:defRPr/>
            </a:pPr>
            <a:r>
              <a:rPr lang="en-NZ" sz="3200" dirty="0" smtClean="0">
                <a:solidFill>
                  <a:srgbClr val="000000"/>
                </a:solidFill>
                <a:ea typeface="Angsana New" pitchFamily="-108" charset="0"/>
                <a:cs typeface="Angsana New" pitchFamily="-108" charset="0"/>
              </a:rPr>
              <a:t>Cantonese</a:t>
            </a:r>
            <a:endParaRPr lang="en-NZ" sz="3200" dirty="0">
              <a:solidFill>
                <a:srgbClr val="000000"/>
              </a:solidFill>
              <a:ea typeface="Angsana New" pitchFamily="-108" charset="0"/>
              <a:cs typeface="Angsana New" pitchFamily="-108" charset="0"/>
            </a:endParaRPr>
          </a:p>
          <a:p>
            <a:pPr algn="ctr" fontAlgn="auto">
              <a:spcBef>
                <a:spcPts val="0"/>
              </a:spcBef>
              <a:spcAft>
                <a:spcPts val="0"/>
              </a:spcAft>
              <a:defRPr/>
            </a:pPr>
            <a:r>
              <a:rPr lang="en-NZ" dirty="0">
                <a:solidFill>
                  <a:srgbClr val="000000"/>
                </a:solidFill>
                <a:ea typeface="Angsana New" pitchFamily="-108" charset="0"/>
                <a:cs typeface="Angsana New" pitchFamily="-108" charset="0"/>
              </a:rPr>
              <a:t>(≈150 </a:t>
            </a:r>
            <a:r>
              <a:rPr lang="en-NZ" dirty="0" smtClean="0">
                <a:solidFill>
                  <a:srgbClr val="000000"/>
                </a:solidFill>
                <a:ea typeface="Angsana New" pitchFamily="-108" charset="0"/>
                <a:cs typeface="Angsana New" pitchFamily="-108" charset="0"/>
              </a:rPr>
              <a:t>years; Sinitic)</a:t>
            </a:r>
            <a:endParaRPr lang="en-NZ" dirty="0">
              <a:solidFill>
                <a:srgbClr val="000000"/>
              </a:solidFill>
              <a:ea typeface="Angsana New" pitchFamily="-108" charset="0"/>
              <a:cs typeface="Angsana New" pitchFamily="-108" charset="0"/>
            </a:endParaRPr>
          </a:p>
        </p:txBody>
      </p:sp>
      <p:sp>
        <p:nvSpPr>
          <p:cNvPr id="25608" name="Espace réservé du numéro de diapositive 10"/>
          <p:cNvSpPr>
            <a:spLocks noGrp="1"/>
          </p:cNvSpPr>
          <p:nvPr>
            <p:ph type="sldNum" sz="quarter" idx="12"/>
          </p:nvPr>
        </p:nvSpPr>
        <p:spPr bwMode="auto">
          <a:ln>
            <a:miter lim="800000"/>
            <a:headEnd/>
            <a:tailEnd/>
          </a:ln>
        </p:spPr>
        <p:txBody>
          <a:bodyPr/>
          <a:lstStyle/>
          <a:p>
            <a:pPr>
              <a:defRPr/>
            </a:pPr>
            <a:fld id="{3D6146D2-0801-4742-8A5E-0E74D9364455}" type="slidenum">
              <a:rPr lang="th-TH" sz="2400">
                <a:latin typeface="Calibri" pitchFamily="-65" charset="0"/>
                <a:ea typeface="Cordia New" pitchFamily="-65" charset="0"/>
                <a:cs typeface="Cordia New" pitchFamily="-65" charset="0"/>
              </a:rPr>
              <a:pPr>
                <a:defRPr/>
              </a:pPr>
              <a:t>33</a:t>
            </a:fld>
            <a:endParaRPr lang="th-TH" sz="2400">
              <a:latin typeface="Calibri" pitchFamily="-65" charset="0"/>
              <a:ea typeface="Cordia New" pitchFamily="-65" charset="0"/>
              <a:cs typeface="Cordia New" pitchFamily="-65" charset="0"/>
            </a:endParaRPr>
          </a:p>
        </p:txBody>
      </p:sp>
      <p:sp>
        <p:nvSpPr>
          <p:cNvPr id="15" name="ZoneTexte 14"/>
          <p:cNvSpPr txBox="1"/>
          <p:nvPr/>
        </p:nvSpPr>
        <p:spPr>
          <a:xfrm>
            <a:off x="457200" y="5987018"/>
            <a:ext cx="7848600" cy="646331"/>
          </a:xfrm>
          <a:prstGeom prst="rect">
            <a:avLst/>
          </a:prstGeom>
          <a:noFill/>
        </p:spPr>
        <p:txBody>
          <a:bodyPr wrap="square" rtlCol="0">
            <a:spAutoFit/>
          </a:bodyPr>
          <a:lstStyle/>
          <a:p>
            <a:pPr algn="r"/>
            <a:r>
              <a:rPr lang="en-AU" dirty="0" smtClean="0">
                <a:solidFill>
                  <a:srgbClr val="FF0000"/>
                </a:solidFill>
              </a:rPr>
              <a:t>(</a:t>
            </a:r>
            <a:r>
              <a:rPr lang="en-AU" i="1" dirty="0">
                <a:solidFill>
                  <a:srgbClr val="FF0000"/>
                </a:solidFill>
              </a:rPr>
              <a:t>*</a:t>
            </a:r>
            <a:r>
              <a:rPr lang="en-AU" dirty="0" smtClean="0">
                <a:solidFill>
                  <a:srgbClr val="FF0000"/>
                </a:solidFill>
              </a:rPr>
              <a:t>Old </a:t>
            </a:r>
            <a:r>
              <a:rPr lang="en-AU" dirty="0" err="1" smtClean="0">
                <a:solidFill>
                  <a:srgbClr val="FF0000"/>
                </a:solidFill>
              </a:rPr>
              <a:t>Nánníng</a:t>
            </a:r>
            <a:r>
              <a:rPr lang="en-AU" dirty="0" smtClean="0">
                <a:solidFill>
                  <a:srgbClr val="FF0000"/>
                </a:solidFill>
              </a:rPr>
              <a:t> Mandarin</a:t>
            </a:r>
            <a:r>
              <a:rPr lang="en-AU" i="1" dirty="0" smtClean="0">
                <a:solidFill>
                  <a:srgbClr val="FF0000"/>
                </a:solidFill>
              </a:rPr>
              <a:t> </a:t>
            </a:r>
            <a:r>
              <a:rPr lang="zh-TW" altLang="en-US" dirty="0" smtClean="0">
                <a:solidFill>
                  <a:srgbClr val="FF0000"/>
                </a:solidFill>
                <a:latin typeface="华文细黑"/>
                <a:ea typeface="华文细黑"/>
                <a:cs typeface="华文细黑"/>
              </a:rPr>
              <a:t>邕州官話</a:t>
            </a:r>
            <a:r>
              <a:rPr lang="en-AU" i="1" dirty="0" smtClean="0">
                <a:solidFill>
                  <a:srgbClr val="FF0000"/>
                </a:solidFill>
                <a:latin typeface="华文细黑"/>
                <a:ea typeface="华文细黑"/>
                <a:cs typeface="华文细黑"/>
              </a:rPr>
              <a:t> </a:t>
            </a:r>
            <a:r>
              <a:rPr lang="en-AU" dirty="0" smtClean="0">
                <a:solidFill>
                  <a:srgbClr val="FF0000"/>
                </a:solidFill>
              </a:rPr>
              <a:t>(less than 500 years), used to dominate the city centre but now moribund there)  </a:t>
            </a:r>
            <a:endParaRPr lang="en-AU" i="1" dirty="0">
              <a:solidFill>
                <a:srgbClr val="FF0000"/>
              </a:solidFill>
            </a:endParaRPr>
          </a:p>
        </p:txBody>
      </p:sp>
      <p:sp>
        <p:nvSpPr>
          <p:cNvPr id="16" name="ZoneTexte 15"/>
          <p:cNvSpPr txBox="1"/>
          <p:nvPr/>
        </p:nvSpPr>
        <p:spPr>
          <a:xfrm>
            <a:off x="5436096" y="3897868"/>
            <a:ext cx="1839278" cy="369332"/>
          </a:xfrm>
          <a:prstGeom prst="rect">
            <a:avLst/>
          </a:prstGeom>
          <a:noFill/>
        </p:spPr>
        <p:txBody>
          <a:bodyPr wrap="none" rtlCol="0">
            <a:spAutoFit/>
          </a:bodyPr>
          <a:lstStyle/>
          <a:p>
            <a:r>
              <a:rPr lang="en-AU" i="1" dirty="0" smtClean="0">
                <a:solidFill>
                  <a:srgbClr val="FF0000"/>
                </a:solidFill>
              </a:rPr>
              <a:t>*Old Nan. </a:t>
            </a:r>
            <a:r>
              <a:rPr lang="en-AU" i="1" dirty="0" err="1" smtClean="0">
                <a:solidFill>
                  <a:srgbClr val="FF0000"/>
                </a:solidFill>
              </a:rPr>
              <a:t>Mand</a:t>
            </a:r>
            <a:r>
              <a:rPr lang="en-AU" i="1" dirty="0" smtClean="0">
                <a:solidFill>
                  <a:srgbClr val="FF0000"/>
                </a:solidFill>
              </a:rPr>
              <a:t>.</a:t>
            </a:r>
            <a:endParaRPr lang="en-AU" i="1" dirty="0">
              <a:solidFill>
                <a:srgbClr val="FF0000"/>
              </a:solidFill>
            </a:endParaRPr>
          </a:p>
        </p:txBody>
      </p:sp>
      <p:sp>
        <p:nvSpPr>
          <p:cNvPr id="17" name="ZoneTexte 16"/>
          <p:cNvSpPr txBox="1"/>
          <p:nvPr/>
        </p:nvSpPr>
        <p:spPr>
          <a:xfrm>
            <a:off x="3347864" y="3897868"/>
            <a:ext cx="1839278" cy="369332"/>
          </a:xfrm>
          <a:prstGeom prst="rect">
            <a:avLst/>
          </a:prstGeom>
          <a:noFill/>
        </p:spPr>
        <p:txBody>
          <a:bodyPr wrap="none" rtlCol="0">
            <a:spAutoFit/>
          </a:bodyPr>
          <a:lstStyle/>
          <a:p>
            <a:r>
              <a:rPr lang="en-AU" i="1" dirty="0" smtClean="0">
                <a:solidFill>
                  <a:srgbClr val="FF0000"/>
                </a:solidFill>
              </a:rPr>
              <a:t>*Old Nan. </a:t>
            </a:r>
            <a:r>
              <a:rPr lang="en-AU" i="1" dirty="0" err="1" smtClean="0">
                <a:solidFill>
                  <a:srgbClr val="FF0000"/>
                </a:solidFill>
              </a:rPr>
              <a:t>Mand</a:t>
            </a:r>
            <a:r>
              <a:rPr lang="en-AU" i="1" dirty="0" smtClean="0">
                <a:solidFill>
                  <a:srgbClr val="FF0000"/>
                </a:solidFill>
              </a:rPr>
              <a:t>.</a:t>
            </a:r>
            <a:endParaRPr lang="en-AU" i="1" dirty="0">
              <a:solidFill>
                <a:srgbClr val="FF0000"/>
              </a:solidFill>
            </a:endParaRPr>
          </a:p>
        </p:txBody>
      </p:sp>
      <p:sp>
        <p:nvSpPr>
          <p:cNvPr id="13" name="Rectangle 12"/>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195055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9" grpId="0" animBg="1"/>
      <p:bldP spid="15" grpId="0"/>
      <p:bldP spid="16" grpId="0"/>
      <p:bldP spid="1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1714622769"/>
              </p:ext>
            </p:extLst>
          </p:nvPr>
        </p:nvGraphicFramePr>
        <p:xfrm>
          <a:off x="434975" y="972287"/>
          <a:ext cx="4302533" cy="1391919"/>
        </p:xfrm>
        <a:graphic>
          <a:graphicData uri="http://schemas.openxmlformats.org/drawingml/2006/table">
            <a:tbl>
              <a:tblPr firstRow="1" bandRow="1">
                <a:tableStyleId>{2D5ABB26-0587-4C30-8999-92F81FD0307C}</a:tableStyleId>
              </a:tblPr>
              <a:tblGrid>
                <a:gridCol w="1212027"/>
                <a:gridCol w="437153"/>
                <a:gridCol w="514350"/>
                <a:gridCol w="116840"/>
                <a:gridCol w="437153"/>
                <a:gridCol w="779830"/>
                <a:gridCol w="805180"/>
              </a:tblGrid>
              <a:tr h="463973">
                <a:tc>
                  <a:txBody>
                    <a:bodyPr/>
                    <a:lstStyle/>
                    <a:p>
                      <a:endParaRPr lang="en-NZ" dirty="0">
                        <a:latin typeface="Arial"/>
                        <a:cs typeface="Arial"/>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r>
                        <a:rPr lang="en-NZ" dirty="0" smtClean="0">
                          <a:latin typeface="Arial"/>
                          <a:cs typeface="Arial"/>
                        </a:rPr>
                        <a:t>*A</a:t>
                      </a:r>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gridSpan="2">
                  <a:txBody>
                    <a:bodyPr/>
                    <a:lstStyle/>
                    <a:p>
                      <a:r>
                        <a:rPr lang="en-NZ" dirty="0" smtClean="0">
                          <a:latin typeface="Arial"/>
                          <a:cs typeface="Arial"/>
                        </a:rPr>
                        <a:t>*B</a:t>
                      </a:r>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hMerge="1">
                  <a:txBody>
                    <a:bodyPr/>
                    <a:lstStyle/>
                    <a:p>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r>
                        <a:rPr lang="en-NZ" dirty="0" smtClean="0">
                          <a:latin typeface="Arial"/>
                          <a:cs typeface="Arial"/>
                        </a:rPr>
                        <a:t>*C</a:t>
                      </a:r>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r>
                        <a:rPr lang="en-NZ" baseline="0" dirty="0" smtClean="0">
                          <a:latin typeface="Arial"/>
                          <a:cs typeface="Arial"/>
                        </a:rPr>
                        <a:t>*D, L</a:t>
                      </a:r>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r>
                        <a:rPr lang="en-NZ" dirty="0" smtClean="0">
                          <a:latin typeface="Arial"/>
                          <a:cs typeface="Arial"/>
                        </a:rPr>
                        <a:t>*D,</a:t>
                      </a:r>
                      <a:r>
                        <a:rPr lang="en-NZ" baseline="0" dirty="0" smtClean="0">
                          <a:latin typeface="Arial"/>
                          <a:cs typeface="Arial"/>
                        </a:rPr>
                        <a:t> </a:t>
                      </a:r>
                      <a:r>
                        <a:rPr lang="en-NZ" dirty="0" smtClean="0">
                          <a:latin typeface="Arial"/>
                          <a:cs typeface="Arial"/>
                        </a:rPr>
                        <a:t>S</a:t>
                      </a:r>
                      <a:endParaRPr lang="en-NZ" dirty="0">
                        <a:latin typeface="Arial"/>
                        <a:cs typeface="Arial"/>
                      </a:endParaRP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r>
              <a:tr h="463973">
                <a:tc>
                  <a:txBody>
                    <a:bodyPr/>
                    <a:lstStyle/>
                    <a:p>
                      <a:pPr algn="r"/>
                      <a:r>
                        <a:rPr lang="en-NZ" dirty="0" smtClean="0">
                          <a:latin typeface="Arial"/>
                          <a:cs typeface="Arial"/>
                        </a:rPr>
                        <a:t>*voiceless</a:t>
                      </a:r>
                      <a:endParaRPr lang="en-NZ" dirty="0">
                        <a:latin typeface="Arial"/>
                        <a:cs typeface="Arial"/>
                      </a:endParaRP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NZ" dirty="0" smtClean="0">
                          <a:latin typeface="Arial"/>
                          <a:cs typeface="Arial"/>
                        </a:rPr>
                        <a:t>˥</a:t>
                      </a:r>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tcPr>
                </a:tc>
                <a:tc gridSpan="2">
                  <a:txBody>
                    <a:bodyPr/>
                    <a:lstStyle/>
                    <a:p>
                      <a:r>
                        <a:rPr lang="en-NZ" dirty="0" smtClean="0">
                          <a:latin typeface="Arial"/>
                          <a:cs typeface="Arial"/>
                        </a:rPr>
                        <a:t>˧˥</a:t>
                      </a:r>
                      <a:endParaRPr lang="en-NZ" dirty="0">
                        <a:latin typeface="Arial"/>
                        <a:cs typeface="Arial"/>
                      </a:endParaRPr>
                    </a:p>
                  </a:txBody>
                  <a:tcPr>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tcPr>
                </a:tc>
                <a:tc hMerge="1">
                  <a:txBody>
                    <a:bodyPr/>
                    <a:lstStyle/>
                    <a:p>
                      <a:endParaRPr lang="en-NZ" dirty="0">
                        <a:latin typeface="Arial"/>
                        <a:cs typeface="Arial"/>
                      </a:endParaRPr>
                    </a:p>
                  </a:txBody>
                  <a:tcPr>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tcPr>
                </a:tc>
                <a:tc>
                  <a:txBody>
                    <a:bodyPr/>
                    <a:lstStyle/>
                    <a:p>
                      <a:r>
                        <a:rPr lang="en-NZ" dirty="0" smtClean="0">
                          <a:latin typeface="Arial"/>
                          <a:cs typeface="Arial"/>
                        </a:rPr>
                        <a:t>˧</a:t>
                      </a:r>
                      <a:endParaRPr lang="en-NZ" dirty="0">
                        <a:latin typeface="Arial"/>
                        <a:cs typeface="Arial"/>
                      </a:endParaRPr>
                    </a:p>
                  </a:txBody>
                  <a:tcPr>
                    <a:lnL w="12700" cap="flat" cmpd="sng" algn="ctr">
                      <a:solidFill>
                        <a:scrgbClr r="0" g="0" b="0"/>
                      </a:solidFill>
                      <a:prstDash val="sysDot"/>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tcPr>
                </a:tc>
                <a:tc>
                  <a:txBody>
                    <a:bodyPr/>
                    <a:lstStyle/>
                    <a:p>
                      <a:pPr algn="ctr"/>
                      <a:r>
                        <a:rPr lang="en-NZ" dirty="0" smtClean="0">
                          <a:latin typeface="Arial"/>
                          <a:cs typeface="Arial"/>
                        </a:rPr>
                        <a:t>˧</a:t>
                      </a:r>
                      <a:endParaRPr lang="en-NZ" dirty="0">
                        <a:latin typeface="Arial"/>
                        <a:cs typeface="Arial"/>
                      </a:endParaRPr>
                    </a:p>
                  </a:txBody>
                  <a:tcPr>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tcPr>
                </a:tc>
                <a:tc>
                  <a:txBody>
                    <a:bodyPr/>
                    <a:lstStyle/>
                    <a:p>
                      <a:pPr algn="ctr"/>
                      <a:r>
                        <a:rPr lang="en-NZ" dirty="0" smtClean="0">
                          <a:latin typeface="Arial"/>
                          <a:cs typeface="Arial"/>
                        </a:rPr>
                        <a:t>˥</a:t>
                      </a:r>
                      <a:endParaRPr lang="en-NZ" dirty="0">
                        <a:latin typeface="Arial"/>
                        <a:cs typeface="Arial"/>
                      </a:endParaRPr>
                    </a:p>
                  </a:txBody>
                  <a:tcPr>
                    <a:lnL w="12700" cap="flat" cmpd="sng" algn="ctr">
                      <a:solidFill>
                        <a:scrgbClr r="0" g="0" b="0"/>
                      </a:solidFill>
                      <a:prstDash val="sysDot"/>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tcPr>
                </a:tc>
              </a:tr>
              <a:tr h="463973">
                <a:tc>
                  <a:txBody>
                    <a:bodyPr/>
                    <a:lstStyle/>
                    <a:p>
                      <a:pPr algn="r"/>
                      <a:r>
                        <a:rPr lang="en-NZ" dirty="0" smtClean="0">
                          <a:latin typeface="Arial"/>
                          <a:cs typeface="Arial"/>
                        </a:rPr>
                        <a:t>*voiced</a:t>
                      </a:r>
                      <a:endParaRPr lang="en-NZ" dirty="0">
                        <a:latin typeface="Arial"/>
                        <a:cs typeface="Arial"/>
                      </a:endParaRP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r>
                        <a:rPr lang="en-NZ" dirty="0" smtClean="0">
                          <a:latin typeface="Arial"/>
                          <a:cs typeface="Arial"/>
                        </a:rPr>
                        <a:t>˨˩</a:t>
                      </a:r>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ysDot"/>
                      <a:round/>
                      <a:headEnd type="none" w="med" len="med"/>
                      <a:tailEnd type="none" w="med" len="med"/>
                    </a:lnT>
                  </a:tcPr>
                </a:tc>
                <a:tc>
                  <a:txBody>
                    <a:bodyPr/>
                    <a:lstStyle/>
                    <a:p>
                      <a:r>
                        <a:rPr lang="en-NZ" dirty="0" smtClean="0">
                          <a:latin typeface="Arial"/>
                          <a:cs typeface="Arial"/>
                        </a:rPr>
                        <a:t>˨˦</a:t>
                      </a:r>
                      <a:endParaRPr lang="en-NZ" dirty="0">
                        <a:latin typeface="Arial"/>
                        <a:cs typeface="Arial"/>
                      </a:endParaRPr>
                    </a:p>
                  </a:txBody>
                  <a:tcPr>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ysDot"/>
                      <a:round/>
                      <a:headEnd type="none" w="med" len="med"/>
                      <a:tailEnd type="none" w="med" len="med"/>
                    </a:lnT>
                  </a:tcPr>
                </a:tc>
                <a:tc gridSpan="2">
                  <a:txBody>
                    <a:bodyPr/>
                    <a:lstStyle/>
                    <a:p>
                      <a:pPr algn="r"/>
                      <a:r>
                        <a:rPr lang="en-NZ" dirty="0" smtClean="0">
                          <a:latin typeface="Arial"/>
                          <a:cs typeface="Arial"/>
                        </a:rPr>
                        <a:t>˨</a:t>
                      </a:r>
                      <a:endParaRPr lang="en-NZ" dirty="0">
                        <a:latin typeface="Arial"/>
                        <a:cs typeface="Arial"/>
                      </a:endParaRPr>
                    </a:p>
                  </a:txBody>
                  <a:tcPr>
                    <a:lnL w="12700" cap="flat" cmpd="sng" algn="ctr">
                      <a:solidFill>
                        <a:scrgbClr r="0" g="0" b="0"/>
                      </a:solidFill>
                      <a:prstDash val="sysDot"/>
                      <a:round/>
                      <a:headEnd type="none" w="med" len="med"/>
                      <a:tailEnd type="none" w="med" len="med"/>
                    </a:lnL>
                    <a:lnT w="12700" cap="flat" cmpd="sng" algn="ctr">
                      <a:solidFill>
                        <a:scrgbClr r="0" g="0" b="0"/>
                      </a:solidFill>
                      <a:prstDash val="sysDot"/>
                      <a:round/>
                      <a:headEnd type="none" w="med" len="med"/>
                      <a:tailEnd type="none" w="med" len="med"/>
                    </a:lnT>
                  </a:tcPr>
                </a:tc>
                <a:tc hMerge="1">
                  <a:txBody>
                    <a:bodyPr/>
                    <a:lstStyle/>
                    <a:p>
                      <a:endParaRPr lang="en-NZ" dirty="0">
                        <a:latin typeface="Arial"/>
                        <a:cs typeface="Arial"/>
                      </a:endParaRPr>
                    </a:p>
                  </a:txBody>
                  <a:tcPr>
                    <a:lnL w="12700" cap="flat" cmpd="sng" algn="ctr">
                      <a:solidFill>
                        <a:scrgbClr r="0" g="0" b="0"/>
                      </a:solidFill>
                      <a:prstDash val="sysDot"/>
                      <a:round/>
                      <a:headEnd type="none" w="med" len="med"/>
                      <a:tailEnd type="none" w="med" len="med"/>
                    </a:lnL>
                    <a:lnT w="12700" cap="flat" cmpd="sng" algn="ctr">
                      <a:solidFill>
                        <a:scrgbClr r="0" g="0" b="0"/>
                      </a:solidFill>
                      <a:prstDash val="sysDot"/>
                      <a:round/>
                      <a:headEnd type="none" w="med" len="med"/>
                      <a:tailEnd type="none" w="med" len="med"/>
                    </a:lnT>
                  </a:tcPr>
                </a:tc>
                <a:tc gridSpan="2">
                  <a:txBody>
                    <a:bodyPr/>
                    <a:lstStyle/>
                    <a:p>
                      <a:pPr algn="ctr"/>
                      <a:r>
                        <a:rPr lang="en-NZ" dirty="0" smtClean="0">
                          <a:latin typeface="Arial"/>
                          <a:cs typeface="Arial"/>
                        </a:rPr>
                        <a:t>˨</a:t>
                      </a:r>
                      <a:endParaRPr lang="en-NZ" dirty="0">
                        <a:latin typeface="Arial"/>
                        <a:cs typeface="Arial"/>
                      </a:endParaRPr>
                    </a:p>
                  </a:txBody>
                  <a:tcPr>
                    <a:lnT w="12700" cap="flat" cmpd="sng" algn="ctr">
                      <a:solidFill>
                        <a:scrgbClr r="0" g="0" b="0"/>
                      </a:solidFill>
                      <a:prstDash val="sysDot"/>
                      <a:round/>
                      <a:headEnd type="none" w="med" len="med"/>
                      <a:tailEnd type="none" w="med" len="med"/>
                    </a:lnT>
                  </a:tcPr>
                </a:tc>
                <a:tc hMerge="1">
                  <a:txBody>
                    <a:bodyPr/>
                    <a:lstStyle/>
                    <a:p>
                      <a:endParaRPr lang="en-NZ" dirty="0">
                        <a:latin typeface="Arial"/>
                        <a:cs typeface="Arial"/>
                      </a:endParaRPr>
                    </a:p>
                  </a:txBody>
                  <a:tcPr>
                    <a:lnT w="12700" cap="flat" cmpd="sng" algn="ctr">
                      <a:solidFill>
                        <a:scrgbClr r="0" g="0" b="0"/>
                      </a:solidFill>
                      <a:prstDash val="sysDot"/>
                      <a:round/>
                      <a:headEnd type="none" w="med" len="med"/>
                      <a:tailEnd type="none" w="med" len="med"/>
                    </a:lnT>
                  </a:tcPr>
                </a:tc>
              </a:tr>
            </a:tbl>
          </a:graphicData>
        </a:graphic>
      </p:graphicFrame>
      <p:sp>
        <p:nvSpPr>
          <p:cNvPr id="10" name="TextBox 9"/>
          <p:cNvSpPr txBox="1"/>
          <p:nvPr/>
        </p:nvSpPr>
        <p:spPr>
          <a:xfrm>
            <a:off x="434975" y="164868"/>
            <a:ext cx="6902363" cy="810478"/>
          </a:xfrm>
          <a:prstGeom prst="rect">
            <a:avLst/>
          </a:prstGeom>
          <a:noFill/>
        </p:spPr>
        <p:txBody>
          <a:bodyPr wrap="none" rtlCol="0">
            <a:spAutoFit/>
          </a:bodyPr>
          <a:lstStyle/>
          <a:p>
            <a:r>
              <a:rPr lang="en-NZ" b="1" dirty="0" smtClean="0">
                <a:latin typeface="Arial"/>
                <a:cs typeface="Arial"/>
              </a:rPr>
              <a:t>Nánníng Cantonese</a:t>
            </a:r>
            <a:r>
              <a:rPr lang="en-NZ" dirty="0" smtClean="0">
                <a:latin typeface="Arial"/>
                <a:cs typeface="Arial"/>
              </a:rPr>
              <a:t> (Lín Yì </a:t>
            </a:r>
            <a:r>
              <a:rPr lang="zh-CN" altLang="en-US" dirty="0" smtClean="0">
                <a:latin typeface="华文细黑"/>
                <a:ea typeface="华文细黑"/>
                <a:cs typeface="华文细黑"/>
              </a:rPr>
              <a:t>林亦</a:t>
            </a:r>
            <a:r>
              <a:rPr lang="en-NZ" dirty="0" smtClean="0">
                <a:latin typeface="Arial"/>
                <a:cs typeface="Arial"/>
              </a:rPr>
              <a:t> &amp; Qín Fèngyú </a:t>
            </a:r>
            <a:r>
              <a:rPr lang="zh-CN" altLang="en-US" dirty="0" smtClean="0">
                <a:latin typeface="华文细黑"/>
                <a:ea typeface="华文细黑"/>
                <a:cs typeface="华文细黑"/>
              </a:rPr>
              <a:t>覃凤余</a:t>
            </a:r>
            <a:r>
              <a:rPr lang="en-NZ" dirty="0" smtClean="0">
                <a:latin typeface="Arial"/>
                <a:cs typeface="Arial"/>
              </a:rPr>
              <a:t> 2008: 14)</a:t>
            </a:r>
          </a:p>
          <a:p>
            <a:r>
              <a:rPr lang="en-NZ" dirty="0" smtClean="0">
                <a:latin typeface="Arial"/>
                <a:cs typeface="Arial"/>
              </a:rPr>
              <a:t>6 tonemes: / ˥ / /</a:t>
            </a:r>
            <a:r>
              <a:rPr lang="en-NZ" dirty="0">
                <a:latin typeface="Arial"/>
                <a:cs typeface="Arial"/>
              </a:rPr>
              <a:t> </a:t>
            </a:r>
            <a:r>
              <a:rPr lang="en-NZ" dirty="0" smtClean="0">
                <a:latin typeface="Arial"/>
                <a:cs typeface="Arial"/>
              </a:rPr>
              <a:t>˧˥ / /</a:t>
            </a:r>
            <a:r>
              <a:rPr lang="en-NZ" dirty="0">
                <a:latin typeface="Arial"/>
                <a:cs typeface="Arial"/>
              </a:rPr>
              <a:t> </a:t>
            </a:r>
            <a:r>
              <a:rPr lang="en-NZ" dirty="0" smtClean="0">
                <a:latin typeface="Arial"/>
                <a:cs typeface="Arial"/>
              </a:rPr>
              <a:t>˧ / / ˨˩ / /</a:t>
            </a:r>
            <a:r>
              <a:rPr lang="en-NZ" dirty="0">
                <a:latin typeface="Arial"/>
                <a:cs typeface="Arial"/>
              </a:rPr>
              <a:t> </a:t>
            </a:r>
            <a:r>
              <a:rPr lang="en-NZ" dirty="0" smtClean="0">
                <a:latin typeface="Arial"/>
                <a:cs typeface="Arial"/>
              </a:rPr>
              <a:t>˨˧ / /</a:t>
            </a:r>
            <a:r>
              <a:rPr lang="en-NZ" dirty="0">
                <a:latin typeface="Arial"/>
                <a:cs typeface="Arial"/>
              </a:rPr>
              <a:t> </a:t>
            </a:r>
            <a:r>
              <a:rPr lang="en-NZ" dirty="0" smtClean="0">
                <a:latin typeface="Arial"/>
                <a:cs typeface="Arial"/>
              </a:rPr>
              <a:t>˨ / </a:t>
            </a:r>
          </a:p>
          <a:p>
            <a:endParaRPr lang="en-NZ" sz="1600" i="1" baseline="30000" dirty="0" smtClean="0">
              <a:latin typeface="Arial"/>
              <a:cs typeface="Arial"/>
            </a:endParaRPr>
          </a:p>
        </p:txBody>
      </p:sp>
      <p:graphicFrame>
        <p:nvGraphicFramePr>
          <p:cNvPr id="11" name="Table 10"/>
          <p:cNvGraphicFramePr>
            <a:graphicFrameLocks noGrp="1"/>
          </p:cNvGraphicFramePr>
          <p:nvPr>
            <p:extLst>
              <p:ext uri="{D42A27DB-BD31-4B8C-83A1-F6EECF244321}">
                <p14:modId xmlns:p14="http://schemas.microsoft.com/office/powerpoint/2010/main" val="3054565712"/>
              </p:ext>
            </p:extLst>
          </p:nvPr>
        </p:nvGraphicFramePr>
        <p:xfrm>
          <a:off x="434975" y="3596264"/>
          <a:ext cx="4119549" cy="2319865"/>
        </p:xfrm>
        <a:graphic>
          <a:graphicData uri="http://schemas.openxmlformats.org/drawingml/2006/table">
            <a:tbl>
              <a:tblPr firstRow="1" bandRow="1">
                <a:tableStyleId>{2D5ABB26-0587-4C30-8999-92F81FD0307C}</a:tableStyleId>
              </a:tblPr>
              <a:tblGrid>
                <a:gridCol w="1212027"/>
                <a:gridCol w="900094"/>
                <a:gridCol w="437153"/>
                <a:gridCol w="437153"/>
                <a:gridCol w="116840"/>
                <a:gridCol w="437153"/>
                <a:gridCol w="579129"/>
              </a:tblGrid>
              <a:tr h="463973">
                <a:tc>
                  <a:txBody>
                    <a:bodyPr/>
                    <a:lstStyle/>
                    <a:p>
                      <a:endParaRPr lang="en-NZ" dirty="0">
                        <a:latin typeface="Arial"/>
                        <a:cs typeface="Arial"/>
                      </a:endParaRPr>
                    </a:p>
                  </a:txBody>
                  <a:tcPr>
                    <a:lnL>
                      <a:noFill/>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NZ" dirty="0">
                        <a:latin typeface="Arial"/>
                        <a:cs typeface="Arial"/>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NZ" dirty="0" smtClean="0">
                          <a:latin typeface="Arial"/>
                          <a:cs typeface="Arial"/>
                        </a:rPr>
                        <a:t>*A</a:t>
                      </a:r>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r>
                        <a:rPr lang="en-NZ" dirty="0" smtClean="0">
                          <a:latin typeface="Arial"/>
                          <a:cs typeface="Arial"/>
                        </a:rPr>
                        <a:t>*B</a:t>
                      </a:r>
                      <a:endParaRPr lang="en-NZ" dirty="0">
                        <a:latin typeface="Arial"/>
                        <a:cs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r>
                        <a:rPr lang="en-NZ" dirty="0" smtClean="0">
                          <a:latin typeface="Arial"/>
                          <a:cs typeface="Arial"/>
                        </a:rPr>
                        <a:t>*C</a:t>
                      </a:r>
                      <a:endParaRPr lang="en-NZ" dirty="0">
                        <a:latin typeface="Arial"/>
                        <a:cs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NZ" baseline="0" dirty="0" smtClean="0">
                          <a:latin typeface="Arial"/>
                          <a:cs typeface="Arial"/>
                        </a:rPr>
                        <a:t>*D</a:t>
                      </a:r>
                      <a:endParaRPr lang="en-NZ" dirty="0">
                        <a:latin typeface="Arial"/>
                        <a:cs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r h="463973">
                <a:tc rowSpan="2">
                  <a:txBody>
                    <a:bodyPr/>
                    <a:lstStyle/>
                    <a:p>
                      <a:pPr algn="r"/>
                      <a:r>
                        <a:rPr lang="en-NZ" dirty="0" smtClean="0">
                          <a:latin typeface="Arial"/>
                          <a:cs typeface="Arial"/>
                        </a:rPr>
                        <a:t>*voiceless</a:t>
                      </a:r>
                      <a:endParaRPr lang="en-NZ" dirty="0">
                        <a:latin typeface="Arial"/>
                        <a:cs typeface="Arial"/>
                      </a:endParaRPr>
                    </a:p>
                  </a:txBody>
                  <a:tcPr anchor="ctr">
                    <a:lnL>
                      <a:noFill/>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NZ" dirty="0" smtClean="0">
                          <a:latin typeface="Arial"/>
                          <a:cs typeface="Arial"/>
                        </a:rPr>
                        <a:t>+ asp</a:t>
                      </a:r>
                      <a:endParaRPr lang="en-NZ" dirty="0">
                        <a:latin typeface="Arial"/>
                        <a:cs typeface="Arial"/>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n-NZ" dirty="0" smtClean="0">
                          <a:latin typeface="Arial"/>
                          <a:cs typeface="Arial"/>
                        </a:rPr>
                        <a:t>˥˧</a:t>
                      </a:r>
                      <a:endParaRPr lang="en-NZ" dirty="0">
                        <a:latin typeface="Arial"/>
                        <a:cs typeface="Aria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lnTlToBr w="12700" cmpd="sng">
                      <a:noFill/>
                      <a:prstDash val="solid"/>
                    </a:lnTlToBr>
                    <a:lnBlToTr w="12700" cmpd="sng">
                      <a:noFill/>
                      <a:prstDash val="solid"/>
                    </a:lnBlToTr>
                  </a:tcPr>
                </a:tc>
                <a:tc rowSpan="2" gridSpan="2">
                  <a:txBody>
                    <a:bodyPr/>
                    <a:lstStyle/>
                    <a:p>
                      <a:pPr algn="ctr"/>
                      <a:r>
                        <a:rPr lang="en-NZ" dirty="0" smtClean="0">
                          <a:latin typeface="Arial"/>
                          <a:cs typeface="Arial"/>
                        </a:rPr>
                        <a:t>˧</a:t>
                      </a:r>
                      <a:endParaRPr lang="en-NZ" dirty="0">
                        <a:latin typeface="Arial"/>
                        <a:cs typeface="Arial"/>
                      </a:endParaRPr>
                    </a:p>
                  </a:txBody>
                  <a:tcPr anchor="ctr">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lnTlToBr w="12700" cmpd="sng">
                      <a:noFill/>
                      <a:prstDash val="solid"/>
                    </a:lnTlToBr>
                    <a:lnBlToTr w="12700" cmpd="sng">
                      <a:noFill/>
                      <a:prstDash val="solid"/>
                    </a:lnBlToTr>
                  </a:tcPr>
                </a:tc>
                <a:tc rowSpan="2" hMerge="1">
                  <a:txBody>
                    <a:bodyPr/>
                    <a:lstStyle/>
                    <a:p>
                      <a:endParaRPr lang="en-NZ"/>
                    </a:p>
                  </a:txBody>
                  <a:tcPr/>
                </a:tc>
                <a:tc>
                  <a:txBody>
                    <a:bodyPr/>
                    <a:lstStyle/>
                    <a:p>
                      <a:pPr algn="ctr"/>
                      <a:r>
                        <a:rPr lang="en-NZ" dirty="0" smtClean="0">
                          <a:latin typeface="Arial"/>
                          <a:cs typeface="Arial"/>
                        </a:rPr>
                        <a:t>˧˥</a:t>
                      </a:r>
                      <a:endParaRPr lang="en-NZ" dirty="0">
                        <a:latin typeface="Arial"/>
                        <a:cs typeface="Arial"/>
                      </a:endParaRPr>
                    </a:p>
                  </a:txBody>
                  <a:tcPr>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lnTlToBr w="12700" cmpd="sng">
                      <a:noFill/>
                      <a:prstDash val="solid"/>
                    </a:lnTlToBr>
                    <a:lnBlToTr w="12700" cmpd="sng">
                      <a:noFill/>
                      <a:prstDash val="solid"/>
                    </a:lnBlToTr>
                  </a:tcPr>
                </a:tc>
                <a:tc rowSpan="2">
                  <a:txBody>
                    <a:bodyPr/>
                    <a:lstStyle/>
                    <a:p>
                      <a:pPr algn="ctr"/>
                      <a:r>
                        <a:rPr lang="en-NZ" dirty="0" smtClean="0">
                          <a:latin typeface="Arial"/>
                          <a:cs typeface="Arial"/>
                        </a:rPr>
                        <a:t>˧</a:t>
                      </a:r>
                      <a:endParaRPr lang="en-NZ" dirty="0">
                        <a:latin typeface="Arial"/>
                        <a:cs typeface="Arial"/>
                      </a:endParaRPr>
                    </a:p>
                  </a:txBody>
                  <a:tcPr anchor="ctr">
                    <a:lnL w="12700" cap="flat" cmpd="sng" algn="ctr">
                      <a:solidFill>
                        <a:scrgbClr r="0" g="0" b="0"/>
                      </a:solid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lnTlToBr w="12700" cmpd="sng">
                      <a:noFill/>
                      <a:prstDash val="solid"/>
                    </a:lnTlToBr>
                    <a:lnBlToTr w="12700" cmpd="sng">
                      <a:noFill/>
                      <a:prstDash val="solid"/>
                    </a:lnBlToTr>
                  </a:tcPr>
                </a:tc>
              </a:tr>
              <a:tr h="463973">
                <a:tc vMerge="1">
                  <a:txBody>
                    <a:bodyPr/>
                    <a:lstStyle/>
                    <a:p>
                      <a:endParaRPr lang="en-NZ" dirty="0">
                        <a:latin typeface="Arial"/>
                        <a:cs typeface="Arial"/>
                      </a:endParaRP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NZ" dirty="0" smtClean="0">
                          <a:latin typeface="Arial"/>
                          <a:cs typeface="Arial"/>
                        </a:rPr>
                        <a:t>– asp</a:t>
                      </a:r>
                      <a:endParaRPr lang="en-NZ" dirty="0">
                        <a:latin typeface="Arial"/>
                        <a:cs typeface="Arial"/>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tcPr>
                </a:tc>
                <a:tc gridSpan="2" vMerge="1">
                  <a:txBody>
                    <a:bodyPr/>
                    <a:lstStyle/>
                    <a:p>
                      <a:endParaRPr lang="en-NZ" dirty="0">
                        <a:latin typeface="Arial"/>
                        <a:cs typeface="Arial"/>
                      </a:endParaRPr>
                    </a:p>
                  </a:txBody>
                  <a:tcPr>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tcPr>
                </a:tc>
                <a:tc hMerge="1" vMerge="1">
                  <a:txBody>
                    <a:bodyPr/>
                    <a:lstStyle/>
                    <a:p>
                      <a:endParaRPr lang="en-NZ" dirty="0">
                        <a:latin typeface="Arial"/>
                        <a:cs typeface="Arial"/>
                      </a:endParaRPr>
                    </a:p>
                  </a:txBody>
                  <a:tcPr>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tcPr>
                </a:tc>
                <a:tc>
                  <a:txBody>
                    <a:bodyPr/>
                    <a:lstStyle/>
                    <a:p>
                      <a:pPr algn="ctr"/>
                      <a:r>
                        <a:rPr lang="en-NZ" dirty="0" smtClean="0">
                          <a:latin typeface="Arial"/>
                          <a:cs typeface="Arial"/>
                        </a:rPr>
                        <a:t>˥</a:t>
                      </a:r>
                      <a:endParaRPr lang="en-NZ" dirty="0">
                        <a:latin typeface="Arial"/>
                        <a:cs typeface="Arial"/>
                      </a:endParaRPr>
                    </a:p>
                  </a:txBody>
                  <a:tcPr>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ysDot"/>
                      <a:round/>
                      <a:headEnd type="none" w="med" len="med"/>
                      <a:tailEnd type="none" w="med" len="med"/>
                    </a:lnT>
                    <a:lnB w="12700" cap="flat" cmpd="sng" algn="ctr">
                      <a:solidFill>
                        <a:scrgbClr r="0" g="0" b="0"/>
                      </a:solidFill>
                      <a:prstDash val="sysDot"/>
                      <a:round/>
                      <a:headEnd type="none" w="med" len="med"/>
                      <a:tailEnd type="none" w="med" len="med"/>
                    </a:lnB>
                    <a:lnTlToBr w="12700" cmpd="sng">
                      <a:noFill/>
                      <a:prstDash val="solid"/>
                    </a:lnTlToBr>
                    <a:lnBlToTr w="12700" cmpd="sng">
                      <a:noFill/>
                      <a:prstDash val="solid"/>
                    </a:lnBlToTr>
                  </a:tcPr>
                </a:tc>
                <a:tc vMerge="1">
                  <a:txBody>
                    <a:bodyPr/>
                    <a:lstStyle/>
                    <a:p>
                      <a:endParaRPr lang="en-NZ" dirty="0">
                        <a:latin typeface="Arial"/>
                        <a:cs typeface="Arial"/>
                      </a:endParaRPr>
                    </a:p>
                  </a:txBody>
                  <a:tcPr>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tcPr>
                </a:tc>
              </a:tr>
              <a:tr h="463973">
                <a:tc rowSpan="2">
                  <a:txBody>
                    <a:bodyPr/>
                    <a:lstStyle/>
                    <a:p>
                      <a:pPr algn="r"/>
                      <a:r>
                        <a:rPr lang="en-NZ" dirty="0" smtClean="0">
                          <a:latin typeface="Arial"/>
                          <a:cs typeface="Arial"/>
                        </a:rPr>
                        <a:t>*voiced</a:t>
                      </a:r>
                      <a:endParaRPr lang="en-NZ" dirty="0">
                        <a:latin typeface="Arial"/>
                        <a:cs typeface="Arial"/>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NZ" dirty="0" smtClean="0">
                          <a:latin typeface="Arial"/>
                          <a:cs typeface="Arial"/>
                        </a:rPr>
                        <a:t>*son</a:t>
                      </a:r>
                      <a:endParaRPr lang="en-NZ" dirty="0">
                        <a:latin typeface="Arial"/>
                        <a:cs typeface="Arial"/>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n-NZ" dirty="0" smtClean="0">
                          <a:latin typeface="Arial"/>
                          <a:cs typeface="Arial"/>
                        </a:rPr>
                        <a:t>˨˩</a:t>
                      </a:r>
                      <a:endParaRPr lang="en-NZ" dirty="0">
                        <a:latin typeface="Arial"/>
                        <a:cs typeface="Aria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ysDot"/>
                      <a:round/>
                      <a:headEnd type="none" w="med" len="med"/>
                      <a:tailEnd type="none" w="med" len="med"/>
                    </a:lnT>
                    <a:lnB>
                      <a:noFill/>
                    </a:lnB>
                    <a:lnTlToBr w="12700" cmpd="sng">
                      <a:noFill/>
                      <a:prstDash val="solid"/>
                    </a:lnTlToBr>
                    <a:lnBlToTr w="12700" cmpd="sng">
                      <a:noFill/>
                      <a:prstDash val="solid"/>
                    </a:lnBlToTr>
                  </a:tcPr>
                </a:tc>
                <a:tc rowSpan="2">
                  <a:txBody>
                    <a:bodyPr/>
                    <a:lstStyle/>
                    <a:p>
                      <a:pPr algn="ctr"/>
                      <a:r>
                        <a:rPr lang="en-NZ" dirty="0" smtClean="0">
                          <a:latin typeface="Arial"/>
                          <a:cs typeface="Arial"/>
                        </a:rPr>
                        <a:t>˩˧</a:t>
                      </a:r>
                      <a:endParaRPr lang="en-NZ" dirty="0">
                        <a:latin typeface="Arial"/>
                        <a:cs typeface="Arial"/>
                      </a:endParaRPr>
                    </a:p>
                  </a:txBody>
                  <a:tcPr anchor="ctr">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ysDot"/>
                      <a:round/>
                      <a:headEnd type="none" w="med" len="med"/>
                      <a:tailEnd type="none" w="med" len="med"/>
                    </a:lnT>
                    <a:lnB>
                      <a:noFill/>
                    </a:lnB>
                    <a:lnTlToBr w="12700" cmpd="sng">
                      <a:noFill/>
                      <a:prstDash val="solid"/>
                    </a:lnTlToBr>
                    <a:lnBlToTr w="12700" cmpd="sng">
                      <a:noFill/>
                      <a:prstDash val="solid"/>
                    </a:lnBlToTr>
                  </a:tcPr>
                </a:tc>
                <a:tc rowSpan="2" gridSpan="2">
                  <a:txBody>
                    <a:bodyPr/>
                    <a:lstStyle/>
                    <a:p>
                      <a:pPr algn="ctr"/>
                      <a:r>
                        <a:rPr lang="en-NZ" dirty="0" smtClean="0">
                          <a:latin typeface="Arial"/>
                          <a:cs typeface="Arial"/>
                        </a:rPr>
                        <a:t>˨</a:t>
                      </a:r>
                      <a:endParaRPr lang="en-NZ" dirty="0">
                        <a:latin typeface="Arial"/>
                        <a:cs typeface="Arial"/>
                      </a:endParaRPr>
                    </a:p>
                  </a:txBody>
                  <a:tcPr anchor="ctr">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ysDot"/>
                      <a:round/>
                      <a:headEnd type="none" w="med" len="med"/>
                      <a:tailEnd type="none" w="med" len="med"/>
                    </a:lnT>
                    <a:lnB>
                      <a:noFill/>
                    </a:lnB>
                    <a:lnTlToBr w="12700" cmpd="sng">
                      <a:noFill/>
                      <a:prstDash val="solid"/>
                    </a:lnTlToBr>
                    <a:lnBlToTr w="12700" cmpd="sng">
                      <a:noFill/>
                      <a:prstDash val="solid"/>
                    </a:lnBlToTr>
                  </a:tcPr>
                </a:tc>
                <a:tc rowSpan="2" hMerge="1">
                  <a:txBody>
                    <a:bodyPr/>
                    <a:lstStyle/>
                    <a:p>
                      <a:endParaRPr lang="en-NZ"/>
                    </a:p>
                  </a:txBody>
                  <a:tcPr/>
                </a:tc>
                <a:tc>
                  <a:txBody>
                    <a:bodyPr/>
                    <a:lstStyle/>
                    <a:p>
                      <a:pPr algn="ctr"/>
                      <a:r>
                        <a:rPr lang="en-NZ" dirty="0" smtClean="0">
                          <a:latin typeface="Arial"/>
                          <a:cs typeface="Arial"/>
                        </a:rPr>
                        <a:t>˨˧</a:t>
                      </a:r>
                      <a:endParaRPr lang="en-NZ" dirty="0">
                        <a:latin typeface="Arial"/>
                        <a:cs typeface="Arial"/>
                      </a:endParaRPr>
                    </a:p>
                  </a:txBody>
                  <a:tcPr>
                    <a:lnL w="12700" cap="flat" cmpd="sng" algn="ctr">
                      <a:solidFill>
                        <a:scrgbClr r="0" g="0" b="0"/>
                      </a:solidFill>
                      <a:prstDash val="sysDot"/>
                      <a:round/>
                      <a:headEnd type="none" w="med" len="med"/>
                      <a:tailEnd type="none" w="med" len="med"/>
                    </a:lnL>
                    <a:lnR>
                      <a:noFill/>
                    </a:lnR>
                    <a:lnT w="12700" cap="flat" cmpd="sng" algn="ctr">
                      <a:solidFill>
                        <a:scrgbClr r="0" g="0" b="0"/>
                      </a:solidFill>
                      <a:prstDash val="sysDot"/>
                      <a:round/>
                      <a:headEnd type="none" w="med" len="med"/>
                      <a:tailEnd type="none" w="med" len="med"/>
                    </a:lnT>
                    <a:lnB w="12700" cap="flat" cmpd="sng" algn="ctr">
                      <a:solidFill>
                        <a:scrgbClr r="0" g="0" b="0"/>
                      </a:solidFill>
                      <a:prstDash val="sysDot"/>
                      <a:round/>
                      <a:headEnd type="none" w="med" len="med"/>
                      <a:tailEnd type="none" w="med" len="med"/>
                    </a:lnB>
                    <a:lnTlToBr w="12700" cmpd="sng">
                      <a:noFill/>
                      <a:prstDash val="solid"/>
                    </a:lnTlToBr>
                    <a:lnBlToTr w="12700" cmpd="sng">
                      <a:noFill/>
                      <a:prstDash val="solid"/>
                    </a:lnBlToTr>
                  </a:tcPr>
                </a:tc>
              </a:tr>
              <a:tr h="463973">
                <a:tc vMerge="1">
                  <a:txBody>
                    <a:bodyPr/>
                    <a:lstStyle/>
                    <a:p>
                      <a:endParaRPr lang="en-NZ" dirty="0">
                        <a:latin typeface="Arial"/>
                        <a:cs typeface="Arial"/>
                      </a:endParaRP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r>
                        <a:rPr lang="en-NZ" dirty="0" smtClean="0">
                          <a:latin typeface="Arial"/>
                          <a:cs typeface="Arial"/>
                        </a:rPr>
                        <a:t>*obs</a:t>
                      </a:r>
                      <a:endParaRPr lang="en-NZ" dirty="0">
                        <a:latin typeface="Arial"/>
                        <a:cs typeface="Arial"/>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vMerge="1">
                  <a:txBody>
                    <a:bodyPr/>
                    <a:lstStyle/>
                    <a:p>
                      <a:endParaRPr lang="en-NZ" dirty="0">
                        <a:latin typeface="Arial"/>
                        <a:cs typeface="Aria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ysDot"/>
                      <a:round/>
                      <a:headEnd type="none" w="med" len="med"/>
                      <a:tailEnd type="none" w="med" len="med"/>
                    </a:lnT>
                  </a:tcPr>
                </a:tc>
                <a:tc vMerge="1">
                  <a:txBody>
                    <a:bodyPr/>
                    <a:lstStyle/>
                    <a:p>
                      <a:endParaRPr lang="en-NZ" dirty="0">
                        <a:latin typeface="Arial"/>
                        <a:cs typeface="Arial"/>
                      </a:endParaRPr>
                    </a:p>
                  </a:txBody>
                  <a:tcPr>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ysDot"/>
                      <a:round/>
                      <a:headEnd type="none" w="med" len="med"/>
                      <a:tailEnd type="none" w="med" len="med"/>
                    </a:lnT>
                  </a:tcPr>
                </a:tc>
                <a:tc gridSpan="2" vMerge="1">
                  <a:txBody>
                    <a:bodyPr/>
                    <a:lstStyle/>
                    <a:p>
                      <a:pPr algn="r"/>
                      <a:endParaRPr lang="en-NZ" dirty="0">
                        <a:latin typeface="Arial"/>
                        <a:cs typeface="Arial"/>
                      </a:endParaRPr>
                    </a:p>
                  </a:txBody>
                  <a:tcPr>
                    <a:lnL w="12700" cap="flat" cmpd="sng" algn="ctr">
                      <a:solidFill>
                        <a:scrgbClr r="0" g="0" b="0"/>
                      </a:solidFill>
                      <a:prstDash val="sysDot"/>
                      <a:round/>
                      <a:headEnd type="none" w="med" len="med"/>
                      <a:tailEnd type="none" w="med" len="med"/>
                    </a:lnL>
                    <a:lnT w="12700" cap="flat" cmpd="sng" algn="ctr">
                      <a:solidFill>
                        <a:scrgbClr r="0" g="0" b="0"/>
                      </a:solidFill>
                      <a:prstDash val="sysDot"/>
                      <a:round/>
                      <a:headEnd type="none" w="med" len="med"/>
                      <a:tailEnd type="none" w="med" len="med"/>
                    </a:lnT>
                  </a:tcPr>
                </a:tc>
                <a:tc hMerge="1" vMerge="1">
                  <a:txBody>
                    <a:bodyPr/>
                    <a:lstStyle/>
                    <a:p>
                      <a:endParaRPr lang="en-NZ" dirty="0">
                        <a:latin typeface="Arial"/>
                        <a:cs typeface="Arial"/>
                      </a:endParaRPr>
                    </a:p>
                  </a:txBody>
                  <a:tcPr>
                    <a:lnL w="12700" cap="flat" cmpd="sng" algn="ctr">
                      <a:solidFill>
                        <a:scrgbClr r="0" g="0" b="0"/>
                      </a:solidFill>
                      <a:prstDash val="sysDot"/>
                      <a:round/>
                      <a:headEnd type="none" w="med" len="med"/>
                      <a:tailEnd type="none" w="med" len="med"/>
                    </a:lnL>
                    <a:lnT w="12700" cap="flat" cmpd="sng" algn="ctr">
                      <a:solidFill>
                        <a:scrgbClr r="0" g="0" b="0"/>
                      </a:solidFill>
                      <a:prstDash val="sysDot"/>
                      <a:round/>
                      <a:headEnd type="none" w="med" len="med"/>
                      <a:tailEnd type="none" w="med" len="med"/>
                    </a:lnT>
                  </a:tcPr>
                </a:tc>
                <a:tc>
                  <a:txBody>
                    <a:bodyPr/>
                    <a:lstStyle/>
                    <a:p>
                      <a:pPr algn="ctr"/>
                      <a:r>
                        <a:rPr lang="en-NZ" dirty="0" smtClean="0">
                          <a:latin typeface="Arial"/>
                          <a:cs typeface="Arial"/>
                        </a:rPr>
                        <a:t>˨</a:t>
                      </a:r>
                      <a:endParaRPr lang="en-NZ" dirty="0">
                        <a:latin typeface="Arial"/>
                        <a:cs typeface="Arial"/>
                      </a:endParaRPr>
                    </a:p>
                  </a:txBody>
                  <a:tcPr>
                    <a:lnL>
                      <a:noFill/>
                    </a:lnL>
                    <a:lnR>
                      <a:noFill/>
                    </a:lnR>
                    <a:lnT w="12700" cap="flat" cmpd="sng" algn="ctr">
                      <a:solidFill>
                        <a:scrgbClr r="0" g="0" b="0"/>
                      </a:solidFill>
                      <a:prstDash val="sysDot"/>
                      <a:round/>
                      <a:headEnd type="none" w="med" len="med"/>
                      <a:tailEnd type="none" w="med" len="med"/>
                    </a:lnT>
                    <a:lnB>
                      <a:noFill/>
                    </a:lnB>
                    <a:lnTlToBr w="12700" cmpd="sng">
                      <a:noFill/>
                      <a:prstDash val="solid"/>
                    </a:lnTlToBr>
                    <a:lnBlToTr w="12700" cmpd="sng">
                      <a:noFill/>
                      <a:prstDash val="solid"/>
                    </a:lnBlToTr>
                  </a:tcPr>
                </a:tc>
              </a:tr>
            </a:tbl>
          </a:graphicData>
        </a:graphic>
      </p:graphicFrame>
      <p:sp>
        <p:nvSpPr>
          <p:cNvPr id="12" name="TextBox 11"/>
          <p:cNvSpPr txBox="1"/>
          <p:nvPr/>
        </p:nvSpPr>
        <p:spPr>
          <a:xfrm>
            <a:off x="2869109" y="5959226"/>
            <a:ext cx="1685415" cy="533479"/>
          </a:xfrm>
          <a:prstGeom prst="rect">
            <a:avLst/>
          </a:prstGeom>
          <a:noFill/>
        </p:spPr>
        <p:txBody>
          <a:bodyPr wrap="none" rtlCol="0">
            <a:spAutoFit/>
          </a:bodyPr>
          <a:lstStyle/>
          <a:p>
            <a:r>
              <a:rPr lang="en-NZ" dirty="0" smtClean="0">
                <a:latin typeface="Arial"/>
                <a:cs typeface="Arial"/>
              </a:rPr>
              <a:t>(Irregular D: ˥)</a:t>
            </a:r>
          </a:p>
          <a:p>
            <a:endParaRPr lang="en-NZ" sz="1600" i="1" baseline="30000" dirty="0" smtClean="0">
              <a:latin typeface="Arial"/>
              <a:cs typeface="Arial"/>
            </a:endParaRPr>
          </a:p>
        </p:txBody>
      </p:sp>
      <p:sp>
        <p:nvSpPr>
          <p:cNvPr id="13" name="TextBox 12"/>
          <p:cNvSpPr txBox="1"/>
          <p:nvPr/>
        </p:nvSpPr>
        <p:spPr>
          <a:xfrm>
            <a:off x="434975" y="2801133"/>
            <a:ext cx="4172937" cy="810478"/>
          </a:xfrm>
          <a:prstGeom prst="rect">
            <a:avLst/>
          </a:prstGeom>
          <a:noFill/>
        </p:spPr>
        <p:txBody>
          <a:bodyPr wrap="none" rtlCol="0">
            <a:spAutoFit/>
          </a:bodyPr>
          <a:lstStyle/>
          <a:p>
            <a:r>
              <a:rPr lang="en-NZ" b="1" dirty="0" smtClean="0">
                <a:latin typeface="Arial"/>
                <a:cs typeface="Arial"/>
              </a:rPr>
              <a:t>Nánníng Wèizǐlù </a:t>
            </a:r>
            <a:r>
              <a:rPr lang="en-US" altLang="zh-CN" b="1" dirty="0" smtClean="0">
                <a:latin typeface="Arial"/>
                <a:cs typeface="Arial"/>
              </a:rPr>
              <a:t>Pínghuà</a:t>
            </a:r>
          </a:p>
          <a:p>
            <a:r>
              <a:rPr lang="en-US" dirty="0" smtClean="0">
                <a:latin typeface="Arial"/>
                <a:cs typeface="Arial"/>
              </a:rPr>
              <a:t>7 </a:t>
            </a:r>
            <a:r>
              <a:rPr lang="en-US" dirty="0" err="1" smtClean="0">
                <a:latin typeface="Arial"/>
                <a:cs typeface="Arial"/>
              </a:rPr>
              <a:t>tonemes</a:t>
            </a:r>
            <a:r>
              <a:rPr lang="en-US" dirty="0" smtClean="0">
                <a:latin typeface="Arial"/>
                <a:cs typeface="Arial"/>
              </a:rPr>
              <a:t>: /</a:t>
            </a:r>
            <a:r>
              <a:rPr lang="en-US" dirty="0">
                <a:latin typeface="Arial"/>
                <a:cs typeface="Arial"/>
              </a:rPr>
              <a:t> </a:t>
            </a:r>
            <a:r>
              <a:rPr lang="en-US" dirty="0" smtClean="0">
                <a:latin typeface="Arial"/>
                <a:cs typeface="Arial"/>
              </a:rPr>
              <a:t>˥˧ / /</a:t>
            </a:r>
            <a:r>
              <a:rPr lang="en-US" dirty="0">
                <a:latin typeface="Arial"/>
                <a:cs typeface="Arial"/>
              </a:rPr>
              <a:t> </a:t>
            </a:r>
            <a:r>
              <a:rPr lang="en-US" dirty="0" smtClean="0">
                <a:latin typeface="Arial"/>
                <a:cs typeface="Arial"/>
              </a:rPr>
              <a:t>˧ / / ˧˥ / /</a:t>
            </a:r>
            <a:r>
              <a:rPr lang="en-US" dirty="0">
                <a:latin typeface="Arial"/>
                <a:cs typeface="Arial"/>
              </a:rPr>
              <a:t> </a:t>
            </a:r>
            <a:r>
              <a:rPr lang="en-US" dirty="0" smtClean="0">
                <a:latin typeface="Arial"/>
                <a:cs typeface="Arial"/>
              </a:rPr>
              <a:t>˥ / /</a:t>
            </a:r>
            <a:r>
              <a:rPr lang="en-US" dirty="0">
                <a:latin typeface="Arial"/>
                <a:cs typeface="Arial"/>
              </a:rPr>
              <a:t> </a:t>
            </a:r>
            <a:r>
              <a:rPr lang="en-US" dirty="0" smtClean="0">
                <a:latin typeface="Arial"/>
                <a:cs typeface="Arial"/>
              </a:rPr>
              <a:t>˨˩ / / ˩˧ / /</a:t>
            </a:r>
            <a:r>
              <a:rPr lang="en-US" dirty="0">
                <a:latin typeface="Arial"/>
                <a:cs typeface="Arial"/>
              </a:rPr>
              <a:t> </a:t>
            </a:r>
            <a:r>
              <a:rPr lang="en-US" dirty="0" smtClean="0">
                <a:latin typeface="Arial"/>
                <a:cs typeface="Arial"/>
              </a:rPr>
              <a:t>˨ /</a:t>
            </a:r>
            <a:endParaRPr lang="en-NZ" dirty="0" smtClean="0">
              <a:latin typeface="Arial"/>
              <a:cs typeface="Arial"/>
            </a:endParaRPr>
          </a:p>
          <a:p>
            <a:endParaRPr lang="en-NZ" sz="1600" i="1" baseline="30000" dirty="0" smtClean="0">
              <a:latin typeface="Arial"/>
              <a:cs typeface="Arial"/>
            </a:endParaRPr>
          </a:p>
        </p:txBody>
      </p:sp>
      <p:sp>
        <p:nvSpPr>
          <p:cNvPr id="14" name="TextBox 13"/>
          <p:cNvSpPr txBox="1"/>
          <p:nvPr/>
        </p:nvSpPr>
        <p:spPr>
          <a:xfrm>
            <a:off x="5743636" y="2819446"/>
            <a:ext cx="3026903" cy="810478"/>
          </a:xfrm>
          <a:prstGeom prst="rect">
            <a:avLst/>
          </a:prstGeom>
          <a:noFill/>
        </p:spPr>
        <p:txBody>
          <a:bodyPr wrap="none" rtlCol="0">
            <a:spAutoFit/>
          </a:bodyPr>
          <a:lstStyle/>
          <a:p>
            <a:r>
              <a:rPr lang="en-NZ" b="1" dirty="0" smtClean="0">
                <a:latin typeface="Arial"/>
                <a:cs typeface="Arial"/>
              </a:rPr>
              <a:t>Old Nánníng Mandarin</a:t>
            </a:r>
            <a:endParaRPr lang="en-US" altLang="zh-CN" b="1" dirty="0" smtClean="0">
              <a:latin typeface="Arial"/>
              <a:cs typeface="Arial"/>
            </a:endParaRPr>
          </a:p>
          <a:p>
            <a:r>
              <a:rPr lang="en-US" dirty="0" smtClean="0">
                <a:latin typeface="Arial"/>
                <a:cs typeface="Arial"/>
              </a:rPr>
              <a:t>4 </a:t>
            </a:r>
            <a:r>
              <a:rPr lang="en-US" dirty="0" err="1" smtClean="0">
                <a:latin typeface="Arial"/>
                <a:cs typeface="Arial"/>
              </a:rPr>
              <a:t>tonemes</a:t>
            </a:r>
            <a:r>
              <a:rPr lang="en-US" dirty="0" smtClean="0">
                <a:latin typeface="Arial"/>
                <a:cs typeface="Arial"/>
              </a:rPr>
              <a:t>: / ˧˥ / / ˧˩ / /</a:t>
            </a:r>
            <a:r>
              <a:rPr lang="en-US" dirty="0">
                <a:latin typeface="Arial"/>
                <a:cs typeface="Arial"/>
              </a:rPr>
              <a:t> </a:t>
            </a:r>
            <a:r>
              <a:rPr lang="en-US" dirty="0" smtClean="0">
                <a:latin typeface="Arial"/>
                <a:cs typeface="Arial"/>
              </a:rPr>
              <a:t>˥˦ / /</a:t>
            </a:r>
            <a:r>
              <a:rPr lang="en-US" dirty="0">
                <a:latin typeface="Arial"/>
                <a:cs typeface="Arial"/>
              </a:rPr>
              <a:t> </a:t>
            </a:r>
            <a:r>
              <a:rPr lang="en-US" dirty="0" smtClean="0">
                <a:latin typeface="Arial"/>
                <a:cs typeface="Arial"/>
              </a:rPr>
              <a:t>˩˧ / 	</a:t>
            </a:r>
            <a:endParaRPr lang="en-NZ" dirty="0" smtClean="0">
              <a:latin typeface="Arial"/>
              <a:cs typeface="Arial"/>
            </a:endParaRPr>
          </a:p>
          <a:p>
            <a:endParaRPr lang="en-NZ" sz="1600" i="1" baseline="30000" dirty="0" smtClean="0">
              <a:latin typeface="Arial"/>
              <a:cs typeface="Arial"/>
            </a:endParaRPr>
          </a:p>
        </p:txBody>
      </p:sp>
      <p:sp>
        <p:nvSpPr>
          <p:cNvPr id="18" name="TextBox 17"/>
          <p:cNvSpPr txBox="1"/>
          <p:nvPr/>
        </p:nvSpPr>
        <p:spPr>
          <a:xfrm>
            <a:off x="6762216" y="5228976"/>
            <a:ext cx="1902046" cy="533479"/>
          </a:xfrm>
          <a:prstGeom prst="rect">
            <a:avLst/>
          </a:prstGeom>
          <a:noFill/>
        </p:spPr>
        <p:txBody>
          <a:bodyPr wrap="none" rtlCol="0">
            <a:spAutoFit/>
          </a:bodyPr>
          <a:lstStyle/>
          <a:p>
            <a:r>
              <a:rPr lang="en-NZ" dirty="0" smtClean="0">
                <a:latin typeface="Arial"/>
                <a:cs typeface="Arial"/>
              </a:rPr>
              <a:t>(Irregular D: ˥, ˨)</a:t>
            </a:r>
          </a:p>
          <a:p>
            <a:endParaRPr lang="en-NZ" sz="1600" i="1" baseline="30000" dirty="0" smtClean="0">
              <a:latin typeface="Arial"/>
              <a:cs typeface="Arial"/>
            </a:endParaRPr>
          </a:p>
        </p:txBody>
      </p:sp>
      <p:graphicFrame>
        <p:nvGraphicFramePr>
          <p:cNvPr id="19" name="Table 18"/>
          <p:cNvGraphicFramePr>
            <a:graphicFrameLocks noGrp="1"/>
          </p:cNvGraphicFramePr>
          <p:nvPr>
            <p:extLst>
              <p:ext uri="{D42A27DB-BD31-4B8C-83A1-F6EECF244321}">
                <p14:modId xmlns:p14="http://schemas.microsoft.com/office/powerpoint/2010/main" val="527367434"/>
              </p:ext>
            </p:extLst>
          </p:nvPr>
        </p:nvGraphicFramePr>
        <p:xfrm>
          <a:off x="5743636" y="3611611"/>
          <a:ext cx="2960638" cy="1391919"/>
        </p:xfrm>
        <a:graphic>
          <a:graphicData uri="http://schemas.openxmlformats.org/drawingml/2006/table">
            <a:tbl>
              <a:tblPr firstRow="1" bandRow="1">
                <a:tableStyleId>{2D5ABB26-0587-4C30-8999-92F81FD0307C}</a:tableStyleId>
              </a:tblPr>
              <a:tblGrid>
                <a:gridCol w="1212027"/>
                <a:gridCol w="437153"/>
                <a:gridCol w="255820"/>
                <a:gridCol w="181333"/>
                <a:gridCol w="437153"/>
                <a:gridCol w="437152"/>
              </a:tblGrid>
              <a:tr h="463973">
                <a:tc>
                  <a:txBody>
                    <a:bodyPr/>
                    <a:lstStyle/>
                    <a:p>
                      <a:endParaRPr lang="en-NZ" dirty="0">
                        <a:latin typeface="Arial"/>
                        <a:cs typeface="Arial"/>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r>
                        <a:rPr lang="en-NZ" dirty="0" smtClean="0">
                          <a:latin typeface="Arial"/>
                          <a:cs typeface="Arial"/>
                        </a:rPr>
                        <a:t>*A</a:t>
                      </a:r>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gridSpan="2">
                  <a:txBody>
                    <a:bodyPr/>
                    <a:lstStyle/>
                    <a:p>
                      <a:r>
                        <a:rPr lang="en-NZ" dirty="0" smtClean="0">
                          <a:latin typeface="Arial"/>
                          <a:cs typeface="Arial"/>
                        </a:rPr>
                        <a:t>*B</a:t>
                      </a:r>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hMerge="1">
                  <a:txBody>
                    <a:bodyPr/>
                    <a:lstStyle/>
                    <a:p>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r>
                        <a:rPr lang="en-NZ" dirty="0" smtClean="0">
                          <a:latin typeface="Arial"/>
                          <a:cs typeface="Arial"/>
                        </a:rPr>
                        <a:t>*C</a:t>
                      </a:r>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r>
                        <a:rPr lang="en-NZ" baseline="0" dirty="0" smtClean="0">
                          <a:latin typeface="Arial"/>
                          <a:cs typeface="Arial"/>
                        </a:rPr>
                        <a:t>*D</a:t>
                      </a:r>
                      <a:endParaRPr lang="en-NZ" dirty="0">
                        <a:latin typeface="Arial"/>
                        <a:cs typeface="Arial"/>
                      </a:endParaRP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r>
              <a:tr h="463973">
                <a:tc>
                  <a:txBody>
                    <a:bodyPr/>
                    <a:lstStyle/>
                    <a:p>
                      <a:pPr algn="r"/>
                      <a:r>
                        <a:rPr lang="en-NZ" dirty="0" smtClean="0">
                          <a:latin typeface="Arial"/>
                          <a:cs typeface="Arial"/>
                        </a:rPr>
                        <a:t>*voiceless</a:t>
                      </a:r>
                      <a:endParaRPr lang="en-NZ" dirty="0">
                        <a:latin typeface="Arial"/>
                        <a:cs typeface="Arial"/>
                      </a:endParaRP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NZ" dirty="0" smtClean="0">
                          <a:latin typeface="Arial"/>
                          <a:cs typeface="Arial"/>
                        </a:rPr>
                        <a:t>˧˥</a:t>
                      </a:r>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tcPr>
                </a:tc>
                <a:tc gridSpan="2">
                  <a:txBody>
                    <a:bodyPr/>
                    <a:lstStyle/>
                    <a:p>
                      <a:r>
                        <a:rPr lang="en-NZ" dirty="0" smtClean="0">
                          <a:latin typeface="Arial"/>
                          <a:cs typeface="Arial"/>
                        </a:rPr>
                        <a:t>˥˦</a:t>
                      </a:r>
                      <a:endParaRPr lang="en-NZ" dirty="0">
                        <a:latin typeface="Arial"/>
                        <a:cs typeface="Arial"/>
                      </a:endParaRPr>
                    </a:p>
                  </a:txBody>
                  <a:tcPr>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ysDot"/>
                      <a:round/>
                      <a:headEnd type="none" w="med" len="med"/>
                      <a:tailEnd type="none" w="med" len="med"/>
                    </a:lnB>
                  </a:tcPr>
                </a:tc>
                <a:tc hMerge="1">
                  <a:txBody>
                    <a:bodyPr/>
                    <a:lstStyle/>
                    <a:p>
                      <a:endParaRPr lang="en-NZ" dirty="0">
                        <a:latin typeface="Arial"/>
                        <a:cs typeface="Arial"/>
                      </a:endParaRPr>
                    </a:p>
                  </a:txBody>
                  <a:tcPr>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tcPr>
                </a:tc>
                <a:tc>
                  <a:txBody>
                    <a:bodyPr/>
                    <a:lstStyle/>
                    <a:p>
                      <a:r>
                        <a:rPr lang="en-NZ" dirty="0" smtClean="0">
                          <a:latin typeface="Arial"/>
                          <a:cs typeface="Arial"/>
                        </a:rPr>
                        <a:t>˩˧</a:t>
                      </a:r>
                      <a:endParaRPr lang="en-NZ" dirty="0">
                        <a:latin typeface="Arial"/>
                        <a:cs typeface="Arial"/>
                      </a:endParaRPr>
                    </a:p>
                  </a:txBody>
                  <a:tcPr>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ysDot"/>
                      <a:round/>
                      <a:headEnd type="none" w="med" len="med"/>
                      <a:tailEnd type="none" w="med" len="med"/>
                    </a:lnB>
                  </a:tcPr>
                </a:tc>
                <a:tc rowSpan="2">
                  <a:txBody>
                    <a:bodyPr/>
                    <a:lstStyle/>
                    <a:p>
                      <a:pPr algn="ctr"/>
                      <a:r>
                        <a:rPr lang="en-NZ" dirty="0" smtClean="0">
                          <a:latin typeface="Arial"/>
                          <a:cs typeface="Arial"/>
                        </a:rPr>
                        <a:t>˧˩</a:t>
                      </a:r>
                      <a:endParaRPr lang="en-NZ" dirty="0">
                        <a:latin typeface="Arial"/>
                        <a:cs typeface="Arial"/>
                      </a:endParaRPr>
                    </a:p>
                  </a:txBody>
                  <a:tcPr>
                    <a:lnL w="12700" cap="flat" cmpd="sng" algn="ctr">
                      <a:solidFill>
                        <a:scrgbClr r="0" g="0" b="0"/>
                      </a:solidFill>
                      <a:prstDash val="sysDot"/>
                      <a:round/>
                      <a:headEnd type="none" w="med" len="med"/>
                      <a:tailEnd type="none" w="med" len="med"/>
                    </a:lnL>
                    <a:lnT w="12700" cap="flat" cmpd="sng" algn="ctr">
                      <a:solidFill>
                        <a:scrgbClr r="0" g="0" b="0"/>
                      </a:solidFill>
                      <a:prstDash val="solid"/>
                      <a:round/>
                      <a:headEnd type="none" w="med" len="med"/>
                      <a:tailEnd type="none" w="med" len="med"/>
                    </a:lnT>
                  </a:tcPr>
                </a:tc>
              </a:tr>
              <a:tr h="463973">
                <a:tc>
                  <a:txBody>
                    <a:bodyPr/>
                    <a:lstStyle/>
                    <a:p>
                      <a:pPr algn="r"/>
                      <a:r>
                        <a:rPr lang="en-NZ" dirty="0" smtClean="0">
                          <a:latin typeface="Arial"/>
                          <a:cs typeface="Arial"/>
                        </a:rPr>
                        <a:t>*voiced</a:t>
                      </a:r>
                      <a:endParaRPr lang="en-NZ" dirty="0">
                        <a:latin typeface="Arial"/>
                        <a:cs typeface="Arial"/>
                      </a:endParaRP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r>
                        <a:rPr lang="en-NZ" dirty="0" smtClean="0">
                          <a:latin typeface="Arial"/>
                          <a:cs typeface="Arial"/>
                        </a:rPr>
                        <a:t>˧˩</a:t>
                      </a:r>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ysDot"/>
                      <a:round/>
                      <a:headEnd type="none" w="med" len="med"/>
                      <a:tailEnd type="none" w="med" len="med"/>
                    </a:lnT>
                  </a:tcPr>
                </a:tc>
                <a:tc>
                  <a:txBody>
                    <a:bodyPr/>
                    <a:lstStyle/>
                    <a:p>
                      <a:endParaRPr lang="en-NZ" dirty="0">
                        <a:latin typeface="Arial"/>
                        <a:cs typeface="Arial"/>
                      </a:endParaRPr>
                    </a:p>
                  </a:txBody>
                  <a:tcPr>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noFill/>
                      <a:prstDash val="sysDot"/>
                      <a:round/>
                      <a:headEnd type="none" w="med" len="med"/>
                      <a:tailEnd type="none" w="med" len="med"/>
                    </a:lnT>
                  </a:tcPr>
                </a:tc>
                <a:tc gridSpan="2">
                  <a:txBody>
                    <a:bodyPr/>
                    <a:lstStyle/>
                    <a:p>
                      <a:pPr algn="r"/>
                      <a:endParaRPr lang="en-NZ" dirty="0">
                        <a:latin typeface="Arial"/>
                        <a:cs typeface="Arial"/>
                      </a:endParaRPr>
                    </a:p>
                  </a:txBody>
                  <a:tcPr>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ysDot"/>
                      <a:round/>
                      <a:headEnd type="none" w="med" len="med"/>
                      <a:tailEnd type="none" w="med" len="med"/>
                    </a:lnT>
                  </a:tcPr>
                </a:tc>
                <a:tc hMerge="1">
                  <a:txBody>
                    <a:bodyPr/>
                    <a:lstStyle/>
                    <a:p>
                      <a:endParaRPr lang="en-NZ" dirty="0">
                        <a:latin typeface="Arial"/>
                        <a:cs typeface="Arial"/>
                      </a:endParaRPr>
                    </a:p>
                  </a:txBody>
                  <a:tcPr>
                    <a:lnL w="12700" cap="flat" cmpd="sng" algn="ctr">
                      <a:solidFill>
                        <a:scrgbClr r="0" g="0" b="0"/>
                      </a:solidFill>
                      <a:prstDash val="sysDot"/>
                      <a:round/>
                      <a:headEnd type="none" w="med" len="med"/>
                      <a:tailEnd type="none" w="med" len="med"/>
                    </a:lnL>
                    <a:lnT w="12700" cap="flat" cmpd="sng" algn="ctr">
                      <a:solidFill>
                        <a:scrgbClr r="0" g="0" b="0"/>
                      </a:solidFill>
                      <a:prstDash val="sysDot"/>
                      <a:round/>
                      <a:headEnd type="none" w="med" len="med"/>
                      <a:tailEnd type="none" w="med" len="med"/>
                    </a:lnT>
                  </a:tcPr>
                </a:tc>
                <a:tc vMerge="1">
                  <a:txBody>
                    <a:bodyPr/>
                    <a:lstStyle/>
                    <a:p>
                      <a:pPr algn="ctr"/>
                      <a:endParaRPr lang="en-NZ" dirty="0">
                        <a:latin typeface="Arial"/>
                        <a:cs typeface="Arial"/>
                      </a:endParaRPr>
                    </a:p>
                  </a:txBody>
                  <a:tcPr>
                    <a:lnT w="12700" cap="flat" cmpd="sng" algn="ctr">
                      <a:solidFill>
                        <a:scrgbClr r="0" g="0" b="0"/>
                      </a:solidFill>
                      <a:prstDash val="sysDot"/>
                      <a:round/>
                      <a:headEnd type="none" w="med" len="med"/>
                      <a:tailEnd type="none" w="med" len="med"/>
                    </a:lnT>
                  </a:tcPr>
                </a:tc>
              </a:tr>
            </a:tbl>
          </a:graphicData>
        </a:graphic>
      </p:graphicFrame>
    </p:spTree>
    <p:extLst>
      <p:ext uri="{BB962C8B-B14F-4D97-AF65-F5344CB8AC3E}">
        <p14:creationId xmlns:p14="http://schemas.microsoft.com/office/powerpoint/2010/main" val="3991715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zh-TW" altLang="en-US" sz="2000" dirty="0" smtClean="0">
                <a:latin typeface="华文楷体"/>
                <a:ea typeface="华文楷体"/>
                <a:cs typeface="华文楷体"/>
              </a:rPr>
              <a:t>子</a:t>
            </a:r>
            <a:r>
              <a:rPr lang="en-US" sz="2000" dirty="0" smtClean="0">
                <a:latin typeface="Gentium Plus"/>
                <a:cs typeface="Gentium Plus"/>
              </a:rPr>
              <a:t> -</a:t>
            </a:r>
            <a:r>
              <a:rPr lang="en-US" sz="2000" i="1" dirty="0" smtClean="0">
                <a:latin typeface="Gentium Plus"/>
                <a:cs typeface="Gentium Plus"/>
              </a:rPr>
              <a:t>tʃi³⁵</a:t>
            </a:r>
            <a:r>
              <a:rPr lang="en-US" sz="2000" dirty="0" smtClean="0">
                <a:latin typeface="Arial"/>
                <a:cs typeface="Arial"/>
              </a:rPr>
              <a:t>: similar to Standard Cantonese</a:t>
            </a:r>
            <a:r>
              <a:rPr lang="zh-TW" altLang="en-US" sz="2000" dirty="0" smtClean="0">
                <a:latin typeface="华文楷体"/>
                <a:ea typeface="华文楷体"/>
                <a:cs typeface="华文楷体"/>
              </a:rPr>
              <a:t>子</a:t>
            </a:r>
            <a:r>
              <a:rPr lang="en-US" altLang="zh-TW" sz="2000" dirty="0">
                <a:latin typeface="华文楷体"/>
                <a:ea typeface="华文楷体"/>
                <a:cs typeface="华文楷体"/>
              </a:rPr>
              <a:t> </a:t>
            </a:r>
            <a:r>
              <a:rPr lang="en-US" altLang="zh-TW" sz="2000" dirty="0" smtClean="0">
                <a:latin typeface="华文楷体"/>
                <a:ea typeface="华文楷体"/>
                <a:cs typeface="华文楷体"/>
              </a:rPr>
              <a:t>-</a:t>
            </a:r>
            <a:r>
              <a:rPr lang="en-US" sz="2000" i="1" dirty="0" smtClean="0">
                <a:latin typeface="Gentium Plus"/>
                <a:cs typeface="Gentium Plus"/>
              </a:rPr>
              <a:t>tsi³⁵</a:t>
            </a:r>
            <a:r>
              <a:rPr lang="en-US" sz="2000" dirty="0" smtClean="0">
                <a:latin typeface="Gentium Plus"/>
                <a:cs typeface="Gentium Plus"/>
              </a:rPr>
              <a:t> </a:t>
            </a:r>
          </a:p>
          <a:p>
            <a:pPr marL="0" indent="0">
              <a:buNone/>
            </a:pPr>
            <a:r>
              <a:rPr lang="en-US" sz="2000" dirty="0" smtClean="0">
                <a:latin typeface="Arial"/>
                <a:cs typeface="Arial"/>
              </a:rPr>
              <a:t>Not used much; usually a “noun marker”</a:t>
            </a:r>
          </a:p>
          <a:p>
            <a:pPr marL="0" indent="0">
              <a:buNone/>
            </a:pPr>
            <a:endParaRPr lang="en-US" altLang="zh-TW" sz="2000" dirty="0">
              <a:latin typeface="华文楷体"/>
              <a:ea typeface="华文楷体"/>
              <a:cs typeface="华文楷体"/>
            </a:endParaRPr>
          </a:p>
          <a:p>
            <a:pPr marL="0" indent="0">
              <a:buNone/>
            </a:pPr>
            <a:r>
              <a:rPr lang="zh-TW" altLang="en-US" sz="2000" dirty="0" smtClean="0">
                <a:latin typeface="华文楷体"/>
                <a:ea typeface="华文楷体"/>
                <a:cs typeface="华文楷体"/>
              </a:rPr>
              <a:t>仔</a:t>
            </a:r>
            <a:r>
              <a:rPr lang="en-US" sz="2000" dirty="0" smtClean="0">
                <a:latin typeface="Gentium Plus"/>
                <a:cs typeface="Gentium Plus"/>
              </a:rPr>
              <a:t> -</a:t>
            </a:r>
            <a:r>
              <a:rPr lang="en-US" sz="2000" i="1" dirty="0" smtClean="0">
                <a:latin typeface="Gentium Plus"/>
                <a:cs typeface="Gentium Plus"/>
              </a:rPr>
              <a:t>tʃɐi³⁵</a:t>
            </a:r>
            <a:r>
              <a:rPr lang="en-US" sz="2000" dirty="0" smtClean="0">
                <a:latin typeface="Arial"/>
                <a:cs typeface="Arial"/>
              </a:rPr>
              <a:t>: similar to Standard Cantonese </a:t>
            </a:r>
            <a:r>
              <a:rPr lang="zh-TW" altLang="en-US" sz="2000" dirty="0" smtClean="0">
                <a:latin typeface="华文楷体"/>
                <a:ea typeface="华文楷体"/>
                <a:cs typeface="华文楷体"/>
              </a:rPr>
              <a:t>仔</a:t>
            </a:r>
            <a:r>
              <a:rPr lang="en-US" altLang="zh-TW" sz="2000" dirty="0" smtClean="0">
                <a:latin typeface="华文楷体"/>
                <a:ea typeface="华文楷体"/>
                <a:cs typeface="华文楷体"/>
              </a:rPr>
              <a:t> -</a:t>
            </a:r>
            <a:r>
              <a:rPr lang="en-US" sz="2000" i="1" dirty="0" smtClean="0">
                <a:latin typeface="Gentium Plus"/>
                <a:cs typeface="Gentium Plus"/>
              </a:rPr>
              <a:t>tsɐi³⁵</a:t>
            </a:r>
            <a:r>
              <a:rPr lang="en-US" sz="2000" dirty="0" smtClean="0">
                <a:latin typeface="Gentium Plus"/>
                <a:cs typeface="Gentium Plus"/>
              </a:rPr>
              <a:t> </a:t>
            </a:r>
          </a:p>
          <a:p>
            <a:pPr marL="0" indent="0">
              <a:buNone/>
            </a:pPr>
            <a:r>
              <a:rPr lang="en-US" sz="2000" dirty="0" smtClean="0">
                <a:latin typeface="Arial"/>
                <a:cs typeface="Arial"/>
              </a:rPr>
              <a:t>All-purpose diminutive suffix</a:t>
            </a:r>
          </a:p>
          <a:p>
            <a:pPr marL="0" indent="0">
              <a:buNone/>
            </a:pPr>
            <a:endParaRPr lang="en-US" sz="2000" dirty="0">
              <a:latin typeface="Gentium Plus"/>
              <a:cs typeface="Gentium Plus"/>
            </a:endParaRPr>
          </a:p>
          <a:p>
            <a:pPr marL="0" indent="0">
              <a:buNone/>
            </a:pPr>
            <a:r>
              <a:rPr lang="zh-TW" altLang="en-US" sz="2000" dirty="0" smtClean="0">
                <a:latin typeface="华文楷体"/>
                <a:ea typeface="华文楷体"/>
                <a:cs typeface="华文楷体"/>
              </a:rPr>
              <a:t>兒</a:t>
            </a:r>
            <a:r>
              <a:rPr lang="en-US" sz="2000" dirty="0" smtClean="0">
                <a:latin typeface="Gentium Plus"/>
                <a:cs typeface="Gentium Plus"/>
              </a:rPr>
              <a:t> -</a:t>
            </a:r>
            <a:r>
              <a:rPr lang="en-US" sz="2000" i="1" dirty="0" smtClean="0">
                <a:latin typeface="Gentium Plus"/>
                <a:cs typeface="Gentium Plus"/>
              </a:rPr>
              <a:t>ji²¹ </a:t>
            </a:r>
            <a:r>
              <a:rPr lang="en-US" altLang="zh-TW" sz="2000" i="1" baseline="30000" dirty="0" smtClean="0">
                <a:latin typeface="Gentium Plus"/>
                <a:ea typeface="华文细黑"/>
                <a:cs typeface="Gentium Plus"/>
              </a:rPr>
              <a:t>&gt;</a:t>
            </a:r>
            <a:r>
              <a:rPr lang="en-US" altLang="zh-TW" sz="2000" i="1" dirty="0" smtClean="0">
                <a:latin typeface="Gentium Plus"/>
                <a:ea typeface="华文细黑"/>
                <a:cs typeface="Gentium Plus"/>
              </a:rPr>
              <a:t> ⁵⁵</a:t>
            </a:r>
            <a:r>
              <a:rPr lang="en-US" sz="2000" dirty="0" smtClean="0">
                <a:latin typeface="Arial"/>
                <a:cs typeface="Arial"/>
              </a:rPr>
              <a:t>: </a:t>
            </a:r>
            <a:r>
              <a:rPr lang="en-US" sz="2000" dirty="0">
                <a:latin typeface="Arial"/>
                <a:cs typeface="Arial"/>
              </a:rPr>
              <a:t>similar to Standard </a:t>
            </a:r>
            <a:r>
              <a:rPr lang="en-US" sz="2000" dirty="0" smtClean="0">
                <a:latin typeface="Arial"/>
                <a:cs typeface="Arial"/>
              </a:rPr>
              <a:t>Cantonese </a:t>
            </a:r>
            <a:r>
              <a:rPr lang="zh-TW" altLang="en-US" sz="2000" dirty="0" smtClean="0">
                <a:latin typeface="华文楷体"/>
                <a:ea typeface="华文楷体"/>
                <a:cs typeface="华文楷体"/>
              </a:rPr>
              <a:t>兒</a:t>
            </a:r>
            <a:r>
              <a:rPr lang="en-US" sz="2000" dirty="0" smtClean="0">
                <a:latin typeface="Gentium Plus"/>
                <a:cs typeface="Gentium Plus"/>
              </a:rPr>
              <a:t> -</a:t>
            </a:r>
            <a:r>
              <a:rPr lang="en-US" sz="2000" i="1" dirty="0" smtClean="0">
                <a:latin typeface="Gentium Plus"/>
                <a:cs typeface="Gentium Plus"/>
              </a:rPr>
              <a:t>ji</a:t>
            </a:r>
            <a:r>
              <a:rPr lang="en-US" sz="2000" i="1" dirty="0">
                <a:latin typeface="Gentium Plus"/>
                <a:cs typeface="Gentium Plus"/>
              </a:rPr>
              <a:t>²</a:t>
            </a:r>
            <a:r>
              <a:rPr lang="en-US" sz="2000" i="1" dirty="0" smtClean="0">
                <a:latin typeface="Gentium Plus"/>
                <a:cs typeface="Gentium Plus"/>
              </a:rPr>
              <a:t>¹ </a:t>
            </a:r>
            <a:r>
              <a:rPr lang="en-US" altLang="zh-TW" sz="2000" i="1" baseline="30000" dirty="0" smtClean="0">
                <a:latin typeface="Gentium Plus"/>
                <a:ea typeface="华文细黑"/>
                <a:cs typeface="Gentium Plus"/>
              </a:rPr>
              <a:t>&gt;</a:t>
            </a:r>
            <a:r>
              <a:rPr lang="en-US" altLang="zh-TW" sz="2000" i="1" dirty="0" smtClean="0">
                <a:latin typeface="Gentium Plus"/>
                <a:ea typeface="华文细黑"/>
                <a:cs typeface="Gentium Plus"/>
              </a:rPr>
              <a:t> ⁵⁵</a:t>
            </a:r>
            <a:r>
              <a:rPr lang="en-US" sz="2000" dirty="0" smtClean="0">
                <a:latin typeface="Gentium Plus"/>
                <a:cs typeface="Gentium Plus"/>
              </a:rPr>
              <a:t> </a:t>
            </a:r>
            <a:endParaRPr lang="en-US" sz="2000" dirty="0">
              <a:latin typeface="Gentium Plus"/>
              <a:cs typeface="Gentium Plus"/>
            </a:endParaRPr>
          </a:p>
          <a:p>
            <a:pPr marL="0" indent="0">
              <a:buNone/>
            </a:pPr>
            <a:r>
              <a:rPr lang="en-US" sz="2000" dirty="0" err="1" smtClean="0">
                <a:latin typeface="Arial"/>
                <a:cs typeface="Arial"/>
              </a:rPr>
              <a:t>Fossilised</a:t>
            </a:r>
            <a:r>
              <a:rPr lang="en-US" sz="2000" dirty="0" smtClean="0">
                <a:latin typeface="Arial"/>
                <a:cs typeface="Arial"/>
              </a:rPr>
              <a:t> in some words </a:t>
            </a:r>
          </a:p>
          <a:p>
            <a:pPr marL="0" indent="0">
              <a:buNone/>
            </a:pPr>
            <a:r>
              <a:rPr lang="en-US" sz="2000" dirty="0" smtClean="0">
                <a:latin typeface="Arial"/>
                <a:cs typeface="Arial"/>
              </a:rPr>
              <a:t>e.g. </a:t>
            </a:r>
            <a:r>
              <a:rPr lang="zh-TW" altLang="en-US" sz="2000" dirty="0" smtClean="0">
                <a:latin typeface="华文楷体"/>
                <a:ea typeface="华文楷体"/>
                <a:cs typeface="华文楷体"/>
              </a:rPr>
              <a:t>乞兒</a:t>
            </a:r>
            <a:r>
              <a:rPr lang="en-US" sz="2000" dirty="0" smtClean="0">
                <a:latin typeface="Gentium Plus"/>
                <a:cs typeface="Gentium Plus"/>
              </a:rPr>
              <a:t> </a:t>
            </a:r>
            <a:r>
              <a:rPr lang="x-none" sz="2000" i="1" dirty="0">
                <a:latin typeface="Gentium Plus"/>
                <a:cs typeface="Gentium Plus"/>
              </a:rPr>
              <a:t>hɐt⁵ </a:t>
            </a:r>
            <a:r>
              <a:rPr lang="en-US" altLang="zh-TW" sz="2000" i="1" dirty="0">
                <a:latin typeface="Gentium Plus"/>
                <a:ea typeface="华文细黑"/>
                <a:cs typeface="Gentium Plus"/>
              </a:rPr>
              <a:t>ji²¹ </a:t>
            </a:r>
            <a:r>
              <a:rPr lang="en-US" altLang="zh-TW" sz="2000" i="1" baseline="30000" dirty="0">
                <a:latin typeface="Gentium Plus"/>
                <a:ea typeface="华文细黑"/>
                <a:cs typeface="Gentium Plus"/>
              </a:rPr>
              <a:t>&gt;</a:t>
            </a:r>
            <a:r>
              <a:rPr lang="en-US" altLang="zh-TW" sz="2000" i="1" dirty="0">
                <a:latin typeface="Gentium Plus"/>
                <a:ea typeface="华文细黑"/>
                <a:cs typeface="Gentium Plus"/>
              </a:rPr>
              <a:t> ⁵⁵ </a:t>
            </a:r>
            <a:r>
              <a:rPr lang="en-US" altLang="zh-TW" sz="2000" dirty="0">
                <a:latin typeface="Gentium Plus"/>
                <a:ea typeface="华文细黑"/>
                <a:cs typeface="Gentium Plus"/>
              </a:rPr>
              <a:t>(beg-</a:t>
            </a:r>
            <a:r>
              <a:rPr lang="en-US" altLang="zh-TW" sz="2000" cap="small" dirty="0">
                <a:latin typeface="Gentium Plus"/>
                <a:ea typeface="华文细黑"/>
                <a:cs typeface="Gentium Plus"/>
              </a:rPr>
              <a:t>dim</a:t>
            </a:r>
            <a:r>
              <a:rPr lang="en-US" altLang="zh-TW" sz="2000" dirty="0">
                <a:latin typeface="Gentium Plus"/>
                <a:ea typeface="华文细黑"/>
                <a:cs typeface="Gentium Plus"/>
              </a:rPr>
              <a:t>) ‘beggar</a:t>
            </a:r>
            <a:r>
              <a:rPr lang="en-US" altLang="zh-TW" sz="2000" dirty="0" smtClean="0">
                <a:latin typeface="Gentium Plus"/>
                <a:ea typeface="华文细黑"/>
                <a:cs typeface="Gentium Plus"/>
              </a:rPr>
              <a:t>’</a:t>
            </a:r>
            <a:endParaRPr lang="en-US" sz="2000" dirty="0" smtClean="0">
              <a:latin typeface="Arial"/>
              <a:cs typeface="Arial"/>
            </a:endParaRPr>
          </a:p>
        </p:txBody>
      </p:sp>
      <p:sp>
        <p:nvSpPr>
          <p:cNvPr id="4" name="Title 3"/>
          <p:cNvSpPr>
            <a:spLocks noGrp="1"/>
          </p:cNvSpPr>
          <p:nvPr>
            <p:ph type="title"/>
          </p:nvPr>
        </p:nvSpPr>
        <p:spPr/>
        <p:txBody>
          <a:bodyPr>
            <a:normAutofit/>
          </a:bodyPr>
          <a:lstStyle/>
          <a:p>
            <a:pPr algn="l"/>
            <a:r>
              <a:rPr lang="x-none" b="1" dirty="0" smtClean="0">
                <a:latin typeface="Arial"/>
                <a:cs typeface="Arial"/>
              </a:rPr>
              <a:t>N</a:t>
            </a:r>
            <a:r>
              <a:rPr lang="en-US" b="1" dirty="0" err="1" smtClean="0">
                <a:latin typeface="Arial"/>
                <a:cs typeface="Arial"/>
              </a:rPr>
              <a:t>ánníng</a:t>
            </a:r>
            <a:r>
              <a:rPr lang="en-US" b="1" dirty="0" smtClean="0">
                <a:latin typeface="Arial"/>
                <a:cs typeface="Arial"/>
              </a:rPr>
              <a:t> Cantonese</a:t>
            </a:r>
            <a:endParaRPr lang="en-NZ" b="1" dirty="0"/>
          </a:p>
        </p:txBody>
      </p:sp>
      <p:sp>
        <p:nvSpPr>
          <p:cNvPr id="5" name="Rectangle 4"/>
          <p:cNvSpPr/>
          <p:nvPr/>
        </p:nvSpPr>
        <p:spPr>
          <a:xfrm>
            <a:off x="6604460" y="21709"/>
            <a:ext cx="2539540" cy="369332"/>
          </a:xfrm>
          <a:prstGeom prst="rect">
            <a:avLst/>
          </a:prstGeom>
        </p:spPr>
        <p:txBody>
          <a:bodyPr wrap="none">
            <a:spAutoFit/>
          </a:bodyPr>
          <a:lstStyle/>
          <a:p>
            <a:r>
              <a:rPr lang="en-NZ" dirty="0">
                <a:latin typeface="Courier New"/>
                <a:cs typeface="Courier New"/>
              </a:rPr>
              <a:t>https://t.ly/GbxC</a:t>
            </a:r>
          </a:p>
        </p:txBody>
      </p:sp>
    </p:spTree>
    <p:extLst>
      <p:ext uri="{BB962C8B-B14F-4D97-AF65-F5344CB8AC3E}">
        <p14:creationId xmlns:p14="http://schemas.microsoft.com/office/powerpoint/2010/main" val="35832385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03338"/>
            <a:ext cx="8559800" cy="1143000"/>
          </a:xfrm>
        </p:spPr>
        <p:txBody>
          <a:bodyPr>
            <a:normAutofit/>
          </a:bodyPr>
          <a:lstStyle/>
          <a:p>
            <a:pPr marL="0" indent="0">
              <a:buNone/>
            </a:pPr>
            <a:r>
              <a:rPr lang="en-US" sz="2000" dirty="0" err="1" smtClean="0">
                <a:latin typeface="Arial"/>
                <a:cs typeface="Arial"/>
              </a:rPr>
              <a:t>Suprafixes</a:t>
            </a:r>
            <a:r>
              <a:rPr lang="en-US" sz="2000" dirty="0" smtClean="0">
                <a:latin typeface="Arial"/>
                <a:cs typeface="Arial"/>
              </a:rPr>
              <a:t>: 35, 55 (,21); used much less often than Standard Cantonese</a:t>
            </a:r>
          </a:p>
          <a:p>
            <a:pPr marL="0" indent="0">
              <a:buNone/>
            </a:pPr>
            <a:r>
              <a:rPr lang="en-US" sz="2000" dirty="0" smtClean="0">
                <a:latin typeface="Arial"/>
                <a:cs typeface="Arial"/>
              </a:rPr>
              <a:t>some examples (including </a:t>
            </a:r>
            <a:r>
              <a:rPr lang="en-US" sz="2000" b="1" dirty="0" smtClean="0">
                <a:latin typeface="Arial"/>
                <a:cs typeface="Arial"/>
              </a:rPr>
              <a:t>counterexamples</a:t>
            </a:r>
            <a:r>
              <a:rPr lang="en-US" sz="2000" dirty="0" smtClean="0">
                <a:latin typeface="Arial"/>
                <a:cs typeface="Arial"/>
              </a:rPr>
              <a:t>):</a:t>
            </a:r>
          </a:p>
        </p:txBody>
      </p:sp>
      <p:sp>
        <p:nvSpPr>
          <p:cNvPr id="4" name="Title 3"/>
          <p:cNvSpPr>
            <a:spLocks noGrp="1"/>
          </p:cNvSpPr>
          <p:nvPr>
            <p:ph type="title"/>
          </p:nvPr>
        </p:nvSpPr>
        <p:spPr/>
        <p:txBody>
          <a:bodyPr>
            <a:normAutofit/>
          </a:bodyPr>
          <a:lstStyle/>
          <a:p>
            <a:pPr algn="l"/>
            <a:r>
              <a:rPr lang="x-none" b="1" dirty="0" smtClean="0">
                <a:latin typeface="Arial"/>
                <a:cs typeface="Arial"/>
              </a:rPr>
              <a:t>N</a:t>
            </a:r>
            <a:r>
              <a:rPr lang="en-US" b="1" dirty="0" err="1" smtClean="0">
                <a:latin typeface="Arial"/>
                <a:cs typeface="Arial"/>
              </a:rPr>
              <a:t>ánníng</a:t>
            </a:r>
            <a:r>
              <a:rPr lang="en-US" b="1" dirty="0" smtClean="0">
                <a:latin typeface="Arial"/>
                <a:cs typeface="Arial"/>
              </a:rPr>
              <a:t> Cantonese</a:t>
            </a:r>
            <a:endParaRPr lang="en-NZ" b="1" dirty="0"/>
          </a:p>
        </p:txBody>
      </p:sp>
      <p:graphicFrame>
        <p:nvGraphicFramePr>
          <p:cNvPr id="5" name="Table 4"/>
          <p:cNvGraphicFramePr>
            <a:graphicFrameLocks noGrp="1"/>
          </p:cNvGraphicFramePr>
          <p:nvPr>
            <p:extLst>
              <p:ext uri="{D42A27DB-BD31-4B8C-83A1-F6EECF244321}">
                <p14:modId xmlns:p14="http://schemas.microsoft.com/office/powerpoint/2010/main" val="2925153112"/>
              </p:ext>
            </p:extLst>
          </p:nvPr>
        </p:nvGraphicFramePr>
        <p:xfrm>
          <a:off x="1524000" y="2287588"/>
          <a:ext cx="6096000" cy="4145280"/>
        </p:xfrm>
        <a:graphic>
          <a:graphicData uri="http://schemas.openxmlformats.org/drawingml/2006/table">
            <a:tbl>
              <a:tblPr firstRow="1" bandRow="1">
                <a:tableStyleId>{2D5ABB26-0587-4C30-8999-92F81FD0307C}</a:tableStyleId>
              </a:tblPr>
              <a:tblGrid>
                <a:gridCol w="3048000"/>
                <a:gridCol w="3048000"/>
              </a:tblGrid>
              <a:tr h="370840">
                <a:tc>
                  <a:txBody>
                    <a:bodyPr/>
                    <a:lstStyle/>
                    <a:p>
                      <a:pPr algn="l"/>
                      <a:r>
                        <a:rPr lang="en-NZ" b="1" dirty="0" smtClean="0">
                          <a:latin typeface="Arial"/>
                          <a:cs typeface="Arial"/>
                        </a:rPr>
                        <a:t>Nánníng Cantonese</a:t>
                      </a:r>
                      <a:endParaRPr lang="en-NZ" b="1" dirty="0">
                        <a:latin typeface="Arial"/>
                        <a:cs typeface="Arial"/>
                      </a:endParaRPr>
                    </a:p>
                  </a:txBody>
                  <a:tcPr/>
                </a:tc>
                <a:tc>
                  <a:txBody>
                    <a:bodyPr/>
                    <a:lstStyle/>
                    <a:p>
                      <a:pPr algn="l"/>
                      <a:r>
                        <a:rPr lang="en-NZ" b="1" dirty="0" smtClean="0">
                          <a:latin typeface="Arial"/>
                          <a:cs typeface="Arial"/>
                        </a:rPr>
                        <a:t>Standard Cantonese</a:t>
                      </a:r>
                      <a:endParaRPr lang="en-NZ" b="1" dirty="0">
                        <a:latin typeface="Arial"/>
                        <a:cs typeface="Arial"/>
                      </a:endParaRPr>
                    </a:p>
                  </a:txBody>
                  <a:tcPr/>
                </a:tc>
              </a:tr>
              <a:tr h="370840">
                <a:tc>
                  <a:txBody>
                    <a:bodyPr/>
                    <a:lstStyle/>
                    <a:p>
                      <a:pPr algn="l"/>
                      <a:r>
                        <a:rPr lang="zh-TW" altLang="en-US" sz="1800" dirty="0" smtClean="0">
                          <a:latin typeface="华文楷体"/>
                          <a:ea typeface="华文楷体"/>
                          <a:cs typeface="华文楷体"/>
                        </a:rPr>
                        <a:t>枱</a:t>
                      </a:r>
                      <a:r>
                        <a:rPr lang="en-US" altLang="zh-TW" sz="1800" dirty="0" smtClean="0">
                          <a:latin typeface="华文楷体"/>
                          <a:ea typeface="华文楷体"/>
                          <a:cs typeface="华文楷体"/>
                        </a:rPr>
                        <a:t> </a:t>
                      </a:r>
                      <a:r>
                        <a:rPr lang="en-US" sz="1800" i="1" dirty="0" smtClean="0">
                          <a:latin typeface="Gentium Plus"/>
                          <a:cs typeface="Gentium Plus"/>
                        </a:rPr>
                        <a:t>tʰɔi²¹</a:t>
                      </a:r>
                      <a:r>
                        <a:rPr lang="en-US" sz="1800" baseline="30000" dirty="0" smtClean="0">
                          <a:latin typeface="Gentium Plus"/>
                          <a:cs typeface="Gentium Plus"/>
                        </a:rPr>
                        <a:t> </a:t>
                      </a:r>
                      <a:r>
                        <a:rPr lang="en-US" sz="1800" dirty="0" smtClean="0">
                          <a:latin typeface="Gentium Plus"/>
                          <a:cs typeface="Gentium Plus"/>
                        </a:rPr>
                        <a:t>‘table’</a:t>
                      </a:r>
                      <a:endParaRPr lang="en-NZ" dirty="0">
                        <a:latin typeface="Gentium Plus"/>
                        <a:ea typeface="华文楷体"/>
                        <a:cs typeface="Gentium Plus"/>
                      </a:endParaRPr>
                    </a:p>
                  </a:txBody>
                  <a:tcPr/>
                </a:tc>
                <a:tc>
                  <a:txBody>
                    <a:bodyPr/>
                    <a:lstStyle/>
                    <a:p>
                      <a:pPr algn="l"/>
                      <a:r>
                        <a:rPr lang="zh-TW" altLang="en-US" sz="1800" dirty="0" smtClean="0">
                          <a:latin typeface="华文楷体"/>
                          <a:ea typeface="华文楷体"/>
                          <a:cs typeface="华文楷体"/>
                        </a:rPr>
                        <a:t>枱</a:t>
                      </a:r>
                      <a:r>
                        <a:rPr lang="en-US" sz="1800" i="1" dirty="0" smtClean="0">
                          <a:latin typeface="Gentium Plus"/>
                          <a:cs typeface="Gentium Plus"/>
                        </a:rPr>
                        <a:t> tʰɔi²¹ </a:t>
                      </a:r>
                      <a:r>
                        <a:rPr lang="en-US" sz="1800" i="1" baseline="30000" dirty="0" smtClean="0">
                          <a:latin typeface="Gentium Plus"/>
                          <a:cs typeface="Gentium Plus"/>
                        </a:rPr>
                        <a:t>&gt; </a:t>
                      </a:r>
                      <a:r>
                        <a:rPr lang="en-US" sz="1800" i="1" dirty="0" smtClean="0">
                          <a:latin typeface="Gentium Plus"/>
                          <a:cs typeface="Gentium Plus"/>
                        </a:rPr>
                        <a:t>³⁵</a:t>
                      </a:r>
                      <a:r>
                        <a:rPr lang="en-US" sz="1800" i="1" baseline="30000" dirty="0" smtClean="0">
                          <a:latin typeface="Gentium Plus"/>
                          <a:cs typeface="Gentium Plus"/>
                        </a:rPr>
                        <a:t> </a:t>
                      </a:r>
                      <a:r>
                        <a:rPr lang="en-US" sz="1800" baseline="30000" dirty="0" smtClean="0">
                          <a:latin typeface="Gentium Plus"/>
                          <a:cs typeface="Gentium Plus"/>
                        </a:rPr>
                        <a:t> </a:t>
                      </a:r>
                      <a:r>
                        <a:rPr lang="en-US" sz="1800" dirty="0" smtClean="0">
                          <a:latin typeface="Gentium Plus"/>
                          <a:cs typeface="Gentium Plus"/>
                        </a:rPr>
                        <a:t>‘table’</a:t>
                      </a:r>
                      <a:endParaRPr lang="en-NZ" dirty="0">
                        <a:latin typeface="Gentium Plus"/>
                        <a:ea typeface="华文楷体"/>
                        <a:cs typeface="Gentium Plus"/>
                      </a:endParaRPr>
                    </a:p>
                  </a:txBody>
                  <a:tcPr/>
                </a:tc>
              </a:tr>
              <a:tr h="370840">
                <a:tc>
                  <a:txBody>
                    <a:bodyPr/>
                    <a:lstStyle/>
                    <a:p>
                      <a:pPr algn="l"/>
                      <a:r>
                        <a:rPr lang="zh-TW" altLang="en-US" sz="1800" dirty="0" smtClean="0">
                          <a:latin typeface="华文楷体"/>
                          <a:ea typeface="华文楷体"/>
                          <a:cs typeface="华文楷体"/>
                        </a:rPr>
                        <a:t>枱布</a:t>
                      </a:r>
                      <a:r>
                        <a:rPr lang="en-US" altLang="zh-TW" sz="1800" i="1" dirty="0" smtClean="0">
                          <a:latin typeface="华文楷体"/>
                          <a:ea typeface="华文楷体"/>
                          <a:cs typeface="华文楷体"/>
                        </a:rPr>
                        <a:t> </a:t>
                      </a:r>
                      <a:r>
                        <a:rPr lang="en-US" sz="1800" i="1" dirty="0" smtClean="0">
                          <a:latin typeface="Gentium Plus"/>
                          <a:cs typeface="Gentium Plus"/>
                        </a:rPr>
                        <a:t>tʰɔi²¹ pu³³</a:t>
                      </a:r>
                      <a:r>
                        <a:rPr lang="en-US" sz="1800" dirty="0" smtClean="0">
                          <a:latin typeface="Gentium Plus"/>
                          <a:cs typeface="Gentium Plus"/>
                        </a:rPr>
                        <a:t> ‘table cloth’</a:t>
                      </a:r>
                      <a:endParaRPr lang="en-NZ" i="0" dirty="0" smtClean="0">
                        <a:latin typeface="Gentium Plus"/>
                        <a:ea typeface="华文楷体"/>
                        <a:cs typeface="Gentium Plus"/>
                      </a:endParaRPr>
                    </a:p>
                  </a:txBody>
                  <a:tcPr/>
                </a:tc>
                <a:tc>
                  <a:txBody>
                    <a:bodyPr/>
                    <a:lstStyle/>
                    <a:p>
                      <a:pPr marL="0" indent="0">
                        <a:buNone/>
                      </a:pPr>
                      <a:r>
                        <a:rPr lang="zh-TW" altLang="en-US" sz="1800" dirty="0" smtClean="0">
                          <a:latin typeface="华文楷体"/>
                          <a:ea typeface="华文楷体"/>
                          <a:cs typeface="华文楷体"/>
                        </a:rPr>
                        <a:t>枱布</a:t>
                      </a:r>
                      <a:r>
                        <a:rPr lang="en-US" altLang="zh-TW" sz="1800" dirty="0" smtClean="0">
                          <a:latin typeface="华文楷体"/>
                          <a:ea typeface="华文楷体"/>
                          <a:cs typeface="华文楷体"/>
                        </a:rPr>
                        <a:t> </a:t>
                      </a:r>
                      <a:r>
                        <a:rPr lang="en-US" sz="1800" i="1" dirty="0" smtClean="0">
                          <a:latin typeface="Gentium Plus"/>
                          <a:cs typeface="Gentium Plus"/>
                        </a:rPr>
                        <a:t>tʰɔi²¹ </a:t>
                      </a:r>
                      <a:r>
                        <a:rPr lang="en-US" sz="1800" i="1" baseline="30000" dirty="0" smtClean="0">
                          <a:latin typeface="Gentium Plus"/>
                          <a:cs typeface="Gentium Plus"/>
                        </a:rPr>
                        <a:t>&gt; </a:t>
                      </a:r>
                      <a:r>
                        <a:rPr lang="en-US" sz="1800" i="1" dirty="0" smtClean="0">
                          <a:latin typeface="Gentium Plus"/>
                          <a:cs typeface="Gentium Plus"/>
                        </a:rPr>
                        <a:t>³⁵ pou³³</a:t>
                      </a:r>
                      <a:r>
                        <a:rPr lang="en-US" sz="1800" dirty="0" smtClean="0">
                          <a:latin typeface="Gentium Plus"/>
                          <a:cs typeface="Gentium Plus"/>
                        </a:rPr>
                        <a:t> ‘table cloth’</a:t>
                      </a:r>
                      <a:endParaRPr lang="en-US" sz="1800" dirty="0">
                        <a:latin typeface="Gentium Plus"/>
                        <a:cs typeface="Gentium Plus"/>
                      </a:endParaRPr>
                    </a:p>
                  </a:txBody>
                  <a:tcPr/>
                </a:tc>
              </a:tr>
              <a:tr h="370840">
                <a:tc>
                  <a:txBody>
                    <a:bodyPr/>
                    <a:lstStyle/>
                    <a:p>
                      <a:pPr algn="l"/>
                      <a:r>
                        <a:rPr lang="zh-TW" altLang="en-US" i="0" dirty="0" smtClean="0">
                          <a:latin typeface="Gentium Plus"/>
                          <a:ea typeface="华文楷体"/>
                          <a:cs typeface="Gentium Plus"/>
                        </a:rPr>
                        <a:t>阿妹</a:t>
                      </a:r>
                      <a:r>
                        <a:rPr lang="en-US" altLang="zh-TW" i="0" dirty="0" smtClean="0">
                          <a:latin typeface="Gentium Plus"/>
                          <a:ea typeface="华文楷体"/>
                          <a:cs typeface="Gentium Plus"/>
                        </a:rPr>
                        <a:t> </a:t>
                      </a:r>
                      <a:r>
                        <a:rPr lang="en-US" altLang="zh-TW" i="1" dirty="0" smtClean="0">
                          <a:latin typeface="Gentium Plus"/>
                          <a:ea typeface="华文楷体"/>
                          <a:cs typeface="Gentium Plus"/>
                        </a:rPr>
                        <a:t>a³³-mui²² </a:t>
                      </a:r>
                      <a:r>
                        <a:rPr lang="en-US" altLang="zh-TW" i="1" baseline="30000" dirty="0" smtClean="0">
                          <a:latin typeface="Gentium Plus"/>
                          <a:ea typeface="华文楷体"/>
                          <a:cs typeface="Gentium Plus"/>
                        </a:rPr>
                        <a:t>&gt; </a:t>
                      </a:r>
                      <a:r>
                        <a:rPr lang="en-US" altLang="zh-TW" i="1" dirty="0" smtClean="0">
                          <a:latin typeface="Gentium Plus"/>
                          <a:ea typeface="华文楷体"/>
                          <a:cs typeface="Gentium Plus"/>
                        </a:rPr>
                        <a:t>³⁵</a:t>
                      </a:r>
                      <a:r>
                        <a:rPr lang="en-US" altLang="zh-TW" i="0" dirty="0" smtClean="0">
                          <a:latin typeface="Gentium Plus"/>
                          <a:ea typeface="华文楷体"/>
                          <a:cs typeface="Gentium Plus"/>
                        </a:rPr>
                        <a:t> (</a:t>
                      </a:r>
                      <a:r>
                        <a:rPr lang="en-US" altLang="zh-TW" i="0" cap="small" dirty="0" smtClean="0">
                          <a:latin typeface="Gentium Plus"/>
                          <a:ea typeface="华文楷体"/>
                          <a:cs typeface="Gentium Plus"/>
                        </a:rPr>
                        <a:t>name</a:t>
                      </a:r>
                      <a:r>
                        <a:rPr lang="en-US" altLang="zh-TW" i="0" dirty="0" smtClean="0">
                          <a:latin typeface="Gentium Plus"/>
                          <a:ea typeface="华文楷体"/>
                          <a:cs typeface="Gentium Plus"/>
                        </a:rPr>
                        <a:t>-</a:t>
                      </a:r>
                      <a:r>
                        <a:rPr lang="en-US" altLang="zh-TW" i="0" dirty="0" err="1" smtClean="0">
                          <a:latin typeface="Gentium Plus"/>
                          <a:ea typeface="华文楷体"/>
                          <a:cs typeface="Gentium Plus"/>
                        </a:rPr>
                        <a:t>y.sis</a:t>
                      </a:r>
                      <a:r>
                        <a:rPr lang="en-US" altLang="zh-TW" i="0" dirty="0" smtClean="0">
                          <a:latin typeface="Gentium Plus"/>
                          <a:ea typeface="华文楷体"/>
                          <a:cs typeface="Gentium Plus"/>
                        </a:rPr>
                        <a:t>)</a:t>
                      </a:r>
                    </a:p>
                    <a:p>
                      <a:pPr algn="l"/>
                      <a:r>
                        <a:rPr lang="en-US" altLang="zh-TW" i="0" dirty="0" smtClean="0">
                          <a:latin typeface="Gentium Plus"/>
                          <a:ea typeface="华文楷体"/>
                          <a:cs typeface="Gentium Plus"/>
                        </a:rPr>
                        <a:t>‘younger sister’</a:t>
                      </a:r>
                      <a:endParaRPr lang="en-NZ" i="1" dirty="0">
                        <a:latin typeface="Gentium Plus"/>
                        <a:ea typeface="华文楷体"/>
                        <a:cs typeface="Gentium Plus"/>
                      </a:endParaRPr>
                    </a:p>
                  </a:txBody>
                  <a:tcPr/>
                </a:tc>
                <a:tc>
                  <a:txBody>
                    <a:bodyPr/>
                    <a:lstStyle/>
                    <a:p>
                      <a:pPr algn="l"/>
                      <a:r>
                        <a:rPr lang="zh-TW" altLang="en-US" i="0" dirty="0" smtClean="0">
                          <a:latin typeface="Gentium Plus"/>
                          <a:ea typeface="华文楷体"/>
                          <a:cs typeface="Gentium Plus"/>
                        </a:rPr>
                        <a:t>阿妹</a:t>
                      </a:r>
                      <a:r>
                        <a:rPr lang="en-US" altLang="zh-TW" i="0" dirty="0" smtClean="0">
                          <a:latin typeface="Gentium Plus"/>
                          <a:ea typeface="华文楷体"/>
                          <a:cs typeface="Gentium Plus"/>
                        </a:rPr>
                        <a:t> </a:t>
                      </a:r>
                      <a:r>
                        <a:rPr lang="en-US" altLang="zh-TW" i="1" dirty="0" smtClean="0">
                          <a:latin typeface="Gentium Plus"/>
                          <a:ea typeface="华文楷体"/>
                          <a:cs typeface="Gentium Plus"/>
                        </a:rPr>
                        <a:t>a³³-mui²² </a:t>
                      </a:r>
                      <a:r>
                        <a:rPr lang="en-US" altLang="zh-TW" i="1" baseline="30000" dirty="0" smtClean="0">
                          <a:latin typeface="Gentium Plus"/>
                          <a:ea typeface="华文楷体"/>
                          <a:cs typeface="Gentium Plus"/>
                        </a:rPr>
                        <a:t>&gt; </a:t>
                      </a:r>
                      <a:r>
                        <a:rPr lang="en-US" altLang="zh-TW" i="1" dirty="0" smtClean="0">
                          <a:latin typeface="Gentium Plus"/>
                          <a:ea typeface="华文楷体"/>
                          <a:cs typeface="Gentium Plus"/>
                        </a:rPr>
                        <a:t>³⁵</a:t>
                      </a:r>
                      <a:r>
                        <a:rPr lang="en-US" altLang="zh-TW" i="0" dirty="0" smtClean="0">
                          <a:latin typeface="Gentium Plus"/>
                          <a:ea typeface="华文楷体"/>
                          <a:cs typeface="Gentium Plus"/>
                        </a:rPr>
                        <a:t> (</a:t>
                      </a:r>
                      <a:r>
                        <a:rPr lang="en-US" altLang="zh-TW" i="0" cap="small" dirty="0" smtClean="0">
                          <a:latin typeface="Gentium Plus"/>
                          <a:ea typeface="华文楷体"/>
                          <a:cs typeface="Gentium Plus"/>
                        </a:rPr>
                        <a:t>name</a:t>
                      </a:r>
                      <a:r>
                        <a:rPr lang="en-US" altLang="zh-TW" i="0" dirty="0" smtClean="0">
                          <a:latin typeface="Gentium Plus"/>
                          <a:ea typeface="华文楷体"/>
                          <a:cs typeface="Gentium Plus"/>
                        </a:rPr>
                        <a:t>-</a:t>
                      </a:r>
                      <a:r>
                        <a:rPr lang="en-US" altLang="zh-TW" i="0" dirty="0" err="1" smtClean="0">
                          <a:latin typeface="Gentium Plus"/>
                          <a:ea typeface="华文楷体"/>
                          <a:cs typeface="Gentium Plus"/>
                        </a:rPr>
                        <a:t>y.sis</a:t>
                      </a:r>
                      <a:r>
                        <a:rPr lang="en-US" altLang="zh-TW" i="0" dirty="0" smtClean="0">
                          <a:latin typeface="Gentium Plus"/>
                          <a:ea typeface="华文楷体"/>
                          <a:cs typeface="Gentium Plus"/>
                        </a:rPr>
                        <a:t>)</a:t>
                      </a:r>
                    </a:p>
                    <a:p>
                      <a:pPr algn="l"/>
                      <a:r>
                        <a:rPr lang="en-US" altLang="zh-TW" i="0" dirty="0" smtClean="0">
                          <a:latin typeface="Gentium Plus"/>
                          <a:ea typeface="华文楷体"/>
                          <a:cs typeface="Gentium Plus"/>
                        </a:rPr>
                        <a:t>‘younger sister’</a:t>
                      </a:r>
                      <a:endParaRPr lang="en-NZ" i="1" dirty="0" smtClean="0">
                        <a:latin typeface="Gentium Plus"/>
                        <a:ea typeface="华文楷体"/>
                        <a:cs typeface="Gentium Plus"/>
                      </a:endParaRPr>
                    </a:p>
                  </a:txBody>
                  <a:tcPr/>
                </a:tc>
              </a:tr>
              <a:tr h="370840">
                <a:tc>
                  <a:txBody>
                    <a:bodyPr/>
                    <a:lstStyle/>
                    <a:p>
                      <a:pPr algn="l"/>
                      <a:r>
                        <a:rPr lang="zh-TW" altLang="en-US" i="0" dirty="0" smtClean="0">
                          <a:latin typeface="Gentium Plus"/>
                          <a:ea typeface="华文楷体"/>
                          <a:cs typeface="Gentium Plus"/>
                        </a:rPr>
                        <a:t>細妹</a:t>
                      </a:r>
                      <a:r>
                        <a:rPr lang="en-US" altLang="zh-TW" i="0" dirty="0" smtClean="0">
                          <a:latin typeface="Gentium Plus"/>
                          <a:ea typeface="华文楷体"/>
                          <a:cs typeface="Gentium Plus"/>
                        </a:rPr>
                        <a:t> </a:t>
                      </a:r>
                      <a:r>
                        <a:rPr lang="en-US" altLang="zh-TW" i="1" dirty="0" smtClean="0">
                          <a:latin typeface="Gentium Plus"/>
                          <a:ea typeface="华文楷体"/>
                          <a:cs typeface="Gentium Plus"/>
                        </a:rPr>
                        <a:t>ɬɐi³³</a:t>
                      </a:r>
                      <a:r>
                        <a:rPr lang="en-US" altLang="zh-TW" i="1" baseline="0" dirty="0" smtClean="0">
                          <a:latin typeface="Gentium Plus"/>
                          <a:ea typeface="华文楷体"/>
                          <a:cs typeface="Gentium Plus"/>
                        </a:rPr>
                        <a:t> mui²²</a:t>
                      </a:r>
                      <a:r>
                        <a:rPr lang="en-US" altLang="zh-TW" i="0" baseline="0" dirty="0" smtClean="0">
                          <a:latin typeface="Gentium Plus"/>
                          <a:ea typeface="华文楷体"/>
                          <a:cs typeface="Gentium Plus"/>
                        </a:rPr>
                        <a:t> (small </a:t>
                      </a:r>
                      <a:r>
                        <a:rPr lang="en-US" altLang="zh-TW" i="0" baseline="0" dirty="0" err="1" smtClean="0">
                          <a:latin typeface="Gentium Plus"/>
                          <a:ea typeface="华文楷体"/>
                          <a:cs typeface="Gentium Plus"/>
                        </a:rPr>
                        <a:t>y.sis</a:t>
                      </a:r>
                      <a:r>
                        <a:rPr lang="en-US" altLang="zh-TW" i="0" baseline="0" dirty="0" smtClean="0">
                          <a:latin typeface="Gentium Plus"/>
                          <a:ea typeface="华文楷体"/>
                          <a:cs typeface="Gentium Plus"/>
                        </a:rPr>
                        <a:t>)</a:t>
                      </a:r>
                    </a:p>
                    <a:p>
                      <a:pPr algn="l"/>
                      <a:r>
                        <a:rPr lang="en-US" i="0" baseline="0" dirty="0" smtClean="0">
                          <a:latin typeface="Gentium Plus"/>
                          <a:ea typeface="华文楷体"/>
                          <a:cs typeface="Gentium Plus"/>
                        </a:rPr>
                        <a:t>‘youngest sister’</a:t>
                      </a:r>
                      <a:endParaRPr lang="en-NZ" i="0" dirty="0">
                        <a:latin typeface="Gentium Plus"/>
                        <a:ea typeface="华文楷体"/>
                        <a:cs typeface="Gentium Plus"/>
                      </a:endParaRPr>
                    </a:p>
                  </a:txBody>
                  <a:tcPr/>
                </a:tc>
                <a:tc>
                  <a:txBody>
                    <a:bodyPr/>
                    <a:lstStyle/>
                    <a:p>
                      <a:pPr algn="l"/>
                      <a:r>
                        <a:rPr lang="zh-TW" altLang="en-US" i="0" dirty="0" smtClean="0">
                          <a:latin typeface="Gentium Plus"/>
                          <a:ea typeface="华文楷体"/>
                          <a:cs typeface="Gentium Plus"/>
                        </a:rPr>
                        <a:t>細妹</a:t>
                      </a:r>
                      <a:r>
                        <a:rPr lang="en-US" altLang="zh-TW" i="0" dirty="0" smtClean="0">
                          <a:latin typeface="Gentium Plus"/>
                          <a:ea typeface="华文楷体"/>
                          <a:cs typeface="Gentium Plus"/>
                        </a:rPr>
                        <a:t> </a:t>
                      </a:r>
                      <a:r>
                        <a:rPr lang="en-US" altLang="zh-TW" i="1" dirty="0" smtClean="0">
                          <a:latin typeface="Gentium Plus"/>
                          <a:ea typeface="华文楷体"/>
                          <a:cs typeface="Gentium Plus"/>
                        </a:rPr>
                        <a:t>sɐi³³</a:t>
                      </a:r>
                      <a:r>
                        <a:rPr lang="en-US" altLang="zh-TW" i="1" baseline="0" dirty="0" smtClean="0">
                          <a:latin typeface="Gentium Plus"/>
                          <a:ea typeface="华文楷体"/>
                          <a:cs typeface="Gentium Plus"/>
                        </a:rPr>
                        <a:t> mui²² </a:t>
                      </a:r>
                      <a:r>
                        <a:rPr lang="en-US" altLang="zh-TW" i="1" baseline="30000" dirty="0" smtClean="0">
                          <a:latin typeface="Gentium Plus"/>
                          <a:ea typeface="华文楷体"/>
                          <a:cs typeface="Gentium Plus"/>
                        </a:rPr>
                        <a:t>&gt; </a:t>
                      </a:r>
                      <a:r>
                        <a:rPr lang="en-US" altLang="zh-TW" i="1" dirty="0" smtClean="0">
                          <a:latin typeface="Gentium Plus"/>
                          <a:ea typeface="华文楷体"/>
                          <a:cs typeface="Gentium Plus"/>
                        </a:rPr>
                        <a:t>³⁵</a:t>
                      </a:r>
                      <a:r>
                        <a:rPr lang="en-US" altLang="zh-TW" i="0" baseline="0" dirty="0" smtClean="0">
                          <a:latin typeface="Gentium Plus"/>
                          <a:ea typeface="华文楷体"/>
                          <a:cs typeface="Gentium Plus"/>
                        </a:rPr>
                        <a:t> (small </a:t>
                      </a:r>
                      <a:r>
                        <a:rPr lang="en-US" altLang="zh-TW" i="0" baseline="0" dirty="0" err="1" smtClean="0">
                          <a:latin typeface="Gentium Plus"/>
                          <a:ea typeface="华文楷体"/>
                          <a:cs typeface="Gentium Plus"/>
                        </a:rPr>
                        <a:t>y.sis</a:t>
                      </a:r>
                      <a:r>
                        <a:rPr lang="en-US" altLang="zh-TW" i="0" baseline="0" dirty="0" smtClean="0">
                          <a:latin typeface="Gentium Plus"/>
                          <a:ea typeface="华文楷体"/>
                          <a:cs typeface="Gentium Plus"/>
                        </a:rPr>
                        <a:t>)</a:t>
                      </a:r>
                    </a:p>
                    <a:p>
                      <a:pPr algn="l"/>
                      <a:r>
                        <a:rPr lang="en-US" i="0" baseline="0" dirty="0" smtClean="0">
                          <a:latin typeface="Gentium Plus"/>
                          <a:ea typeface="华文楷体"/>
                          <a:cs typeface="Gentium Plus"/>
                        </a:rPr>
                        <a:t>‘youngest sister’</a:t>
                      </a:r>
                      <a:endParaRPr lang="en-NZ" i="0" dirty="0" smtClean="0">
                        <a:latin typeface="Gentium Plus"/>
                        <a:ea typeface="华文楷体"/>
                        <a:cs typeface="Gentium Plus"/>
                      </a:endParaRPr>
                    </a:p>
                  </a:txBody>
                  <a:tcPr/>
                </a:tc>
              </a:tr>
              <a:tr h="370840">
                <a:tc>
                  <a:txBody>
                    <a:bodyPr/>
                    <a:lstStyle/>
                    <a:p>
                      <a:pPr algn="l"/>
                      <a:r>
                        <a:rPr lang="zh-TW" altLang="en-US" i="0" dirty="0" smtClean="0">
                          <a:latin typeface="Gentium Plus"/>
                          <a:ea typeface="华文楷体"/>
                          <a:cs typeface="Gentium Plus"/>
                        </a:rPr>
                        <a:t>妹仔</a:t>
                      </a:r>
                      <a:r>
                        <a:rPr lang="en-US" altLang="zh-TW" i="0" dirty="0" smtClean="0">
                          <a:latin typeface="Gentium Plus"/>
                          <a:ea typeface="华文楷体"/>
                          <a:cs typeface="Gentium Plus"/>
                        </a:rPr>
                        <a:t> </a:t>
                      </a:r>
                      <a:r>
                        <a:rPr lang="en-US" altLang="zh-TW" i="1" dirty="0" smtClean="0">
                          <a:latin typeface="Gentium Plus"/>
                          <a:ea typeface="华文楷体"/>
                          <a:cs typeface="Gentium Plus"/>
                        </a:rPr>
                        <a:t>mui²² </a:t>
                      </a:r>
                      <a:r>
                        <a:rPr lang="en-US" altLang="zh-TW" i="1" baseline="30000" dirty="0" smtClean="0">
                          <a:latin typeface="Gentium Plus"/>
                          <a:ea typeface="华文楷体"/>
                          <a:cs typeface="Gentium Plus"/>
                        </a:rPr>
                        <a:t>&gt; </a:t>
                      </a:r>
                      <a:r>
                        <a:rPr lang="en-US" altLang="zh-TW" i="1" baseline="0" dirty="0" smtClean="0">
                          <a:latin typeface="Gentium Plus"/>
                          <a:ea typeface="华文楷体"/>
                          <a:cs typeface="Gentium Plus"/>
                        </a:rPr>
                        <a:t>⁵</a:t>
                      </a:r>
                      <a:r>
                        <a:rPr lang="en-US" altLang="zh-TW" i="1" dirty="0" smtClean="0">
                          <a:latin typeface="Gentium Plus"/>
                          <a:ea typeface="华文楷体"/>
                          <a:cs typeface="Gentium Plus"/>
                        </a:rPr>
                        <a:t>⁵-tʃɐi³⁵ </a:t>
                      </a:r>
                      <a:r>
                        <a:rPr lang="en-US" altLang="zh-TW" i="0" dirty="0" smtClean="0">
                          <a:latin typeface="Gentium Plus"/>
                          <a:ea typeface="华文楷体"/>
                          <a:cs typeface="Gentium Plus"/>
                        </a:rPr>
                        <a:t>(</a:t>
                      </a:r>
                      <a:r>
                        <a:rPr lang="en-US" altLang="zh-TW" i="0" dirty="0" err="1" smtClean="0">
                          <a:latin typeface="Gentium Plus"/>
                          <a:ea typeface="华文楷体"/>
                          <a:cs typeface="Gentium Plus"/>
                        </a:rPr>
                        <a:t>y.sis</a:t>
                      </a:r>
                      <a:r>
                        <a:rPr lang="en-US" altLang="zh-TW" i="0" dirty="0" smtClean="0">
                          <a:latin typeface="Gentium Plus"/>
                          <a:ea typeface="华文楷体"/>
                          <a:cs typeface="Gentium Plus"/>
                        </a:rPr>
                        <a:t>-</a:t>
                      </a:r>
                      <a:r>
                        <a:rPr lang="en-US" altLang="zh-TW" i="0" cap="small" dirty="0" smtClean="0">
                          <a:latin typeface="Gentium Plus"/>
                          <a:ea typeface="华文楷体"/>
                          <a:cs typeface="Gentium Plus"/>
                        </a:rPr>
                        <a:t>dim</a:t>
                      </a:r>
                      <a:r>
                        <a:rPr lang="en-US" altLang="zh-TW" i="0" dirty="0" smtClean="0">
                          <a:latin typeface="Gentium Plus"/>
                          <a:ea typeface="华文楷体"/>
                          <a:cs typeface="Gentium Plus"/>
                        </a:rPr>
                        <a:t>)</a:t>
                      </a:r>
                    </a:p>
                    <a:p>
                      <a:pPr algn="l"/>
                      <a:r>
                        <a:rPr lang="en-US" i="0" dirty="0" smtClean="0">
                          <a:latin typeface="Gentium Plus"/>
                          <a:ea typeface="华文楷体"/>
                          <a:cs typeface="Gentium Plus"/>
                        </a:rPr>
                        <a:t>‘female servant’</a:t>
                      </a:r>
                      <a:endParaRPr lang="en-NZ" i="0" dirty="0">
                        <a:latin typeface="Gentium Plus"/>
                        <a:ea typeface="华文楷体"/>
                        <a:cs typeface="Gentium Plus"/>
                      </a:endParaRPr>
                    </a:p>
                  </a:txBody>
                  <a:tcPr/>
                </a:tc>
                <a:tc>
                  <a:txBody>
                    <a:bodyPr/>
                    <a:lstStyle/>
                    <a:p>
                      <a:pPr algn="l"/>
                      <a:r>
                        <a:rPr lang="zh-TW" altLang="en-US" i="0" dirty="0" smtClean="0">
                          <a:latin typeface="Gentium Plus"/>
                          <a:ea typeface="华文楷体"/>
                          <a:cs typeface="Gentium Plus"/>
                        </a:rPr>
                        <a:t>妹仔</a:t>
                      </a:r>
                      <a:r>
                        <a:rPr lang="en-US" altLang="zh-TW" i="0" dirty="0" smtClean="0">
                          <a:latin typeface="Gentium Plus"/>
                          <a:ea typeface="华文楷体"/>
                          <a:cs typeface="Gentium Plus"/>
                        </a:rPr>
                        <a:t> </a:t>
                      </a:r>
                      <a:r>
                        <a:rPr lang="en-US" altLang="zh-TW" i="1" dirty="0" smtClean="0">
                          <a:latin typeface="Gentium Plus"/>
                          <a:ea typeface="华文楷体"/>
                          <a:cs typeface="Gentium Plus"/>
                        </a:rPr>
                        <a:t>mui²² </a:t>
                      </a:r>
                      <a:r>
                        <a:rPr lang="en-US" altLang="zh-TW" i="1" baseline="30000" dirty="0" smtClean="0">
                          <a:latin typeface="Gentium Plus"/>
                          <a:ea typeface="华文楷体"/>
                          <a:cs typeface="Gentium Plus"/>
                        </a:rPr>
                        <a:t>&gt; </a:t>
                      </a:r>
                      <a:r>
                        <a:rPr lang="en-US" altLang="zh-TW" i="1" baseline="0" dirty="0" smtClean="0">
                          <a:latin typeface="Gentium Plus"/>
                          <a:ea typeface="华文楷体"/>
                          <a:cs typeface="Gentium Plus"/>
                        </a:rPr>
                        <a:t>⁵</a:t>
                      </a:r>
                      <a:r>
                        <a:rPr lang="en-US" altLang="zh-TW" i="1" dirty="0" smtClean="0">
                          <a:latin typeface="Gentium Plus"/>
                          <a:ea typeface="华文楷体"/>
                          <a:cs typeface="Gentium Plus"/>
                        </a:rPr>
                        <a:t>⁵-tsɐi³⁵ </a:t>
                      </a:r>
                      <a:r>
                        <a:rPr lang="en-US" altLang="zh-TW" i="0" dirty="0" smtClean="0">
                          <a:latin typeface="Gentium Plus"/>
                          <a:ea typeface="华文楷体"/>
                          <a:cs typeface="Gentium Plus"/>
                        </a:rPr>
                        <a:t>(</a:t>
                      </a:r>
                      <a:r>
                        <a:rPr lang="en-US" altLang="zh-TW" i="0" dirty="0" err="1" smtClean="0">
                          <a:latin typeface="Gentium Plus"/>
                          <a:ea typeface="华文楷体"/>
                          <a:cs typeface="Gentium Plus"/>
                        </a:rPr>
                        <a:t>y.sis</a:t>
                      </a:r>
                      <a:r>
                        <a:rPr lang="en-US" altLang="zh-TW" i="0" dirty="0" smtClean="0">
                          <a:latin typeface="Gentium Plus"/>
                          <a:ea typeface="华文楷体"/>
                          <a:cs typeface="Gentium Plus"/>
                        </a:rPr>
                        <a:t>-</a:t>
                      </a:r>
                      <a:r>
                        <a:rPr lang="en-US" altLang="zh-TW" i="0" cap="small" dirty="0" smtClean="0">
                          <a:latin typeface="Gentium Plus"/>
                          <a:ea typeface="华文楷体"/>
                          <a:cs typeface="Gentium Plus"/>
                        </a:rPr>
                        <a:t>dim</a:t>
                      </a:r>
                      <a:r>
                        <a:rPr lang="en-US" altLang="zh-TW" i="0" dirty="0" smtClean="0">
                          <a:latin typeface="Gentium Plus"/>
                          <a:ea typeface="华文楷体"/>
                          <a:cs typeface="Gentium Plus"/>
                        </a:rPr>
                        <a:t>)</a:t>
                      </a:r>
                    </a:p>
                    <a:p>
                      <a:pPr algn="l"/>
                      <a:r>
                        <a:rPr lang="en-US" i="0" dirty="0" smtClean="0">
                          <a:latin typeface="Gentium Plus"/>
                          <a:ea typeface="华文楷体"/>
                          <a:cs typeface="Gentium Plus"/>
                        </a:rPr>
                        <a:t>‘female servant’</a:t>
                      </a:r>
                      <a:endParaRPr lang="en-NZ" i="0" dirty="0" smtClean="0">
                        <a:latin typeface="Gentium Plus"/>
                        <a:ea typeface="华文楷体"/>
                        <a:cs typeface="Gentium Plus"/>
                      </a:endParaRPr>
                    </a:p>
                  </a:txBody>
                  <a:tcPr/>
                </a:tc>
              </a:tr>
              <a:tr h="370840">
                <a:tc>
                  <a:txBody>
                    <a:bodyPr/>
                    <a:lstStyle/>
                    <a:p>
                      <a:pPr algn="l"/>
                      <a:r>
                        <a:rPr lang="zh-TW" altLang="en-US" dirty="0" smtClean="0">
                          <a:latin typeface="Gentium Plus"/>
                          <a:ea typeface="华文楷体"/>
                          <a:cs typeface="Gentium Plus"/>
                        </a:rPr>
                        <a:t>畀面</a:t>
                      </a:r>
                      <a:r>
                        <a:rPr lang="en-US" altLang="zh-TW" dirty="0" smtClean="0">
                          <a:latin typeface="Gentium Plus"/>
                          <a:ea typeface="华文楷体"/>
                          <a:cs typeface="Gentium Plus"/>
                        </a:rPr>
                        <a:t> </a:t>
                      </a:r>
                      <a:r>
                        <a:rPr lang="en-US" altLang="zh-TW" i="1" dirty="0" smtClean="0">
                          <a:latin typeface="Gentium Plus"/>
                          <a:ea typeface="华文楷体"/>
                          <a:cs typeface="Gentium Plus"/>
                        </a:rPr>
                        <a:t>pi³⁵ min²² </a:t>
                      </a:r>
                      <a:r>
                        <a:rPr lang="en-US" altLang="zh-TW" i="1" baseline="30000" dirty="0" smtClean="0">
                          <a:latin typeface="Gentium Plus"/>
                          <a:ea typeface="华文楷体"/>
                          <a:cs typeface="Gentium Plus"/>
                        </a:rPr>
                        <a:t>&gt; </a:t>
                      </a:r>
                      <a:r>
                        <a:rPr lang="en-US" altLang="zh-TW" i="1" baseline="0" dirty="0" smtClean="0">
                          <a:latin typeface="Gentium Plus"/>
                          <a:ea typeface="华文楷体"/>
                          <a:cs typeface="Gentium Plus"/>
                        </a:rPr>
                        <a:t>³⁵</a:t>
                      </a:r>
                      <a:r>
                        <a:rPr lang="en-US" altLang="zh-TW" i="0" dirty="0" smtClean="0">
                          <a:latin typeface="Gentium Plus"/>
                          <a:ea typeface="华文楷体"/>
                          <a:cs typeface="Gentium Plus"/>
                        </a:rPr>
                        <a:t> ‘give</a:t>
                      </a:r>
                      <a:r>
                        <a:rPr lang="en-US" altLang="zh-TW" i="0" baseline="0" dirty="0" smtClean="0">
                          <a:latin typeface="Gentium Plus"/>
                          <a:ea typeface="华文楷体"/>
                          <a:cs typeface="Gentium Plus"/>
                        </a:rPr>
                        <a:t> face</a:t>
                      </a:r>
                      <a:r>
                        <a:rPr lang="en-US" altLang="zh-TW" i="0" dirty="0" smtClean="0">
                          <a:latin typeface="Gentium Plus"/>
                          <a:ea typeface="华文楷体"/>
                          <a:cs typeface="Gentium Plus"/>
                        </a:rPr>
                        <a:t>’</a:t>
                      </a:r>
                      <a:endParaRPr lang="en-NZ" dirty="0">
                        <a:latin typeface="Gentium Plus"/>
                        <a:ea typeface="华文楷体"/>
                        <a:cs typeface="Gentium Plus"/>
                      </a:endParaRPr>
                    </a:p>
                  </a:txBody>
                  <a:tcPr/>
                </a:tc>
                <a:tc>
                  <a:txBody>
                    <a:bodyPr/>
                    <a:lstStyle/>
                    <a:p>
                      <a:pPr algn="l"/>
                      <a:r>
                        <a:rPr lang="zh-TW" altLang="en-US" dirty="0" smtClean="0">
                          <a:latin typeface="Gentium Plus"/>
                          <a:ea typeface="华文楷体"/>
                          <a:cs typeface="Gentium Plus"/>
                        </a:rPr>
                        <a:t>畀面</a:t>
                      </a:r>
                      <a:r>
                        <a:rPr lang="en-US" altLang="zh-TW" dirty="0" smtClean="0">
                          <a:latin typeface="Gentium Plus"/>
                          <a:ea typeface="华文楷体"/>
                          <a:cs typeface="Gentium Plus"/>
                        </a:rPr>
                        <a:t> </a:t>
                      </a:r>
                      <a:r>
                        <a:rPr lang="en-US" altLang="zh-TW" i="1" dirty="0" smtClean="0">
                          <a:latin typeface="Gentium Plus"/>
                          <a:ea typeface="华文楷体"/>
                          <a:cs typeface="Gentium Plus"/>
                        </a:rPr>
                        <a:t>pei³⁵ min²² </a:t>
                      </a:r>
                      <a:r>
                        <a:rPr lang="en-US" altLang="zh-TW" i="1" baseline="30000" dirty="0" smtClean="0">
                          <a:latin typeface="Gentium Plus"/>
                          <a:ea typeface="华文楷体"/>
                          <a:cs typeface="Gentium Plus"/>
                        </a:rPr>
                        <a:t>&gt; </a:t>
                      </a:r>
                      <a:r>
                        <a:rPr lang="en-US" altLang="zh-TW" i="1" baseline="0" dirty="0" smtClean="0">
                          <a:latin typeface="Gentium Plus"/>
                          <a:ea typeface="华文楷体"/>
                          <a:cs typeface="Gentium Plus"/>
                        </a:rPr>
                        <a:t>³⁵</a:t>
                      </a:r>
                      <a:r>
                        <a:rPr lang="en-US" altLang="zh-TW" i="0" dirty="0" smtClean="0">
                          <a:latin typeface="Gentium Plus"/>
                          <a:ea typeface="华文楷体"/>
                          <a:cs typeface="Gentium Plus"/>
                        </a:rPr>
                        <a:t> ‘give</a:t>
                      </a:r>
                      <a:r>
                        <a:rPr lang="en-US" altLang="zh-TW" i="0" baseline="0" dirty="0" smtClean="0">
                          <a:latin typeface="Gentium Plus"/>
                          <a:ea typeface="华文楷体"/>
                          <a:cs typeface="Gentium Plus"/>
                        </a:rPr>
                        <a:t> face</a:t>
                      </a:r>
                      <a:r>
                        <a:rPr lang="en-US" altLang="zh-TW" i="0" dirty="0" smtClean="0">
                          <a:latin typeface="Gentium Plus"/>
                          <a:ea typeface="华文楷体"/>
                          <a:cs typeface="Gentium Plus"/>
                        </a:rPr>
                        <a:t>’</a:t>
                      </a:r>
                      <a:endParaRPr lang="en-NZ" dirty="0">
                        <a:latin typeface="Gentium Plus"/>
                        <a:ea typeface="华文楷体"/>
                        <a:cs typeface="Gentium Plus"/>
                      </a:endParaRPr>
                    </a:p>
                  </a:txBody>
                  <a:tcPr/>
                </a:tc>
              </a:tr>
              <a:tr h="370840">
                <a:tc>
                  <a:txBody>
                    <a:bodyPr/>
                    <a:lstStyle/>
                    <a:p>
                      <a:pPr algn="l"/>
                      <a:r>
                        <a:rPr lang="zh-TW" altLang="en-US" b="1" dirty="0" smtClean="0">
                          <a:latin typeface="Gentium Plus"/>
                          <a:ea typeface="华文楷体"/>
                          <a:cs typeface="Gentium Plus"/>
                        </a:rPr>
                        <a:t>面子</a:t>
                      </a:r>
                      <a:r>
                        <a:rPr lang="en-US" altLang="zh-TW" b="1" dirty="0" smtClean="0">
                          <a:latin typeface="Gentium Plus"/>
                          <a:ea typeface="华文楷体"/>
                          <a:cs typeface="Gentium Plus"/>
                        </a:rPr>
                        <a:t> </a:t>
                      </a:r>
                      <a:r>
                        <a:rPr lang="en-US" altLang="zh-TW" b="1" i="1" dirty="0" smtClean="0">
                          <a:latin typeface="Gentium Plus"/>
                          <a:ea typeface="华文楷体"/>
                          <a:cs typeface="Gentium Plus"/>
                        </a:rPr>
                        <a:t>min²² </a:t>
                      </a:r>
                      <a:r>
                        <a:rPr lang="en-US" altLang="zh-TW" b="1" i="1" baseline="30000" dirty="0" smtClean="0">
                          <a:latin typeface="Gentium Plus"/>
                          <a:ea typeface="华文楷体"/>
                          <a:cs typeface="Gentium Plus"/>
                        </a:rPr>
                        <a:t>&gt; </a:t>
                      </a:r>
                      <a:r>
                        <a:rPr lang="en-US" altLang="zh-TW" b="1" i="1" baseline="0" dirty="0" smtClean="0">
                          <a:latin typeface="Gentium Plus"/>
                          <a:ea typeface="华文楷体"/>
                          <a:cs typeface="Gentium Plus"/>
                        </a:rPr>
                        <a:t>³⁵</a:t>
                      </a:r>
                      <a:r>
                        <a:rPr lang="en-US" altLang="zh-TW" b="1" i="1" dirty="0" smtClean="0">
                          <a:latin typeface="Gentium Plus"/>
                          <a:ea typeface="华文楷体"/>
                          <a:cs typeface="Gentium Plus"/>
                        </a:rPr>
                        <a:t>-tʃi³⁵ </a:t>
                      </a:r>
                      <a:r>
                        <a:rPr lang="en-US" altLang="zh-TW" b="1" i="0" dirty="0" smtClean="0">
                          <a:latin typeface="Gentium Plus"/>
                          <a:ea typeface="华文楷体"/>
                          <a:cs typeface="Gentium Plus"/>
                        </a:rPr>
                        <a:t>(face-</a:t>
                      </a:r>
                      <a:r>
                        <a:rPr lang="en-US" altLang="zh-TW" b="1" i="0" cap="small" dirty="0" smtClean="0">
                          <a:latin typeface="Gentium Plus"/>
                          <a:ea typeface="华文楷体"/>
                          <a:cs typeface="Gentium Plus"/>
                        </a:rPr>
                        <a:t>noun</a:t>
                      </a:r>
                      <a:r>
                        <a:rPr lang="en-US" altLang="zh-TW" b="1" i="0" dirty="0" smtClean="0">
                          <a:latin typeface="Gentium Plus"/>
                          <a:ea typeface="华文楷体"/>
                          <a:cs typeface="Gentium Plus"/>
                        </a:rPr>
                        <a:t>)</a:t>
                      </a:r>
                      <a:endParaRPr lang="en-NZ" b="1" i="0" dirty="0">
                        <a:latin typeface="Gentium Plus"/>
                        <a:ea typeface="华文楷体"/>
                        <a:cs typeface="Gentium Plus"/>
                      </a:endParaRPr>
                    </a:p>
                  </a:txBody>
                  <a:tcPr/>
                </a:tc>
                <a:tc>
                  <a:txBody>
                    <a:bodyPr/>
                    <a:lstStyle/>
                    <a:p>
                      <a:pPr algn="l"/>
                      <a:r>
                        <a:rPr lang="zh-TW" altLang="en-US" dirty="0" smtClean="0">
                          <a:latin typeface="Gentium Plus"/>
                          <a:ea typeface="华文楷体"/>
                          <a:cs typeface="Gentium Plus"/>
                        </a:rPr>
                        <a:t>面子</a:t>
                      </a:r>
                      <a:r>
                        <a:rPr lang="en-US" altLang="zh-TW" dirty="0" smtClean="0">
                          <a:latin typeface="Gentium Plus"/>
                          <a:ea typeface="华文楷体"/>
                          <a:cs typeface="Gentium Plus"/>
                        </a:rPr>
                        <a:t> </a:t>
                      </a:r>
                      <a:r>
                        <a:rPr lang="en-US" altLang="zh-TW" i="1" dirty="0" smtClean="0">
                          <a:latin typeface="Gentium Plus"/>
                          <a:ea typeface="华文楷体"/>
                          <a:cs typeface="Gentium Plus"/>
                        </a:rPr>
                        <a:t>min²²-tsi³⁵</a:t>
                      </a:r>
                      <a:r>
                        <a:rPr lang="en-US" altLang="zh-TW" i="0" dirty="0" smtClean="0">
                          <a:latin typeface="Gentium Plus"/>
                          <a:ea typeface="华文楷体"/>
                          <a:cs typeface="Gentium Plus"/>
                        </a:rPr>
                        <a:t> (face-</a:t>
                      </a:r>
                      <a:r>
                        <a:rPr lang="en-US" altLang="zh-TW" i="0" cap="small" dirty="0" smtClean="0">
                          <a:latin typeface="Gentium Plus"/>
                          <a:ea typeface="华文楷体"/>
                          <a:cs typeface="Gentium Plus"/>
                        </a:rPr>
                        <a:t>noun</a:t>
                      </a:r>
                      <a:r>
                        <a:rPr lang="en-US" altLang="zh-TW" i="0" cap="none" dirty="0" smtClean="0">
                          <a:latin typeface="Gentium Plus"/>
                          <a:ea typeface="华文楷体"/>
                          <a:cs typeface="Gentium Plus"/>
                        </a:rPr>
                        <a:t>)</a:t>
                      </a:r>
                      <a:endParaRPr lang="en-NZ" dirty="0">
                        <a:latin typeface="Gentium Plus"/>
                        <a:ea typeface="华文楷体"/>
                        <a:cs typeface="Gentium Plus"/>
                      </a:endParaRPr>
                    </a:p>
                  </a:txBody>
                  <a:tcPr/>
                </a:tc>
              </a:tr>
              <a:tr h="370840">
                <a:tc>
                  <a:txBody>
                    <a:bodyPr/>
                    <a:lstStyle/>
                    <a:p>
                      <a:pPr algn="l"/>
                      <a:r>
                        <a:rPr lang="zh-TW" altLang="en-US" b="1" i="0" dirty="0" smtClean="0">
                          <a:latin typeface="Gentium Plus"/>
                          <a:ea typeface="华文楷体"/>
                          <a:cs typeface="Gentium Plus"/>
                        </a:rPr>
                        <a:t>堡壘</a:t>
                      </a:r>
                      <a:r>
                        <a:rPr lang="en-US" altLang="zh-TW" b="1" i="0" dirty="0" smtClean="0">
                          <a:latin typeface="Gentium Plus"/>
                          <a:ea typeface="华文楷体"/>
                          <a:cs typeface="Gentium Plus"/>
                        </a:rPr>
                        <a:t> </a:t>
                      </a:r>
                      <a:r>
                        <a:rPr lang="en-US" altLang="zh-TW" b="1" i="1" dirty="0" smtClean="0">
                          <a:latin typeface="Gentium Plus"/>
                          <a:ea typeface="华文楷体"/>
                          <a:cs typeface="Gentium Plus"/>
                        </a:rPr>
                        <a:t>pu³⁵ lui²⁴  </a:t>
                      </a:r>
                      <a:r>
                        <a:rPr lang="en-US" altLang="zh-TW" b="1" i="1" baseline="30000" dirty="0" smtClean="0">
                          <a:latin typeface="Gentium Plus"/>
                          <a:ea typeface="华文楷体"/>
                          <a:cs typeface="Gentium Plus"/>
                        </a:rPr>
                        <a:t>&gt; </a:t>
                      </a:r>
                      <a:r>
                        <a:rPr lang="en-US" altLang="zh-TW" b="1" i="1" baseline="0" dirty="0" smtClean="0">
                          <a:latin typeface="Gentium Plus"/>
                          <a:ea typeface="华文楷体"/>
                          <a:cs typeface="Gentium Plus"/>
                        </a:rPr>
                        <a:t>⁵⁵</a:t>
                      </a:r>
                      <a:r>
                        <a:rPr lang="en-US" altLang="zh-TW" b="1" i="0" baseline="0" dirty="0" smtClean="0">
                          <a:latin typeface="Gentium Plus"/>
                          <a:ea typeface="华文楷体"/>
                          <a:cs typeface="Gentium Plus"/>
                        </a:rPr>
                        <a:t> ‘</a:t>
                      </a:r>
                      <a:r>
                        <a:rPr lang="en-US" altLang="zh-TW" b="1" i="0" dirty="0" smtClean="0">
                          <a:latin typeface="Gentium Plus"/>
                          <a:ea typeface="华文楷体"/>
                          <a:cs typeface="Gentium Plus"/>
                        </a:rPr>
                        <a:t>fortress’</a:t>
                      </a:r>
                      <a:endParaRPr lang="en-NZ" b="1" i="0" dirty="0">
                        <a:latin typeface="Gentium Plus"/>
                        <a:ea typeface="华文楷体"/>
                        <a:cs typeface="Gentium Plus"/>
                      </a:endParaRPr>
                    </a:p>
                  </a:txBody>
                  <a:tcPr/>
                </a:tc>
                <a:tc>
                  <a:txBody>
                    <a:bodyPr/>
                    <a:lstStyle/>
                    <a:p>
                      <a:pPr algn="l"/>
                      <a:r>
                        <a:rPr lang="zh-TW" altLang="en-US" i="0" dirty="0" smtClean="0">
                          <a:latin typeface="Gentium Plus"/>
                          <a:ea typeface="华文楷体"/>
                          <a:cs typeface="Gentium Plus"/>
                        </a:rPr>
                        <a:t>堡壘</a:t>
                      </a:r>
                      <a:r>
                        <a:rPr lang="en-US" altLang="zh-TW" i="0" dirty="0" smtClean="0">
                          <a:latin typeface="Gentium Plus"/>
                          <a:ea typeface="华文楷体"/>
                          <a:cs typeface="Gentium Plus"/>
                        </a:rPr>
                        <a:t> </a:t>
                      </a:r>
                      <a:r>
                        <a:rPr lang="en-US" altLang="zh-TW" i="1" dirty="0" smtClean="0">
                          <a:latin typeface="Gentium Plus"/>
                          <a:ea typeface="华文楷体"/>
                          <a:cs typeface="Gentium Plus"/>
                        </a:rPr>
                        <a:t>pou³⁵ lɵy¹³ </a:t>
                      </a:r>
                      <a:r>
                        <a:rPr lang="en-US" altLang="zh-TW" i="0" dirty="0" smtClean="0">
                          <a:latin typeface="Gentium Plus"/>
                          <a:ea typeface="华文楷体"/>
                          <a:cs typeface="Gentium Plus"/>
                        </a:rPr>
                        <a:t>‘fortress’</a:t>
                      </a:r>
                      <a:endParaRPr lang="en-NZ" i="0" dirty="0" smtClean="0">
                        <a:latin typeface="Gentium Plus"/>
                        <a:ea typeface="华文楷体"/>
                        <a:cs typeface="Gentium Plus"/>
                      </a:endParaRPr>
                    </a:p>
                  </a:txBody>
                  <a:tcPr/>
                </a:tc>
              </a:tr>
            </a:tbl>
          </a:graphicData>
        </a:graphic>
      </p:graphicFrame>
      <p:sp>
        <p:nvSpPr>
          <p:cNvPr id="6" name="Rectangle 5"/>
          <p:cNvSpPr/>
          <p:nvPr/>
        </p:nvSpPr>
        <p:spPr>
          <a:xfrm>
            <a:off x="6604460" y="21709"/>
            <a:ext cx="2539540" cy="369332"/>
          </a:xfrm>
          <a:prstGeom prst="rect">
            <a:avLst/>
          </a:prstGeom>
        </p:spPr>
        <p:txBody>
          <a:bodyPr wrap="none">
            <a:spAutoFit/>
          </a:bodyPr>
          <a:lstStyle/>
          <a:p>
            <a:r>
              <a:rPr lang="en-NZ" dirty="0">
                <a:latin typeface="Courier New"/>
                <a:cs typeface="Courier New"/>
              </a:rPr>
              <a:t>https://t.ly/GbxC</a:t>
            </a:r>
          </a:p>
        </p:txBody>
      </p:sp>
    </p:spTree>
    <p:extLst>
      <p:ext uri="{BB962C8B-B14F-4D97-AF65-F5344CB8AC3E}">
        <p14:creationId xmlns:p14="http://schemas.microsoft.com/office/powerpoint/2010/main" val="1028217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1"/>
            <a:ext cx="8861425" cy="1460500"/>
          </a:xfrm>
        </p:spPr>
        <p:txBody>
          <a:bodyPr>
            <a:normAutofit lnSpcReduction="10000"/>
          </a:bodyPr>
          <a:lstStyle/>
          <a:p>
            <a:pPr marL="0" indent="0">
              <a:buNone/>
            </a:pPr>
            <a:r>
              <a:rPr lang="en-US" sz="2000" dirty="0" err="1" smtClean="0">
                <a:latin typeface="Arial"/>
                <a:cs typeface="Arial"/>
              </a:rPr>
              <a:t>Nán</a:t>
            </a:r>
            <a:r>
              <a:rPr lang="en-US" sz="2000" dirty="0" smtClean="0">
                <a:latin typeface="Arial"/>
                <a:cs typeface="Arial"/>
              </a:rPr>
              <a:t>. Cantonese </a:t>
            </a:r>
            <a:r>
              <a:rPr lang="zh-TW" altLang="en-US" sz="2000" dirty="0" smtClean="0">
                <a:latin typeface="Gentium Plus"/>
                <a:ea typeface="华文楷体"/>
                <a:cs typeface="Gentium Plus"/>
              </a:rPr>
              <a:t>子</a:t>
            </a:r>
            <a:r>
              <a:rPr lang="en-US" altLang="zh-TW" sz="2000" dirty="0" smtClean="0">
                <a:latin typeface="Gentium Plus"/>
                <a:ea typeface="华文楷体"/>
                <a:cs typeface="Gentium Plus"/>
              </a:rPr>
              <a:t> -</a:t>
            </a:r>
            <a:r>
              <a:rPr lang="en-US" altLang="zh-TW" sz="2000" i="1" dirty="0" smtClean="0">
                <a:latin typeface="Gentium Plus"/>
                <a:ea typeface="华文楷体"/>
                <a:cs typeface="Gentium Plus"/>
              </a:rPr>
              <a:t>tʃi³⁵</a:t>
            </a:r>
            <a:r>
              <a:rPr lang="en-US" sz="2000" dirty="0" smtClean="0">
                <a:latin typeface="Arial"/>
                <a:cs typeface="Arial"/>
              </a:rPr>
              <a:t>: limited use, similar to Standard Cantonese </a:t>
            </a:r>
          </a:p>
          <a:p>
            <a:pPr marL="0" indent="0">
              <a:buNone/>
            </a:pPr>
            <a:endParaRPr lang="en-US" sz="2000" dirty="0">
              <a:latin typeface="Gentium Plus"/>
              <a:cs typeface="Gentium Plus"/>
            </a:endParaRPr>
          </a:p>
          <a:p>
            <a:pPr marL="0" indent="0">
              <a:buNone/>
            </a:pPr>
            <a:r>
              <a:rPr lang="en-US" sz="2000" dirty="0" err="1" smtClean="0">
                <a:latin typeface="Arial"/>
                <a:cs typeface="Arial"/>
              </a:rPr>
              <a:t>Nán</a:t>
            </a:r>
            <a:r>
              <a:rPr lang="en-US" sz="2000" dirty="0" smtClean="0">
                <a:latin typeface="Arial"/>
                <a:cs typeface="Arial"/>
              </a:rPr>
              <a:t>. Pínghuà </a:t>
            </a:r>
            <a:r>
              <a:rPr lang="zh-TW" altLang="en-US" sz="2000" dirty="0" smtClean="0">
                <a:latin typeface="Gentium Plus"/>
                <a:ea typeface="华文楷体"/>
                <a:cs typeface="Gentium Plus"/>
              </a:rPr>
              <a:t>子</a:t>
            </a:r>
            <a:r>
              <a:rPr lang="en-US" altLang="zh-TW" sz="2000" dirty="0" smtClean="0">
                <a:latin typeface="Gentium Plus"/>
                <a:ea typeface="华文楷体"/>
                <a:cs typeface="Gentium Plus"/>
              </a:rPr>
              <a:t> </a:t>
            </a:r>
            <a:r>
              <a:rPr lang="en-US" altLang="zh-TW" sz="2000" i="1" dirty="0" smtClean="0">
                <a:latin typeface="Gentium Plus"/>
                <a:ea typeface="华文楷体"/>
                <a:cs typeface="Gentium Plus"/>
              </a:rPr>
              <a:t>-tʃi³³</a:t>
            </a:r>
            <a:r>
              <a:rPr lang="en-US" sz="2000" dirty="0" smtClean="0">
                <a:latin typeface="Arial"/>
                <a:cs typeface="Arial"/>
              </a:rPr>
              <a:t>: very common, </a:t>
            </a:r>
          </a:p>
          <a:p>
            <a:pPr marL="0" indent="0">
              <a:buNone/>
            </a:pPr>
            <a:r>
              <a:rPr lang="en-US" sz="2000" dirty="0" smtClean="0">
                <a:latin typeface="Arial"/>
                <a:cs typeface="Arial"/>
              </a:rPr>
              <a:t>perhaps more common than Mandarin </a:t>
            </a:r>
            <a:r>
              <a:rPr lang="en-US" sz="2000" i="1" dirty="0" smtClean="0">
                <a:latin typeface="Arial"/>
                <a:cs typeface="Arial"/>
              </a:rPr>
              <a:t>-</a:t>
            </a:r>
            <a:r>
              <a:rPr lang="en-US" sz="2000" i="1" dirty="0" err="1" smtClean="0">
                <a:latin typeface="Arial"/>
                <a:cs typeface="Arial"/>
              </a:rPr>
              <a:t>zi</a:t>
            </a:r>
            <a:r>
              <a:rPr lang="en-US" sz="2000" dirty="0" smtClean="0">
                <a:latin typeface="Arial"/>
                <a:cs typeface="Arial"/>
              </a:rPr>
              <a:t> </a:t>
            </a:r>
          </a:p>
        </p:txBody>
      </p:sp>
      <p:sp>
        <p:nvSpPr>
          <p:cNvPr id="4" name="Title 3"/>
          <p:cNvSpPr>
            <a:spLocks noGrp="1"/>
          </p:cNvSpPr>
          <p:nvPr>
            <p:ph type="title"/>
          </p:nvPr>
        </p:nvSpPr>
        <p:spPr/>
        <p:txBody>
          <a:bodyPr>
            <a:normAutofit/>
          </a:bodyPr>
          <a:lstStyle/>
          <a:p>
            <a:pPr algn="l"/>
            <a:r>
              <a:rPr lang="x-none" b="1" dirty="0" smtClean="0">
                <a:latin typeface="Arial"/>
                <a:cs typeface="Arial"/>
              </a:rPr>
              <a:t>N</a:t>
            </a:r>
            <a:r>
              <a:rPr lang="en-US" b="1" dirty="0" err="1" smtClean="0">
                <a:latin typeface="Arial"/>
                <a:cs typeface="Arial"/>
              </a:rPr>
              <a:t>ánníng</a:t>
            </a:r>
            <a:r>
              <a:rPr lang="en-US" b="1" dirty="0" smtClean="0">
                <a:latin typeface="Arial"/>
                <a:cs typeface="Arial"/>
              </a:rPr>
              <a:t> Pínghuà</a:t>
            </a:r>
            <a:endParaRPr lang="en-NZ" dirty="0"/>
          </a:p>
        </p:txBody>
      </p:sp>
      <p:graphicFrame>
        <p:nvGraphicFramePr>
          <p:cNvPr id="2" name="Table 1"/>
          <p:cNvGraphicFramePr>
            <a:graphicFrameLocks noGrp="1"/>
          </p:cNvGraphicFramePr>
          <p:nvPr>
            <p:extLst>
              <p:ext uri="{D42A27DB-BD31-4B8C-83A1-F6EECF244321}">
                <p14:modId xmlns:p14="http://schemas.microsoft.com/office/powerpoint/2010/main" val="294806195"/>
              </p:ext>
            </p:extLst>
          </p:nvPr>
        </p:nvGraphicFramePr>
        <p:xfrm>
          <a:off x="927100" y="3375026"/>
          <a:ext cx="7479008" cy="2494280"/>
        </p:xfrm>
        <a:graphic>
          <a:graphicData uri="http://schemas.openxmlformats.org/drawingml/2006/table">
            <a:tbl>
              <a:tblPr firstRow="1" bandRow="1">
                <a:tableStyleId>{2D5ABB26-0587-4C30-8999-92F81FD0307C}</a:tableStyleId>
              </a:tblPr>
              <a:tblGrid>
                <a:gridCol w="2496227"/>
                <a:gridCol w="2393313"/>
                <a:gridCol w="2589468"/>
              </a:tblGrid>
              <a:tr h="370840">
                <a:tc>
                  <a:txBody>
                    <a:bodyPr/>
                    <a:lstStyle/>
                    <a:p>
                      <a:pPr algn="l"/>
                      <a:r>
                        <a:rPr lang="en-NZ" b="1" dirty="0" smtClean="0">
                          <a:latin typeface="Arial"/>
                          <a:cs typeface="Arial"/>
                        </a:rPr>
                        <a:t>Nánníng Pínghuà</a:t>
                      </a:r>
                      <a:endParaRPr lang="en-NZ" b="1" dirty="0">
                        <a:latin typeface="Arial"/>
                        <a:cs typeface="Arial"/>
                      </a:endParaRPr>
                    </a:p>
                  </a:txBody>
                  <a:tcPr/>
                </a:tc>
                <a:tc>
                  <a:txBody>
                    <a:bodyPr/>
                    <a:lstStyle/>
                    <a:p>
                      <a:pPr algn="l"/>
                      <a:r>
                        <a:rPr lang="en-NZ" b="1" dirty="0" smtClean="0">
                          <a:latin typeface="Arial"/>
                          <a:cs typeface="Arial"/>
                        </a:rPr>
                        <a:t>Nánníng Cantonese</a:t>
                      </a:r>
                      <a:endParaRPr lang="en-NZ" b="1" dirty="0">
                        <a:latin typeface="Arial"/>
                        <a:cs typeface="Arial"/>
                      </a:endParaRPr>
                    </a:p>
                  </a:txBody>
                  <a:tcPr/>
                </a:tc>
                <a:tc>
                  <a:txBody>
                    <a:bodyPr/>
                    <a:lstStyle/>
                    <a:p>
                      <a:pPr algn="l"/>
                      <a:r>
                        <a:rPr lang="en-NZ" b="1" dirty="0" smtClean="0">
                          <a:latin typeface="Arial"/>
                          <a:cs typeface="Arial"/>
                        </a:rPr>
                        <a:t>Standard Cantonese</a:t>
                      </a:r>
                      <a:endParaRPr lang="en-NZ" b="1" dirty="0">
                        <a:latin typeface="Arial"/>
                        <a:cs typeface="Arial"/>
                      </a:endParaRPr>
                    </a:p>
                  </a:txBody>
                  <a:tcPr/>
                </a:tc>
              </a:tr>
              <a:tr h="370840">
                <a:tc>
                  <a:txBody>
                    <a:bodyPr/>
                    <a:lstStyle/>
                    <a:p>
                      <a:pPr algn="l"/>
                      <a:r>
                        <a:rPr lang="zh-TW" altLang="en-US" dirty="0" smtClean="0">
                          <a:latin typeface="Gentium Plus"/>
                          <a:ea typeface="华文楷体"/>
                          <a:cs typeface="Gentium Plus"/>
                        </a:rPr>
                        <a:t>毫子</a:t>
                      </a:r>
                      <a:r>
                        <a:rPr lang="en-US" altLang="zh-TW" dirty="0" smtClean="0">
                          <a:latin typeface="Gentium Plus"/>
                          <a:ea typeface="华文楷体"/>
                          <a:cs typeface="Gentium Plus"/>
                        </a:rPr>
                        <a:t> </a:t>
                      </a:r>
                      <a:r>
                        <a:rPr lang="en-US" altLang="zh-TW" i="1" dirty="0" smtClean="0">
                          <a:latin typeface="Gentium Plus"/>
                          <a:ea typeface="华文楷体"/>
                          <a:cs typeface="Gentium Plus"/>
                        </a:rPr>
                        <a:t>hau²¹-tʃi³³</a:t>
                      </a:r>
                      <a:r>
                        <a:rPr lang="en-US" altLang="zh-TW" i="0" dirty="0" smtClean="0">
                          <a:latin typeface="Gentium Plus"/>
                          <a:ea typeface="华文楷体"/>
                          <a:cs typeface="Gentium Plus"/>
                        </a:rPr>
                        <a:t> ‘0.1</a:t>
                      </a:r>
                      <a:r>
                        <a:rPr lang="en-US" altLang="zh-TW" i="0" baseline="0" dirty="0" smtClean="0">
                          <a:latin typeface="Gentium Plus"/>
                          <a:ea typeface="华文楷体"/>
                          <a:cs typeface="Gentium Plus"/>
                        </a:rPr>
                        <a:t> Yuán’ </a:t>
                      </a:r>
                      <a:endParaRPr lang="en-NZ" dirty="0">
                        <a:latin typeface="Gentium Plus"/>
                        <a:ea typeface="华文楷体"/>
                        <a:cs typeface="Gentium Plus"/>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TW" altLang="en-US" dirty="0" smtClean="0">
                          <a:latin typeface="Gentium Plus"/>
                          <a:ea typeface="华文楷体"/>
                          <a:cs typeface="Gentium Plus"/>
                        </a:rPr>
                        <a:t>毫子</a:t>
                      </a:r>
                      <a:r>
                        <a:rPr lang="en-US" altLang="zh-TW" dirty="0" smtClean="0">
                          <a:latin typeface="Gentium Plus"/>
                          <a:ea typeface="华文楷体"/>
                          <a:cs typeface="Gentium Plus"/>
                        </a:rPr>
                        <a:t> </a:t>
                      </a:r>
                      <a:r>
                        <a:rPr lang="en-US" altLang="zh-TW" i="1" dirty="0" smtClean="0">
                          <a:latin typeface="Gentium Plus"/>
                          <a:ea typeface="华文楷体"/>
                          <a:cs typeface="Gentium Plus"/>
                        </a:rPr>
                        <a:t>hu²¹-tʃi³⁵</a:t>
                      </a:r>
                      <a:r>
                        <a:rPr lang="en-US" altLang="zh-TW" i="0" dirty="0" smtClean="0">
                          <a:latin typeface="Gentium Plus"/>
                          <a:ea typeface="华文楷体"/>
                          <a:cs typeface="Gentium Plus"/>
                        </a:rPr>
                        <a:t> ‘0.1</a:t>
                      </a:r>
                      <a:r>
                        <a:rPr lang="en-US" altLang="zh-TW" i="0" baseline="0" dirty="0" smtClean="0">
                          <a:latin typeface="Gentium Plus"/>
                          <a:ea typeface="华文楷体"/>
                          <a:cs typeface="Gentium Plus"/>
                        </a:rPr>
                        <a:t> Yuán’ </a:t>
                      </a:r>
                      <a:endParaRPr lang="en-NZ" dirty="0" smtClean="0">
                        <a:latin typeface="Gentium Plus"/>
                        <a:ea typeface="华文楷体"/>
                        <a:cs typeface="Gentium Plus"/>
                      </a:endParaRPr>
                    </a:p>
                  </a:txBody>
                  <a:tcPr/>
                </a:tc>
                <a:tc>
                  <a:txBody>
                    <a:bodyPr/>
                    <a:lstStyle/>
                    <a:p>
                      <a:pPr algn="l"/>
                      <a:r>
                        <a:rPr lang="zh-TW" altLang="en-US" dirty="0" smtClean="0">
                          <a:latin typeface="Gentium Plus"/>
                          <a:ea typeface="华文楷体"/>
                          <a:cs typeface="Gentium Plus"/>
                        </a:rPr>
                        <a:t>毫子</a:t>
                      </a:r>
                      <a:r>
                        <a:rPr lang="en-US" altLang="zh-TW" dirty="0" smtClean="0">
                          <a:latin typeface="Gentium Plus"/>
                          <a:ea typeface="华文楷体"/>
                          <a:cs typeface="Gentium Plus"/>
                        </a:rPr>
                        <a:t> </a:t>
                      </a:r>
                      <a:r>
                        <a:rPr lang="en-NZ" i="1" dirty="0" smtClean="0">
                          <a:latin typeface="Gentium Plus"/>
                          <a:ea typeface="华文楷体"/>
                          <a:cs typeface="Gentium Plus"/>
                        </a:rPr>
                        <a:t>hou²¹-tsi³⁵ </a:t>
                      </a:r>
                      <a:r>
                        <a:rPr lang="en-NZ" i="0" dirty="0" smtClean="0">
                          <a:latin typeface="Gentium Plus"/>
                          <a:ea typeface="华文楷体"/>
                          <a:cs typeface="Gentium Plus"/>
                        </a:rPr>
                        <a:t>‘0.1 Yuán’ </a:t>
                      </a:r>
                      <a:endParaRPr lang="en-NZ" dirty="0">
                        <a:latin typeface="Gentium Plus"/>
                        <a:ea typeface="华文楷体"/>
                        <a:cs typeface="Gentium Plus"/>
                      </a:endParaRPr>
                    </a:p>
                  </a:txBody>
                  <a:tcPr/>
                </a:tc>
              </a:tr>
              <a:tr h="370840">
                <a:tc>
                  <a:txBody>
                    <a:bodyPr/>
                    <a:lstStyle/>
                    <a:p>
                      <a:pPr algn="l"/>
                      <a:r>
                        <a:rPr lang="zh-TW" altLang="en-US" dirty="0" smtClean="0">
                          <a:latin typeface="Gentium Plus"/>
                          <a:ea typeface="华文楷体"/>
                          <a:cs typeface="Gentium Plus"/>
                        </a:rPr>
                        <a:t>鉗子</a:t>
                      </a:r>
                      <a:r>
                        <a:rPr lang="en-US" altLang="zh-TW" dirty="0" smtClean="0">
                          <a:latin typeface="Gentium Plus"/>
                          <a:ea typeface="华文楷体"/>
                          <a:cs typeface="Gentium Plus"/>
                        </a:rPr>
                        <a:t> </a:t>
                      </a:r>
                      <a:r>
                        <a:rPr lang="en-US" altLang="zh-TW" i="1" dirty="0" smtClean="0">
                          <a:latin typeface="Gentium Plus"/>
                          <a:ea typeface="华文楷体"/>
                          <a:cs typeface="Gentium Plus"/>
                        </a:rPr>
                        <a:t>kɛm²¹-tʃi³³ </a:t>
                      </a:r>
                      <a:r>
                        <a:rPr lang="en-US" altLang="zh-TW" i="0" dirty="0" smtClean="0">
                          <a:latin typeface="Gentium Plus"/>
                          <a:ea typeface="华文楷体"/>
                          <a:cs typeface="Gentium Plus"/>
                        </a:rPr>
                        <a:t>‘pliers’</a:t>
                      </a:r>
                      <a:endParaRPr lang="en-NZ" i="0" dirty="0">
                        <a:latin typeface="Gentium Plus"/>
                        <a:ea typeface="华文楷体"/>
                        <a:cs typeface="Gentium Plus"/>
                      </a:endParaRPr>
                    </a:p>
                  </a:txBody>
                  <a:tcPr/>
                </a:tc>
                <a:tc>
                  <a:txBody>
                    <a:bodyPr/>
                    <a:lstStyle/>
                    <a:p>
                      <a:pPr algn="l"/>
                      <a:r>
                        <a:rPr lang="zh-TW" altLang="en-US" dirty="0" smtClean="0">
                          <a:latin typeface="Gentium Plus"/>
                          <a:ea typeface="华文楷体"/>
                          <a:cs typeface="Gentium Plus"/>
                        </a:rPr>
                        <a:t>鉗</a:t>
                      </a:r>
                      <a:r>
                        <a:rPr lang="en-US" altLang="zh-TW" dirty="0" smtClean="0">
                          <a:latin typeface="Gentium Plus"/>
                          <a:ea typeface="华文楷体"/>
                          <a:cs typeface="Gentium Plus"/>
                        </a:rPr>
                        <a:t> </a:t>
                      </a:r>
                      <a:r>
                        <a:rPr lang="en-US" altLang="zh-TW" i="1" dirty="0" smtClean="0">
                          <a:latin typeface="Gentium Plus"/>
                          <a:ea typeface="华文楷体"/>
                          <a:cs typeface="Gentium Plus"/>
                        </a:rPr>
                        <a:t>kʰɛm²¹</a:t>
                      </a:r>
                      <a:r>
                        <a:rPr lang="en-US" altLang="zh-TW" i="1" baseline="0" dirty="0" smtClean="0">
                          <a:latin typeface="Gentium Plus"/>
                          <a:ea typeface="华文楷体"/>
                          <a:cs typeface="Gentium Plus"/>
                        </a:rPr>
                        <a:t> </a:t>
                      </a:r>
                      <a:r>
                        <a:rPr lang="en-US" altLang="zh-TW" i="0" baseline="0" dirty="0" smtClean="0">
                          <a:latin typeface="Gentium Plus"/>
                          <a:ea typeface="华文楷体"/>
                          <a:cs typeface="Gentium Plus"/>
                        </a:rPr>
                        <a:t>‘pliers’</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TW" altLang="en-US" dirty="0" smtClean="0">
                          <a:latin typeface="Gentium Plus"/>
                          <a:ea typeface="华文楷体"/>
                          <a:cs typeface="Gentium Plus"/>
                        </a:rPr>
                        <a:t>鉗</a:t>
                      </a:r>
                      <a:r>
                        <a:rPr lang="en-US" altLang="zh-TW" dirty="0" smtClean="0">
                          <a:latin typeface="Gentium Plus"/>
                          <a:ea typeface="华文楷体"/>
                          <a:cs typeface="Gentium Plus"/>
                        </a:rPr>
                        <a:t> </a:t>
                      </a:r>
                      <a:r>
                        <a:rPr lang="en-US" i="1" baseline="0" dirty="0" smtClean="0">
                          <a:latin typeface="Gentium Plus"/>
                          <a:ea typeface="华文楷体"/>
                          <a:cs typeface="Gentium Plus"/>
                        </a:rPr>
                        <a:t>kʰim²¹ </a:t>
                      </a:r>
                      <a:r>
                        <a:rPr lang="en-US" i="1" baseline="30000" dirty="0" smtClean="0">
                          <a:latin typeface="Gentium Plus"/>
                          <a:ea typeface="华文楷体"/>
                          <a:cs typeface="Gentium Plus"/>
                        </a:rPr>
                        <a:t>&gt; </a:t>
                      </a:r>
                      <a:r>
                        <a:rPr lang="en-US" i="1" baseline="0" dirty="0" smtClean="0">
                          <a:latin typeface="Gentium Plus"/>
                          <a:ea typeface="华文楷体"/>
                          <a:cs typeface="Gentium Plus"/>
                        </a:rPr>
                        <a:t>³⁵</a:t>
                      </a:r>
                      <a:r>
                        <a:rPr lang="en-US" i="0" baseline="0" dirty="0" smtClean="0">
                          <a:latin typeface="Gentium Plus"/>
                          <a:ea typeface="华文楷体"/>
                          <a:cs typeface="Gentium Plus"/>
                        </a:rPr>
                        <a:t> ‘pliers’</a:t>
                      </a:r>
                      <a:endParaRPr lang="en-NZ" i="1" dirty="0" smtClean="0">
                        <a:latin typeface="Gentium Plus"/>
                        <a:ea typeface="华文楷体"/>
                        <a:cs typeface="Gentium Plus"/>
                      </a:endParaRPr>
                    </a:p>
                  </a:txBody>
                  <a:tcPr/>
                </a:tc>
              </a:tr>
              <a:tr h="370840">
                <a:tc>
                  <a:txBody>
                    <a:bodyPr/>
                    <a:lstStyle/>
                    <a:p>
                      <a:pPr algn="l"/>
                      <a:r>
                        <a:rPr lang="zh-TW" altLang="en-US" dirty="0" smtClean="0">
                          <a:latin typeface="Gentium Plus"/>
                          <a:ea typeface="华文楷体"/>
                          <a:cs typeface="Gentium Plus"/>
                        </a:rPr>
                        <a:t>星子</a:t>
                      </a:r>
                      <a:r>
                        <a:rPr lang="en-US" altLang="zh-TW" dirty="0" smtClean="0">
                          <a:latin typeface="Gentium Plus"/>
                          <a:ea typeface="华文楷体"/>
                          <a:cs typeface="Gentium Plus"/>
                        </a:rPr>
                        <a:t> </a:t>
                      </a:r>
                      <a:r>
                        <a:rPr lang="en-US" altLang="zh-TW" i="1" dirty="0" smtClean="0">
                          <a:latin typeface="Gentium Plus"/>
                          <a:ea typeface="华文楷体"/>
                          <a:cs typeface="Gentium Plus"/>
                        </a:rPr>
                        <a:t>ɬən⁵³-tʃi³³</a:t>
                      </a:r>
                      <a:r>
                        <a:rPr lang="en-US" altLang="zh-TW" i="0" dirty="0" smtClean="0">
                          <a:latin typeface="Gentium Plus"/>
                          <a:ea typeface="华文楷体"/>
                          <a:cs typeface="Gentium Plus"/>
                        </a:rPr>
                        <a:t> ‘star’</a:t>
                      </a:r>
                      <a:endParaRPr lang="en-NZ" dirty="0">
                        <a:latin typeface="Gentium Plus"/>
                        <a:ea typeface="华文楷体"/>
                        <a:cs typeface="Gentium Plus"/>
                      </a:endParaRPr>
                    </a:p>
                  </a:txBody>
                  <a:tcPr/>
                </a:tc>
                <a:tc>
                  <a:txBody>
                    <a:bodyPr/>
                    <a:lstStyle/>
                    <a:p>
                      <a:pPr algn="l"/>
                      <a:r>
                        <a:rPr lang="zh-TW" altLang="en-US" dirty="0" smtClean="0">
                          <a:latin typeface="Gentium Plus"/>
                          <a:ea typeface="华文楷体"/>
                          <a:cs typeface="Gentium Plus"/>
                        </a:rPr>
                        <a:t>星</a:t>
                      </a:r>
                      <a:r>
                        <a:rPr lang="en-US" altLang="zh-TW" dirty="0" smtClean="0">
                          <a:latin typeface="Gentium Plus"/>
                          <a:ea typeface="华文楷体"/>
                          <a:cs typeface="Gentium Plus"/>
                        </a:rPr>
                        <a:t> </a:t>
                      </a:r>
                      <a:r>
                        <a:rPr lang="en-US" altLang="zh-TW" i="1" dirty="0" smtClean="0">
                          <a:latin typeface="Gentium Plus"/>
                          <a:ea typeface="华文楷体"/>
                          <a:cs typeface="Gentium Plus"/>
                        </a:rPr>
                        <a:t>ɬeŋ⁵⁵ </a:t>
                      </a:r>
                      <a:r>
                        <a:rPr lang="en-US" altLang="zh-TW" i="0" dirty="0" smtClean="0">
                          <a:latin typeface="Gentium Plus"/>
                          <a:ea typeface="华文楷体"/>
                          <a:cs typeface="Gentium Plus"/>
                        </a:rPr>
                        <a:t>‘star’</a:t>
                      </a:r>
                      <a:endParaRPr lang="en-NZ" i="0" dirty="0">
                        <a:latin typeface="Gentium Plus"/>
                        <a:ea typeface="华文楷体"/>
                        <a:cs typeface="Gentium Plus"/>
                      </a:endParaRPr>
                    </a:p>
                  </a:txBody>
                  <a:tcPr/>
                </a:tc>
                <a:tc>
                  <a:txBody>
                    <a:bodyPr/>
                    <a:lstStyle/>
                    <a:p>
                      <a:pPr algn="l"/>
                      <a:r>
                        <a:rPr lang="zh-TW" altLang="en-US" dirty="0" smtClean="0">
                          <a:latin typeface="Gentium Plus"/>
                          <a:ea typeface="华文楷体"/>
                          <a:cs typeface="Gentium Plus"/>
                        </a:rPr>
                        <a:t>星</a:t>
                      </a:r>
                      <a:r>
                        <a:rPr lang="en-US" altLang="zh-TW" dirty="0" smtClean="0">
                          <a:latin typeface="Gentium Plus"/>
                          <a:ea typeface="华文楷体"/>
                          <a:cs typeface="Gentium Plus"/>
                        </a:rPr>
                        <a:t> </a:t>
                      </a:r>
                      <a:r>
                        <a:rPr lang="en-US" altLang="zh-TW" i="1" dirty="0" smtClean="0">
                          <a:latin typeface="Gentium Plus"/>
                          <a:ea typeface="华文楷体"/>
                          <a:cs typeface="Gentium Plus"/>
                        </a:rPr>
                        <a:t>sɪŋ⁵⁵ </a:t>
                      </a:r>
                      <a:r>
                        <a:rPr lang="en-US" altLang="zh-TW" i="0" dirty="0" smtClean="0">
                          <a:latin typeface="Gentium Plus"/>
                          <a:ea typeface="华文楷体"/>
                          <a:cs typeface="Gentium Plus"/>
                        </a:rPr>
                        <a:t>‘star’</a:t>
                      </a:r>
                      <a:endParaRPr lang="en-NZ" dirty="0">
                        <a:latin typeface="Gentium Plus"/>
                        <a:ea typeface="华文楷体"/>
                        <a:cs typeface="Gentium Plus"/>
                      </a:endParaRPr>
                    </a:p>
                  </a:txBody>
                  <a:tcPr/>
                </a:tc>
              </a:tr>
              <a:tr h="370840">
                <a:tc>
                  <a:txBody>
                    <a:bodyPr/>
                    <a:lstStyle/>
                    <a:p>
                      <a:pPr algn="l"/>
                      <a:r>
                        <a:rPr lang="zh-TW" altLang="en-US" dirty="0" smtClean="0">
                          <a:latin typeface="Gentium Plus"/>
                          <a:ea typeface="华文楷体"/>
                          <a:cs typeface="Gentium Plus"/>
                        </a:rPr>
                        <a:t>蕉子</a:t>
                      </a:r>
                      <a:r>
                        <a:rPr lang="en-US" altLang="zh-TW" dirty="0" smtClean="0">
                          <a:latin typeface="Gentium Plus"/>
                          <a:ea typeface="华文楷体"/>
                          <a:cs typeface="Gentium Plus"/>
                        </a:rPr>
                        <a:t> </a:t>
                      </a:r>
                      <a:r>
                        <a:rPr lang="en-US" altLang="zh-TW" i="1" dirty="0" smtClean="0">
                          <a:latin typeface="Gentium Plus"/>
                          <a:ea typeface="华文楷体"/>
                          <a:cs typeface="Gentium Plus"/>
                        </a:rPr>
                        <a:t>tʃiu⁵³-tʃi³³</a:t>
                      </a:r>
                      <a:r>
                        <a:rPr lang="en-US" altLang="zh-TW" i="0" dirty="0" smtClean="0">
                          <a:latin typeface="Gentium Plus"/>
                          <a:ea typeface="华文楷体"/>
                          <a:cs typeface="Gentium Plus"/>
                        </a:rPr>
                        <a:t> ‘banana’</a:t>
                      </a:r>
                      <a:endParaRPr lang="en-NZ" dirty="0">
                        <a:latin typeface="Gentium Plus"/>
                        <a:ea typeface="华文楷体"/>
                        <a:cs typeface="Gentium Plus"/>
                      </a:endParaRPr>
                    </a:p>
                  </a:txBody>
                  <a:tcPr/>
                </a:tc>
                <a:tc>
                  <a:txBody>
                    <a:bodyPr/>
                    <a:lstStyle/>
                    <a:p>
                      <a:pPr algn="l"/>
                      <a:r>
                        <a:rPr lang="zh-TW" altLang="en-US" dirty="0" smtClean="0">
                          <a:latin typeface="Gentium Plus"/>
                          <a:ea typeface="华文楷体"/>
                          <a:cs typeface="Gentium Plus"/>
                        </a:rPr>
                        <a:t>蕉</a:t>
                      </a:r>
                      <a:r>
                        <a:rPr lang="en-US" altLang="zh-TW" dirty="0" smtClean="0">
                          <a:latin typeface="Gentium Plus"/>
                          <a:ea typeface="华文楷体"/>
                          <a:cs typeface="Gentium Plus"/>
                        </a:rPr>
                        <a:t> </a:t>
                      </a:r>
                      <a:r>
                        <a:rPr lang="en-US" altLang="zh-TW" i="1" dirty="0" smtClean="0">
                          <a:latin typeface="Gentium Plus"/>
                          <a:ea typeface="华文楷体"/>
                          <a:cs typeface="Gentium Plus"/>
                        </a:rPr>
                        <a:t>tʃiu⁵⁵ </a:t>
                      </a:r>
                      <a:r>
                        <a:rPr lang="en-US" altLang="zh-TW" i="0" dirty="0" smtClean="0">
                          <a:latin typeface="Gentium Plus"/>
                          <a:ea typeface="华文楷体"/>
                          <a:cs typeface="Gentium Plus"/>
                        </a:rPr>
                        <a:t>‘banana’</a:t>
                      </a:r>
                      <a:endParaRPr lang="en-NZ" dirty="0">
                        <a:latin typeface="Gentium Plus"/>
                        <a:ea typeface="华文楷体"/>
                        <a:cs typeface="Gentium Plus"/>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TW" altLang="en-US" dirty="0" smtClean="0">
                          <a:latin typeface="Gentium Plus"/>
                          <a:ea typeface="华文楷体"/>
                          <a:cs typeface="Gentium Plus"/>
                        </a:rPr>
                        <a:t>蕉</a:t>
                      </a:r>
                      <a:r>
                        <a:rPr lang="en-US" altLang="zh-TW" dirty="0" smtClean="0">
                          <a:latin typeface="Gentium Plus"/>
                          <a:ea typeface="华文楷体"/>
                          <a:cs typeface="Gentium Plus"/>
                        </a:rPr>
                        <a:t> </a:t>
                      </a:r>
                      <a:r>
                        <a:rPr lang="en-US" altLang="zh-TW" i="1" dirty="0" smtClean="0">
                          <a:latin typeface="Gentium Plus"/>
                          <a:ea typeface="华文楷体"/>
                          <a:cs typeface="Gentium Plus"/>
                        </a:rPr>
                        <a:t>tsiu⁵⁵ </a:t>
                      </a:r>
                      <a:r>
                        <a:rPr lang="en-US" altLang="zh-TW" i="0" dirty="0" smtClean="0">
                          <a:latin typeface="Gentium Plus"/>
                          <a:ea typeface="华文楷体"/>
                          <a:cs typeface="Gentium Plus"/>
                        </a:rPr>
                        <a:t>‘banana’</a:t>
                      </a:r>
                      <a:endParaRPr lang="en-NZ" dirty="0" smtClean="0">
                        <a:latin typeface="Gentium Plus"/>
                        <a:ea typeface="华文楷体"/>
                        <a:cs typeface="Gentium Plus"/>
                      </a:endParaRPr>
                    </a:p>
                  </a:txBody>
                  <a:tcPr/>
                </a:tc>
              </a:tr>
              <a:tr h="370840">
                <a:tc>
                  <a:txBody>
                    <a:bodyPr/>
                    <a:lstStyle/>
                    <a:p>
                      <a:pPr algn="l"/>
                      <a:r>
                        <a:rPr lang="en-NZ" i="1" dirty="0" smtClean="0">
                          <a:latin typeface="Gentium Plus"/>
                          <a:ea typeface="华文楷体"/>
                          <a:cs typeface="Gentium Plus"/>
                        </a:rPr>
                        <a:t>◯</a:t>
                      </a:r>
                      <a:r>
                        <a:rPr lang="zh-TW" altLang="en-US" dirty="0" smtClean="0">
                          <a:latin typeface="Gentium Plus"/>
                          <a:ea typeface="华文楷体"/>
                          <a:cs typeface="Gentium Plus"/>
                        </a:rPr>
                        <a:t>子</a:t>
                      </a:r>
                      <a:r>
                        <a:rPr lang="en-US" altLang="zh-TW" dirty="0" smtClean="0">
                          <a:latin typeface="Gentium Plus"/>
                          <a:ea typeface="华文楷体"/>
                          <a:cs typeface="Gentium Plus"/>
                        </a:rPr>
                        <a:t> </a:t>
                      </a:r>
                      <a:r>
                        <a:rPr lang="en-NZ" i="1" dirty="0" smtClean="0">
                          <a:latin typeface="Gentium Plus"/>
                          <a:ea typeface="华文楷体"/>
                          <a:cs typeface="Gentium Plus"/>
                        </a:rPr>
                        <a:t>pʊk²-tʃi³³</a:t>
                      </a:r>
                      <a:r>
                        <a:rPr lang="en-NZ" i="0" dirty="0" smtClean="0">
                          <a:latin typeface="Gentium Plus"/>
                          <a:ea typeface="华文楷体"/>
                          <a:cs typeface="Gentium Plus"/>
                        </a:rPr>
                        <a:t> ‘pomelo’</a:t>
                      </a:r>
                    </a:p>
                    <a:p>
                      <a:pPr marL="0" marR="0" indent="0" algn="l" defTabSz="457200" rtl="0" eaLnBrk="1" fontAlgn="auto" latinLnBrk="0" hangingPunct="1">
                        <a:lnSpc>
                          <a:spcPct val="100000"/>
                        </a:lnSpc>
                        <a:spcBef>
                          <a:spcPts val="0"/>
                        </a:spcBef>
                        <a:spcAft>
                          <a:spcPts val="0"/>
                        </a:spcAft>
                        <a:buClrTx/>
                        <a:buSzTx/>
                        <a:buFontTx/>
                        <a:buNone/>
                        <a:tabLst/>
                        <a:defRPr/>
                      </a:pPr>
                      <a:r>
                        <a:rPr lang="en-NZ" i="0" dirty="0" smtClean="0">
                          <a:latin typeface="Gentium Plus"/>
                          <a:ea typeface="华文楷体"/>
                          <a:cs typeface="Gentium Plus"/>
                        </a:rPr>
                        <a:t>(&lt; N. Zhuàng </a:t>
                      </a:r>
                      <a:r>
                        <a:rPr lang="en-NZ" i="1" dirty="0" smtClean="0">
                          <a:latin typeface="Gentium Plus"/>
                          <a:ea typeface="华文楷体"/>
                          <a:cs typeface="Gentium Plus"/>
                        </a:rPr>
                        <a:t>lwg-bug</a:t>
                      </a:r>
                      <a:r>
                        <a:rPr lang="en-NZ" i="0" dirty="0" smtClean="0">
                          <a:latin typeface="Gentium Plus"/>
                          <a:ea typeface="华文楷体"/>
                          <a:cs typeface="Gentium Plus"/>
                        </a:rPr>
                        <a:t>)</a:t>
                      </a:r>
                    </a:p>
                  </a:txBody>
                  <a:tcPr/>
                </a:tc>
                <a:tc>
                  <a:txBody>
                    <a:bodyPr/>
                    <a:lstStyle/>
                    <a:p>
                      <a:pPr algn="l"/>
                      <a:r>
                        <a:rPr lang="en-NZ" i="1" dirty="0" smtClean="0">
                          <a:latin typeface="Gentium Plus"/>
                          <a:ea typeface="华文楷体"/>
                          <a:cs typeface="Gentium Plus"/>
                        </a:rPr>
                        <a:t>◯◯ puk⁵luk⁵</a:t>
                      </a:r>
                      <a:r>
                        <a:rPr lang="en-NZ" i="0" dirty="0" smtClean="0">
                          <a:latin typeface="Gentium Plus"/>
                          <a:ea typeface="华文楷体"/>
                          <a:cs typeface="Gentium Plus"/>
                        </a:rPr>
                        <a:t> ‘pomelo’</a:t>
                      </a:r>
                    </a:p>
                  </a:txBody>
                  <a:tcPr/>
                </a:tc>
                <a:tc>
                  <a:txBody>
                    <a:bodyPr/>
                    <a:lstStyle/>
                    <a:p>
                      <a:pPr algn="l"/>
                      <a:r>
                        <a:rPr lang="en-NZ" i="1" dirty="0" smtClean="0">
                          <a:latin typeface="Gentium Plus"/>
                          <a:ea typeface="华文楷体"/>
                          <a:cs typeface="Gentium Plus"/>
                        </a:rPr>
                        <a:t>◯</a:t>
                      </a:r>
                      <a:r>
                        <a:rPr lang="zh-TW" altLang="en-US" i="0" dirty="0" smtClean="0">
                          <a:latin typeface="Gentium Plus"/>
                          <a:ea typeface="华文楷体"/>
                          <a:cs typeface="Gentium Plus"/>
                        </a:rPr>
                        <a:t>柚</a:t>
                      </a:r>
                      <a:r>
                        <a:rPr lang="en-NZ" i="1" dirty="0" smtClean="0">
                          <a:latin typeface="Gentium Plus"/>
                          <a:ea typeface="华文楷体"/>
                          <a:cs typeface="Gentium Plus"/>
                        </a:rPr>
                        <a:t> lʊk⁵-jɐu²² </a:t>
                      </a:r>
                      <a:r>
                        <a:rPr lang="en-US" i="1" baseline="30000" dirty="0" smtClean="0">
                          <a:latin typeface="Gentium Plus"/>
                          <a:ea typeface="华文楷体"/>
                          <a:cs typeface="Gentium Plus"/>
                        </a:rPr>
                        <a:t>&gt; </a:t>
                      </a:r>
                      <a:r>
                        <a:rPr lang="en-NZ" i="1" dirty="0" smtClean="0">
                          <a:latin typeface="Gentium Plus"/>
                          <a:ea typeface="华文楷体"/>
                          <a:cs typeface="Gentium Plus"/>
                        </a:rPr>
                        <a:t>³⁵ </a:t>
                      </a:r>
                      <a:r>
                        <a:rPr lang="en-NZ" i="0" dirty="0" smtClean="0">
                          <a:latin typeface="Gentium Plus"/>
                          <a:ea typeface="华文楷体"/>
                          <a:cs typeface="Gentium Plus"/>
                        </a:rPr>
                        <a:t>‘pomelo’</a:t>
                      </a:r>
                      <a:endParaRPr lang="en-NZ" i="0" dirty="0">
                        <a:latin typeface="Gentium Plus"/>
                        <a:ea typeface="华文楷体"/>
                        <a:cs typeface="Gentium Plus"/>
                      </a:endParaRPr>
                    </a:p>
                  </a:txBody>
                  <a:tcPr/>
                </a:tc>
              </a:tr>
            </a:tbl>
          </a:graphicData>
        </a:graphic>
      </p:graphicFrame>
      <p:sp>
        <p:nvSpPr>
          <p:cNvPr id="5" name="Rectangle 4"/>
          <p:cNvSpPr/>
          <p:nvPr/>
        </p:nvSpPr>
        <p:spPr>
          <a:xfrm>
            <a:off x="6604460" y="21709"/>
            <a:ext cx="2539540" cy="369332"/>
          </a:xfrm>
          <a:prstGeom prst="rect">
            <a:avLst/>
          </a:prstGeom>
        </p:spPr>
        <p:txBody>
          <a:bodyPr wrap="none">
            <a:spAutoFit/>
          </a:bodyPr>
          <a:lstStyle/>
          <a:p>
            <a:r>
              <a:rPr lang="en-NZ" dirty="0">
                <a:latin typeface="Courier New"/>
                <a:cs typeface="Courier New"/>
              </a:rPr>
              <a:t>https://t.ly/GbxC</a:t>
            </a:r>
          </a:p>
        </p:txBody>
      </p:sp>
    </p:spTree>
    <p:extLst>
      <p:ext uri="{BB962C8B-B14F-4D97-AF65-F5344CB8AC3E}">
        <p14:creationId xmlns:p14="http://schemas.microsoft.com/office/powerpoint/2010/main" val="27482665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000" b="1" dirty="0" smtClean="0">
                <a:latin typeface="Arial"/>
                <a:cs typeface="Arial"/>
              </a:rPr>
              <a:t>Diminutives:</a:t>
            </a:r>
          </a:p>
          <a:p>
            <a:pPr marL="0" indent="0">
              <a:buNone/>
            </a:pPr>
            <a:r>
              <a:rPr lang="zh-TW" altLang="en-US" sz="2000" dirty="0" smtClean="0">
                <a:latin typeface="华文楷体"/>
                <a:ea typeface="华文楷体"/>
                <a:cs typeface="华文楷体"/>
              </a:rPr>
              <a:t>兒</a:t>
            </a:r>
            <a:r>
              <a:rPr lang="en-US" sz="2000" dirty="0" smtClean="0">
                <a:latin typeface="Gentium Plus"/>
                <a:cs typeface="Gentium Plus"/>
              </a:rPr>
              <a:t> -</a:t>
            </a:r>
            <a:r>
              <a:rPr lang="en-US" sz="2000" i="1" dirty="0" err="1" smtClean="0">
                <a:latin typeface="Gentium Plus"/>
                <a:cs typeface="Gentium Plus"/>
              </a:rPr>
              <a:t>ɲi</a:t>
            </a:r>
            <a:r>
              <a:rPr lang="en-US" sz="2000" i="1" dirty="0" smtClean="0">
                <a:latin typeface="Gentium Plus"/>
                <a:cs typeface="Gentium Plus"/>
              </a:rPr>
              <a:t>˨˩</a:t>
            </a:r>
          </a:p>
          <a:p>
            <a:pPr marL="0" indent="0">
              <a:buNone/>
            </a:pPr>
            <a:r>
              <a:rPr lang="zh-TW" altLang="en-US" sz="2000" dirty="0" smtClean="0">
                <a:latin typeface="华文楷体"/>
                <a:ea typeface="华文楷体"/>
                <a:cs typeface="华文楷体"/>
              </a:rPr>
              <a:t>兒</a:t>
            </a:r>
            <a:r>
              <a:rPr lang="en-US" sz="2000" dirty="0" smtClean="0">
                <a:latin typeface="Gentium Plus"/>
                <a:cs typeface="Gentium Plus"/>
              </a:rPr>
              <a:t> -</a:t>
            </a:r>
            <a:r>
              <a:rPr lang="en-US" sz="2000" i="1" dirty="0" err="1" smtClean="0">
                <a:latin typeface="Gentium Plus"/>
                <a:cs typeface="Gentium Plus"/>
              </a:rPr>
              <a:t>ɲi</a:t>
            </a:r>
            <a:r>
              <a:rPr lang="en-US" sz="2000" i="1" dirty="0">
                <a:latin typeface="Gentium Plus"/>
                <a:cs typeface="Gentium Plus"/>
              </a:rPr>
              <a:t> </a:t>
            </a:r>
            <a:r>
              <a:rPr lang="en-US" sz="2000" i="1" dirty="0" smtClean="0">
                <a:latin typeface="Gentium Plus"/>
                <a:cs typeface="Gentium Plus"/>
              </a:rPr>
              <a:t>˨˩ &gt; ˥˧</a:t>
            </a:r>
            <a:r>
              <a:rPr lang="en-US" sz="2000" dirty="0" smtClean="0">
                <a:latin typeface="Gentium Plus"/>
                <a:cs typeface="Gentium Plus"/>
              </a:rPr>
              <a:t> </a:t>
            </a:r>
          </a:p>
          <a:p>
            <a:pPr marL="0" indent="0">
              <a:buNone/>
            </a:pPr>
            <a:r>
              <a:rPr lang="zh-TW" altLang="en-US" sz="2000" dirty="0" smtClean="0">
                <a:latin typeface="华文楷体"/>
                <a:ea typeface="华文楷体"/>
                <a:cs typeface="华文楷体"/>
              </a:rPr>
              <a:t>仔</a:t>
            </a:r>
            <a:r>
              <a:rPr lang="en-US" sz="2000" dirty="0" smtClean="0">
                <a:latin typeface="Gentium Plus"/>
                <a:cs typeface="Gentium Plus"/>
              </a:rPr>
              <a:t> </a:t>
            </a:r>
            <a:r>
              <a:rPr lang="en-US" sz="2000" dirty="0">
                <a:latin typeface="Gentium Plus"/>
                <a:cs typeface="Gentium Plus"/>
              </a:rPr>
              <a:t>-</a:t>
            </a:r>
            <a:r>
              <a:rPr lang="en-US" sz="2000" i="1" dirty="0" err="1" smtClean="0">
                <a:latin typeface="Gentium Plus"/>
                <a:cs typeface="Gentium Plus"/>
              </a:rPr>
              <a:t>tʃai</a:t>
            </a:r>
            <a:r>
              <a:rPr lang="en-US" sz="2000" i="1" dirty="0" smtClean="0">
                <a:latin typeface="Gentium Plus"/>
                <a:cs typeface="Gentium Plus"/>
              </a:rPr>
              <a:t> ˧  </a:t>
            </a:r>
            <a:r>
              <a:rPr lang="en-US" sz="2000" dirty="0" smtClean="0">
                <a:latin typeface="Arial"/>
                <a:cs typeface="Arial"/>
              </a:rPr>
              <a:t>(&lt; newer Cantonese loan)</a:t>
            </a:r>
          </a:p>
          <a:p>
            <a:pPr marL="0" indent="0">
              <a:buNone/>
            </a:pPr>
            <a:endParaRPr lang="en-US" sz="2000" dirty="0" smtClean="0">
              <a:latin typeface="Arial"/>
              <a:cs typeface="Arial"/>
            </a:endParaRPr>
          </a:p>
          <a:p>
            <a:pPr marL="0" indent="0">
              <a:buNone/>
            </a:pPr>
            <a:r>
              <a:rPr lang="en-US" sz="2000" dirty="0" smtClean="0">
                <a:latin typeface="Arial"/>
                <a:cs typeface="Arial"/>
              </a:rPr>
              <a:t>Not widely used </a:t>
            </a:r>
          </a:p>
          <a:p>
            <a:pPr marL="0" indent="0">
              <a:buNone/>
            </a:pPr>
            <a:r>
              <a:rPr lang="en-US" sz="2000" dirty="0" smtClean="0">
                <a:latin typeface="Arial"/>
                <a:cs typeface="Arial"/>
              </a:rPr>
              <a:t>the suffix used is lexically determined </a:t>
            </a:r>
          </a:p>
          <a:p>
            <a:pPr marL="0" indent="0">
              <a:buNone/>
            </a:pPr>
            <a:r>
              <a:rPr lang="en-US" sz="2000" dirty="0" smtClean="0">
                <a:latin typeface="Arial"/>
                <a:cs typeface="Arial"/>
              </a:rPr>
              <a:t>(one could always use an adjective </a:t>
            </a:r>
            <a:r>
              <a:rPr lang="zh-TW" altLang="en-US" sz="2000" dirty="0" smtClean="0">
                <a:latin typeface="华文楷体"/>
                <a:ea typeface="华文楷体"/>
                <a:cs typeface="华文楷体"/>
              </a:rPr>
              <a:t>細</a:t>
            </a:r>
            <a:r>
              <a:rPr lang="en-US" sz="2000" dirty="0" smtClean="0">
                <a:latin typeface="Arial"/>
                <a:cs typeface="Arial"/>
              </a:rPr>
              <a:t> </a:t>
            </a:r>
            <a:r>
              <a:rPr lang="en-US" sz="2000" i="1" dirty="0" err="1" smtClean="0">
                <a:latin typeface="Gentium Plus"/>
                <a:cs typeface="Gentium Plus"/>
              </a:rPr>
              <a:t>ɬɐi</a:t>
            </a:r>
            <a:r>
              <a:rPr lang="en-US" sz="2000" i="1" dirty="0" smtClean="0">
                <a:latin typeface="Gentium Plus"/>
                <a:cs typeface="Gentium Plus"/>
              </a:rPr>
              <a:t>˥</a:t>
            </a:r>
            <a:r>
              <a:rPr lang="en-US" sz="2000" i="1" dirty="0" smtClean="0">
                <a:latin typeface="Arial"/>
                <a:cs typeface="Arial"/>
              </a:rPr>
              <a:t> </a:t>
            </a:r>
            <a:r>
              <a:rPr lang="en-US" sz="2000" dirty="0" smtClean="0">
                <a:latin typeface="Arial"/>
                <a:cs typeface="Arial"/>
              </a:rPr>
              <a:t>‘small’ instead)</a:t>
            </a:r>
          </a:p>
          <a:p>
            <a:pPr marL="0" indent="0">
              <a:buNone/>
            </a:pPr>
            <a:endParaRPr lang="en-US" sz="2000" dirty="0" smtClean="0">
              <a:latin typeface="Arial"/>
              <a:cs typeface="Arial"/>
            </a:endParaRPr>
          </a:p>
        </p:txBody>
      </p:sp>
      <p:sp>
        <p:nvSpPr>
          <p:cNvPr id="4" name="Title 3"/>
          <p:cNvSpPr>
            <a:spLocks noGrp="1"/>
          </p:cNvSpPr>
          <p:nvPr>
            <p:ph type="title"/>
          </p:nvPr>
        </p:nvSpPr>
        <p:spPr/>
        <p:txBody>
          <a:bodyPr>
            <a:normAutofit/>
          </a:bodyPr>
          <a:lstStyle/>
          <a:p>
            <a:pPr algn="l"/>
            <a:r>
              <a:rPr lang="x-none" b="1" dirty="0" smtClean="0">
                <a:latin typeface="Arial"/>
                <a:cs typeface="Arial"/>
              </a:rPr>
              <a:t>N</a:t>
            </a:r>
            <a:r>
              <a:rPr lang="en-US" b="1" dirty="0" err="1" smtClean="0">
                <a:latin typeface="Arial"/>
                <a:cs typeface="Arial"/>
              </a:rPr>
              <a:t>ánníng</a:t>
            </a:r>
            <a:r>
              <a:rPr lang="en-US" b="1" dirty="0" smtClean="0">
                <a:latin typeface="Arial"/>
                <a:cs typeface="Arial"/>
              </a:rPr>
              <a:t> Pínghuà</a:t>
            </a:r>
            <a:endParaRPr lang="en-NZ" dirty="0"/>
          </a:p>
        </p:txBody>
      </p:sp>
      <p:sp>
        <p:nvSpPr>
          <p:cNvPr id="6" name="Rectangle 5"/>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17431423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000" dirty="0" smtClean="0">
                <a:latin typeface="Arial"/>
                <a:cs typeface="Arial"/>
              </a:rPr>
              <a:t>e.g.:</a:t>
            </a:r>
            <a:endParaRPr lang="en-US" sz="2000" dirty="0">
              <a:latin typeface="Arial"/>
              <a:cs typeface="Arial"/>
            </a:endParaRPr>
          </a:p>
          <a:p>
            <a:pPr marL="0" indent="0">
              <a:buNone/>
            </a:pPr>
            <a:endParaRPr lang="en-US" sz="2000" dirty="0" smtClean="0">
              <a:latin typeface="Arial"/>
              <a:cs typeface="Arial"/>
            </a:endParaRPr>
          </a:p>
        </p:txBody>
      </p:sp>
      <p:sp>
        <p:nvSpPr>
          <p:cNvPr id="4" name="Title 3"/>
          <p:cNvSpPr>
            <a:spLocks noGrp="1"/>
          </p:cNvSpPr>
          <p:nvPr>
            <p:ph type="title"/>
          </p:nvPr>
        </p:nvSpPr>
        <p:spPr/>
        <p:txBody>
          <a:bodyPr>
            <a:normAutofit/>
          </a:bodyPr>
          <a:lstStyle/>
          <a:p>
            <a:pPr algn="l"/>
            <a:r>
              <a:rPr lang="x-none" b="1" dirty="0" smtClean="0">
                <a:latin typeface="Arial"/>
                <a:cs typeface="Arial"/>
              </a:rPr>
              <a:t>N</a:t>
            </a:r>
            <a:r>
              <a:rPr lang="en-US" b="1" dirty="0" err="1" smtClean="0">
                <a:latin typeface="Arial"/>
                <a:cs typeface="Arial"/>
              </a:rPr>
              <a:t>ánníng</a:t>
            </a:r>
            <a:r>
              <a:rPr lang="en-US" b="1" dirty="0" smtClean="0">
                <a:latin typeface="Arial"/>
                <a:cs typeface="Arial"/>
              </a:rPr>
              <a:t> Pínghuà</a:t>
            </a:r>
            <a:endParaRPr lang="en-NZ" dirty="0"/>
          </a:p>
        </p:txBody>
      </p:sp>
      <p:graphicFrame>
        <p:nvGraphicFramePr>
          <p:cNvPr id="2" name="Table 1"/>
          <p:cNvGraphicFramePr>
            <a:graphicFrameLocks noGrp="1"/>
          </p:cNvGraphicFramePr>
          <p:nvPr>
            <p:extLst>
              <p:ext uri="{D42A27DB-BD31-4B8C-83A1-F6EECF244321}">
                <p14:modId xmlns:p14="http://schemas.microsoft.com/office/powerpoint/2010/main" val="618106599"/>
              </p:ext>
            </p:extLst>
          </p:nvPr>
        </p:nvGraphicFramePr>
        <p:xfrm>
          <a:off x="1524000" y="2152333"/>
          <a:ext cx="6109179" cy="4079240"/>
        </p:xfrm>
        <a:graphic>
          <a:graphicData uri="http://schemas.openxmlformats.org/drawingml/2006/table">
            <a:tbl>
              <a:tblPr firstRow="1" bandRow="1">
                <a:tableStyleId>{2D5ABB26-0587-4C30-8999-92F81FD0307C}</a:tableStyleId>
              </a:tblPr>
              <a:tblGrid>
                <a:gridCol w="1537179"/>
                <a:gridCol w="1524000"/>
                <a:gridCol w="1524000"/>
                <a:gridCol w="1524000"/>
              </a:tblGrid>
              <a:tr h="370840">
                <a:tc>
                  <a:txBody>
                    <a:bodyPr/>
                    <a:lstStyle/>
                    <a:p>
                      <a:endParaRPr lang="en-NZ" dirty="0">
                        <a:latin typeface="Gentium Plus"/>
                        <a:cs typeface="Gentium Plus"/>
                      </a:endParaRPr>
                    </a:p>
                  </a:txBody>
                  <a:tcPr/>
                </a:tc>
                <a:tc>
                  <a:txBody>
                    <a:bodyPr/>
                    <a:lstStyle/>
                    <a:p>
                      <a:r>
                        <a:rPr lang="zh-TW" altLang="en-US" sz="1800" dirty="0" smtClean="0">
                          <a:latin typeface="Gentium Plus"/>
                          <a:ea typeface="华文楷体"/>
                          <a:cs typeface="Gentium Plus"/>
                        </a:rPr>
                        <a:t>兒</a:t>
                      </a:r>
                      <a:r>
                        <a:rPr lang="en-US" sz="1800" dirty="0" smtClean="0">
                          <a:latin typeface="Gentium Plus"/>
                          <a:cs typeface="Gentium Plus"/>
                        </a:rPr>
                        <a:t> -</a:t>
                      </a:r>
                      <a:r>
                        <a:rPr lang="en-US" sz="1800" i="1" dirty="0" err="1" smtClean="0">
                          <a:latin typeface="Gentium Plus"/>
                          <a:cs typeface="Gentium Plus"/>
                        </a:rPr>
                        <a:t>ɲi</a:t>
                      </a:r>
                      <a:r>
                        <a:rPr lang="en-US" sz="1800" i="1" dirty="0" smtClean="0">
                          <a:latin typeface="Gentium Plus"/>
                          <a:cs typeface="Gentium Plus"/>
                        </a:rPr>
                        <a:t>˨˩</a:t>
                      </a:r>
                      <a:endParaRPr lang="en-NZ" dirty="0">
                        <a:latin typeface="Gentium Plus"/>
                        <a:cs typeface="Gentium Plus"/>
                      </a:endParaRPr>
                    </a:p>
                  </a:txBody>
                  <a:tcPr/>
                </a:tc>
                <a:tc>
                  <a:txBody>
                    <a:bodyPr/>
                    <a:lstStyle/>
                    <a:p>
                      <a:r>
                        <a:rPr lang="zh-TW" altLang="en-US" sz="1800" dirty="0" smtClean="0">
                          <a:latin typeface="Gentium Plus"/>
                          <a:ea typeface="华文楷体"/>
                          <a:cs typeface="Gentium Plus"/>
                        </a:rPr>
                        <a:t>兒</a:t>
                      </a:r>
                      <a:r>
                        <a:rPr lang="en-US" sz="1800" dirty="0" smtClean="0">
                          <a:latin typeface="Gentium Plus"/>
                          <a:cs typeface="Gentium Plus"/>
                        </a:rPr>
                        <a:t> -</a:t>
                      </a:r>
                      <a:r>
                        <a:rPr lang="en-US" sz="1800" i="1" dirty="0" err="1" smtClean="0">
                          <a:latin typeface="Gentium Plus"/>
                          <a:cs typeface="Gentium Plus"/>
                        </a:rPr>
                        <a:t>ɲi</a:t>
                      </a:r>
                      <a:r>
                        <a:rPr lang="en-US" sz="1800" i="1" baseline="0" dirty="0" smtClean="0">
                          <a:latin typeface="Gentium Plus"/>
                          <a:cs typeface="Gentium Plus"/>
                        </a:rPr>
                        <a:t> ˨˩ &gt; ˥˧</a:t>
                      </a:r>
                      <a:endParaRPr lang="en-NZ" dirty="0">
                        <a:latin typeface="Gentium Plus"/>
                        <a:cs typeface="Gentium Plus"/>
                      </a:endParaRPr>
                    </a:p>
                  </a:txBody>
                  <a:tcPr/>
                </a:tc>
                <a:tc>
                  <a:txBody>
                    <a:bodyPr/>
                    <a:lstStyle/>
                    <a:p>
                      <a:r>
                        <a:rPr lang="zh-TW" altLang="en-US" sz="1800" dirty="0" smtClean="0">
                          <a:latin typeface="Gentium Plus"/>
                          <a:ea typeface="华文楷体"/>
                          <a:cs typeface="Gentium Plus"/>
                        </a:rPr>
                        <a:t>仔</a:t>
                      </a:r>
                      <a:r>
                        <a:rPr lang="en-US" sz="1800" dirty="0" smtClean="0">
                          <a:latin typeface="Gentium Plus"/>
                          <a:cs typeface="Gentium Plus"/>
                        </a:rPr>
                        <a:t> -</a:t>
                      </a:r>
                      <a:r>
                        <a:rPr lang="en-US" sz="1800" i="1" dirty="0" err="1" smtClean="0">
                          <a:latin typeface="Gentium Plus"/>
                          <a:cs typeface="Gentium Plus"/>
                        </a:rPr>
                        <a:t>tʃai</a:t>
                      </a:r>
                      <a:r>
                        <a:rPr lang="en-US" sz="1800" i="1" dirty="0" smtClean="0">
                          <a:latin typeface="Gentium Plus"/>
                          <a:cs typeface="Gentium Plus"/>
                        </a:rPr>
                        <a:t> ˧</a:t>
                      </a:r>
                      <a:endParaRPr lang="en-NZ" dirty="0">
                        <a:latin typeface="Gentium Plus"/>
                        <a:cs typeface="Gentium Plus"/>
                      </a:endParaRPr>
                    </a:p>
                  </a:txBody>
                  <a:tcPr/>
                </a:tc>
              </a:tr>
              <a:tr h="370840">
                <a:tc>
                  <a:txBody>
                    <a:bodyPr/>
                    <a:lstStyle/>
                    <a:p>
                      <a:r>
                        <a:rPr lang="zh-TW" altLang="en-US" dirty="0" smtClean="0">
                          <a:latin typeface="华文楷体"/>
                          <a:ea typeface="华文楷体"/>
                          <a:cs typeface="华文楷体"/>
                        </a:rPr>
                        <a:t>雞</a:t>
                      </a:r>
                      <a:r>
                        <a:rPr lang="en-US" altLang="zh-TW" dirty="0" smtClean="0">
                          <a:latin typeface="Gentium Plus"/>
                          <a:cs typeface="Gentium Plus"/>
                        </a:rPr>
                        <a:t> </a:t>
                      </a:r>
                      <a:r>
                        <a:rPr lang="en-US" altLang="zh-TW" i="1" dirty="0" err="1" smtClean="0">
                          <a:latin typeface="Gentium Plus"/>
                          <a:cs typeface="Gentium Plus"/>
                        </a:rPr>
                        <a:t>kɐi</a:t>
                      </a:r>
                      <a:r>
                        <a:rPr lang="en-US" altLang="zh-TW" i="1" dirty="0" smtClean="0">
                          <a:latin typeface="Gentium Plus"/>
                          <a:cs typeface="Gentium Plus"/>
                        </a:rPr>
                        <a:t>˥˧ </a:t>
                      </a:r>
                      <a:r>
                        <a:rPr lang="en-US" altLang="zh-TW" i="0" dirty="0" smtClean="0">
                          <a:latin typeface="Gentium Plus"/>
                          <a:cs typeface="Gentium Plus"/>
                        </a:rPr>
                        <a:t>‘fowl’</a:t>
                      </a:r>
                      <a:endParaRPr lang="en-NZ" dirty="0">
                        <a:latin typeface="Gentium Plus"/>
                        <a:cs typeface="Gentium Plus"/>
                      </a:endParaRPr>
                    </a:p>
                  </a:txBody>
                  <a:tcPr/>
                </a:tc>
                <a:tc>
                  <a:txBody>
                    <a:bodyPr/>
                    <a:lstStyle/>
                    <a:p>
                      <a:r>
                        <a:rPr lang="en-NZ" dirty="0" smtClean="0">
                          <a:latin typeface="Gentium Plus"/>
                          <a:cs typeface="Gentium Plus"/>
                        </a:rPr>
                        <a:t> ✅</a:t>
                      </a:r>
                      <a:endParaRPr lang="en-NZ" dirty="0">
                        <a:latin typeface="Gentium Plus"/>
                        <a:cs typeface="Gentium Plus"/>
                      </a:endParaRPr>
                    </a:p>
                  </a:txBody>
                  <a:tcPr/>
                </a:tc>
                <a:tc>
                  <a:txBody>
                    <a:bodyPr/>
                    <a:lstStyle/>
                    <a:p>
                      <a:endParaRPr lang="en-NZ">
                        <a:latin typeface="Gentium Plus"/>
                        <a:cs typeface="Gentium Plus"/>
                      </a:endParaRPr>
                    </a:p>
                  </a:txBody>
                  <a:tcPr/>
                </a:tc>
                <a:tc>
                  <a:txBody>
                    <a:bodyPr/>
                    <a:lstStyle/>
                    <a:p>
                      <a:r>
                        <a:rPr lang="en-NZ" dirty="0" smtClean="0">
                          <a:latin typeface="Gentium Plus"/>
                          <a:cs typeface="Gentium Plus"/>
                        </a:rPr>
                        <a:t> ✅</a:t>
                      </a:r>
                      <a:endParaRPr lang="en-NZ" dirty="0">
                        <a:latin typeface="Gentium Plus"/>
                        <a:cs typeface="Gentium Plus"/>
                      </a:endParaRP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TW" altLang="en-US" dirty="0" smtClean="0">
                          <a:latin typeface="华文楷体"/>
                          <a:ea typeface="华文楷体"/>
                          <a:cs typeface="华文楷体"/>
                        </a:rPr>
                        <a:t>狗</a:t>
                      </a:r>
                      <a:r>
                        <a:rPr lang="en-US" altLang="zh-TW" dirty="0" smtClean="0">
                          <a:latin typeface="Gentium Plus"/>
                          <a:cs typeface="Gentium Plus"/>
                        </a:rPr>
                        <a:t> </a:t>
                      </a:r>
                      <a:r>
                        <a:rPr lang="en-US" altLang="zh-TW" i="1" dirty="0" err="1" smtClean="0">
                          <a:latin typeface="Gentium Plus"/>
                          <a:cs typeface="Gentium Plus"/>
                        </a:rPr>
                        <a:t>kɐu</a:t>
                      </a:r>
                      <a:r>
                        <a:rPr lang="en-US" altLang="zh-TW" i="1" dirty="0" smtClean="0">
                          <a:latin typeface="Gentium Plus"/>
                          <a:cs typeface="Gentium Plus"/>
                        </a:rPr>
                        <a:t> ˧ </a:t>
                      </a:r>
                      <a:r>
                        <a:rPr lang="en-US" altLang="zh-TW" i="0" dirty="0" smtClean="0">
                          <a:latin typeface="Gentium Plus"/>
                          <a:cs typeface="Gentium Plus"/>
                        </a:rPr>
                        <a:t>‘dog’</a:t>
                      </a:r>
                      <a:r>
                        <a:rPr lang="en-US" altLang="zh-TW" dirty="0" smtClean="0">
                          <a:latin typeface="Gentium Plus"/>
                          <a:cs typeface="Gentium Plus"/>
                        </a:rPr>
                        <a:t> </a:t>
                      </a:r>
                      <a:endParaRPr lang="en-NZ" dirty="0">
                        <a:latin typeface="Gentium Plus"/>
                        <a:cs typeface="Gentium Plus"/>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NZ" dirty="0" smtClean="0">
                          <a:latin typeface="Gentium Plus"/>
                          <a:cs typeface="Gentium Plus"/>
                        </a:rPr>
                        <a:t> ✅</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NZ" dirty="0" smtClean="0">
                          <a:latin typeface="Gentium Plus"/>
                          <a:cs typeface="Gentium Plus"/>
                        </a:rPr>
                        <a:t>(✅)</a:t>
                      </a:r>
                      <a:endParaRPr lang="en-NZ" dirty="0">
                        <a:latin typeface="Gentium Plus"/>
                        <a:cs typeface="Gentium Plus"/>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NZ" dirty="0" smtClean="0">
                          <a:latin typeface="Gentium Plus"/>
                          <a:cs typeface="Gentium Plus"/>
                        </a:rPr>
                        <a:t>(✅)</a:t>
                      </a:r>
                      <a:endParaRPr lang="en-NZ" dirty="0">
                        <a:latin typeface="Gentium Plus"/>
                        <a:cs typeface="Gentium Plus"/>
                      </a:endParaRPr>
                    </a:p>
                  </a:txBody>
                  <a:tcPr/>
                </a:tc>
              </a:tr>
              <a:tr h="370840">
                <a:tc>
                  <a:txBody>
                    <a:bodyPr/>
                    <a:lstStyle/>
                    <a:p>
                      <a:r>
                        <a:rPr lang="zh-TW" altLang="en-US" dirty="0" smtClean="0">
                          <a:latin typeface="华文楷体"/>
                          <a:ea typeface="华文楷体"/>
                          <a:cs typeface="华文楷体"/>
                        </a:rPr>
                        <a:t>羊</a:t>
                      </a:r>
                      <a:r>
                        <a:rPr lang="en-US" altLang="zh-TW" dirty="0" smtClean="0">
                          <a:latin typeface="Gentium Plus"/>
                          <a:cs typeface="Gentium Plus"/>
                        </a:rPr>
                        <a:t> </a:t>
                      </a:r>
                      <a:r>
                        <a:rPr lang="en-US" altLang="zh-TW" i="1" dirty="0" err="1" smtClean="0">
                          <a:latin typeface="Gentium Plus"/>
                          <a:cs typeface="Gentium Plus"/>
                        </a:rPr>
                        <a:t>jɐŋ</a:t>
                      </a:r>
                      <a:r>
                        <a:rPr lang="en-US" altLang="zh-TW" i="1" dirty="0" smtClean="0">
                          <a:latin typeface="Gentium Plus"/>
                          <a:cs typeface="Gentium Plus"/>
                        </a:rPr>
                        <a:t>˨˩</a:t>
                      </a:r>
                      <a:r>
                        <a:rPr lang="en-US" altLang="zh-TW" i="0" dirty="0" smtClean="0">
                          <a:latin typeface="Gentium Plus"/>
                          <a:cs typeface="Gentium Plus"/>
                        </a:rPr>
                        <a:t> ‘goat’</a:t>
                      </a:r>
                      <a:endParaRPr lang="en-NZ" dirty="0">
                        <a:latin typeface="Gentium Plus"/>
                        <a:cs typeface="Gentium Plus"/>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NZ" dirty="0" smtClean="0">
                          <a:latin typeface="Gentium Plus"/>
                          <a:cs typeface="Gentium Plus"/>
                        </a:rPr>
                        <a:t> ✅</a:t>
                      </a:r>
                    </a:p>
                  </a:txBody>
                  <a:tcPr/>
                </a:tc>
                <a:tc>
                  <a:txBody>
                    <a:bodyPr/>
                    <a:lstStyle/>
                    <a:p>
                      <a:endParaRPr lang="en-NZ" dirty="0">
                        <a:latin typeface="Gentium Plus"/>
                        <a:cs typeface="Gentium Plus"/>
                      </a:endParaRPr>
                    </a:p>
                  </a:txBody>
                  <a:tcPr/>
                </a:tc>
                <a:tc>
                  <a:txBody>
                    <a:bodyPr/>
                    <a:lstStyle/>
                    <a:p>
                      <a:endParaRPr lang="en-NZ" dirty="0">
                        <a:latin typeface="Gentium Plus"/>
                        <a:cs typeface="Gentium Plus"/>
                      </a:endParaRPr>
                    </a:p>
                  </a:txBody>
                  <a:tcPr/>
                </a:tc>
              </a:tr>
              <a:tr h="370840">
                <a:tc>
                  <a:txBody>
                    <a:bodyPr/>
                    <a:lstStyle/>
                    <a:p>
                      <a:r>
                        <a:rPr lang="zh-TW" altLang="en-US" dirty="0" smtClean="0">
                          <a:latin typeface="华文楷体"/>
                          <a:ea typeface="华文楷体"/>
                          <a:cs typeface="华文楷体"/>
                        </a:rPr>
                        <a:t>豬</a:t>
                      </a:r>
                      <a:r>
                        <a:rPr lang="en-US" altLang="zh-TW" dirty="0" smtClean="0">
                          <a:latin typeface="Gentium Plus"/>
                          <a:cs typeface="Gentium Plus"/>
                        </a:rPr>
                        <a:t> </a:t>
                      </a:r>
                      <a:r>
                        <a:rPr lang="en-US" altLang="zh-TW" i="1" dirty="0" err="1" smtClean="0">
                          <a:latin typeface="Gentium Plus"/>
                          <a:cs typeface="Gentium Plus"/>
                        </a:rPr>
                        <a:t>tʃəi</a:t>
                      </a:r>
                      <a:r>
                        <a:rPr lang="en-US" altLang="zh-TW" i="1" dirty="0" smtClean="0">
                          <a:latin typeface="Gentium Plus"/>
                          <a:cs typeface="Gentium Plus"/>
                        </a:rPr>
                        <a:t>˥˧</a:t>
                      </a:r>
                      <a:r>
                        <a:rPr lang="en-US" altLang="zh-TW" i="0" dirty="0" smtClean="0">
                          <a:latin typeface="Gentium Plus"/>
                          <a:cs typeface="Gentium Plus"/>
                        </a:rPr>
                        <a:t> ‘pig’</a:t>
                      </a:r>
                      <a:endParaRPr lang="en-NZ" dirty="0">
                        <a:latin typeface="Gentium Plus"/>
                        <a:cs typeface="Gentium Plus"/>
                      </a:endParaRPr>
                    </a:p>
                  </a:txBody>
                  <a:tcPr/>
                </a:tc>
                <a:tc>
                  <a:txBody>
                    <a:bodyPr/>
                    <a:lstStyle/>
                    <a:p>
                      <a:endParaRPr lang="en-NZ" dirty="0">
                        <a:latin typeface="Gentium Plus"/>
                        <a:cs typeface="Gentium Plus"/>
                      </a:endParaRPr>
                    </a:p>
                  </a:txBody>
                  <a:tcPr/>
                </a:tc>
                <a:tc>
                  <a:txBody>
                    <a:bodyPr/>
                    <a:lstStyle/>
                    <a:p>
                      <a:endParaRPr lang="en-NZ" dirty="0">
                        <a:latin typeface="Gentium Plus"/>
                        <a:cs typeface="Gentium Plus"/>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NZ" dirty="0" smtClean="0">
                          <a:latin typeface="Gentium Plus"/>
                          <a:cs typeface="Gentium Plus"/>
                        </a:rPr>
                        <a:t> ✅</a:t>
                      </a:r>
                    </a:p>
                  </a:txBody>
                  <a:tcPr/>
                </a:tc>
              </a:tr>
              <a:tr h="370840">
                <a:tc>
                  <a:txBody>
                    <a:bodyPr/>
                    <a:lstStyle/>
                    <a:p>
                      <a:r>
                        <a:rPr lang="zh-TW" altLang="en-US" i="0" dirty="0" smtClean="0">
                          <a:latin typeface="Gentium Plus"/>
                          <a:ea typeface="华文楷体"/>
                          <a:cs typeface="Gentium Plus"/>
                        </a:rPr>
                        <a:t>車</a:t>
                      </a:r>
                      <a:r>
                        <a:rPr lang="en-US" altLang="zh-TW" i="0" dirty="0" smtClean="0">
                          <a:latin typeface="Gentium Plus"/>
                          <a:ea typeface="华文楷体"/>
                          <a:cs typeface="Gentium Plus"/>
                        </a:rPr>
                        <a:t> </a:t>
                      </a:r>
                      <a:r>
                        <a:rPr lang="en-NZ" i="1" dirty="0" smtClean="0">
                          <a:latin typeface="Gentium Plus"/>
                          <a:ea typeface="华文楷体"/>
                          <a:cs typeface="Gentium Plus"/>
                        </a:rPr>
                        <a:t>tʃʰɛ˥˧</a:t>
                      </a:r>
                      <a:r>
                        <a:rPr lang="en-NZ" i="0" dirty="0" smtClean="0">
                          <a:latin typeface="Gentium Plus"/>
                          <a:ea typeface="华文楷体"/>
                          <a:cs typeface="Gentium Plus"/>
                        </a:rPr>
                        <a:t> ‘car’</a:t>
                      </a:r>
                      <a:endParaRPr lang="en-NZ" i="1" dirty="0">
                        <a:latin typeface="Gentium Plus"/>
                        <a:ea typeface="华文楷体"/>
                        <a:cs typeface="Gentium Plus"/>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NZ" dirty="0" smtClean="0">
                          <a:latin typeface="Gentium Plus"/>
                          <a:cs typeface="Gentium Plus"/>
                        </a:rPr>
                        <a:t> ✅</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NZ" dirty="0" smtClean="0">
                          <a:latin typeface="Gentium Plus"/>
                          <a:cs typeface="Gentium Plus"/>
                        </a:rPr>
                        <a:t> ✅</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NZ" dirty="0" smtClean="0">
                          <a:latin typeface="Gentium Plus"/>
                          <a:cs typeface="Gentium Plus"/>
                        </a:rPr>
                        <a:t> ✅</a:t>
                      </a:r>
                    </a:p>
                  </a:txBody>
                  <a:tcPr/>
                </a:tc>
              </a:tr>
              <a:tr h="370840">
                <a:tc>
                  <a:txBody>
                    <a:bodyPr/>
                    <a:lstStyle/>
                    <a:p>
                      <a:r>
                        <a:rPr lang="zh-TW" altLang="en-US" i="0" dirty="0" smtClean="0">
                          <a:latin typeface="Gentium Plus"/>
                          <a:ea typeface="华文楷体"/>
                          <a:cs typeface="Gentium Plus"/>
                        </a:rPr>
                        <a:t>刀</a:t>
                      </a:r>
                      <a:r>
                        <a:rPr lang="en-NZ" i="0" dirty="0" smtClean="0">
                          <a:latin typeface="Gentium Plus"/>
                          <a:ea typeface="华文楷体"/>
                          <a:cs typeface="Gentium Plus"/>
                        </a:rPr>
                        <a:t> </a:t>
                      </a:r>
                      <a:r>
                        <a:rPr lang="en-NZ" i="1" dirty="0" smtClean="0">
                          <a:latin typeface="Gentium Plus"/>
                          <a:ea typeface="华文楷体"/>
                          <a:cs typeface="Gentium Plus"/>
                        </a:rPr>
                        <a:t>tau˥˧</a:t>
                      </a:r>
                      <a:r>
                        <a:rPr lang="en-NZ" dirty="0" smtClean="0">
                          <a:latin typeface="Gentium Plus"/>
                          <a:ea typeface="华文楷体"/>
                          <a:cs typeface="Gentium Plus"/>
                        </a:rPr>
                        <a:t> ‘knife’</a:t>
                      </a:r>
                      <a:endParaRPr lang="en-NZ" dirty="0">
                        <a:latin typeface="Gentium Plus"/>
                        <a:ea typeface="华文楷体"/>
                        <a:cs typeface="Gentium Plus"/>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NZ" dirty="0" smtClean="0">
                          <a:latin typeface="Gentium Plus"/>
                          <a:cs typeface="Gentium Plus"/>
                        </a:rPr>
                        <a:t> ✅</a:t>
                      </a:r>
                    </a:p>
                  </a:txBody>
                  <a:tcPr/>
                </a:tc>
                <a:tc>
                  <a:txBody>
                    <a:bodyPr/>
                    <a:lstStyle/>
                    <a:p>
                      <a:endParaRPr lang="en-NZ" dirty="0">
                        <a:latin typeface="Gentium Plus"/>
                        <a:cs typeface="Gentium Plus"/>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NZ" dirty="0" smtClean="0">
                          <a:latin typeface="Gentium Plus"/>
                          <a:cs typeface="Gentium Plus"/>
                        </a:rPr>
                        <a:t> ✅</a:t>
                      </a:r>
                    </a:p>
                  </a:txBody>
                  <a:tcPr/>
                </a:tc>
              </a:tr>
              <a:tr h="370840">
                <a:tc>
                  <a:txBody>
                    <a:bodyPr/>
                    <a:lstStyle/>
                    <a:p>
                      <a:r>
                        <a:rPr lang="zh-TW" altLang="en-US" dirty="0" smtClean="0">
                          <a:latin typeface="Gentium Plus"/>
                          <a:ea typeface="华文楷体"/>
                          <a:cs typeface="Gentium Plus"/>
                        </a:rPr>
                        <a:t>燈</a:t>
                      </a:r>
                      <a:r>
                        <a:rPr lang="en-US" altLang="zh-TW" dirty="0" smtClean="0">
                          <a:latin typeface="Gentium Plus"/>
                          <a:ea typeface="华文楷体"/>
                          <a:cs typeface="Gentium Plus"/>
                        </a:rPr>
                        <a:t> </a:t>
                      </a:r>
                      <a:r>
                        <a:rPr lang="en-US" altLang="zh-TW" i="1" dirty="0" err="1" smtClean="0">
                          <a:latin typeface="Gentium Plus"/>
                          <a:ea typeface="华文楷体"/>
                          <a:cs typeface="Gentium Plus"/>
                        </a:rPr>
                        <a:t>tɐŋ</a:t>
                      </a:r>
                      <a:r>
                        <a:rPr lang="en-US" altLang="zh-TW" i="1" dirty="0" smtClean="0">
                          <a:latin typeface="Gentium Plus"/>
                          <a:ea typeface="华文楷体"/>
                          <a:cs typeface="Gentium Plus"/>
                        </a:rPr>
                        <a:t>˥˧ </a:t>
                      </a:r>
                      <a:r>
                        <a:rPr lang="en-US" altLang="zh-TW" i="0" dirty="0" smtClean="0">
                          <a:latin typeface="Gentium Plus"/>
                          <a:ea typeface="华文楷体"/>
                          <a:cs typeface="Gentium Plus"/>
                        </a:rPr>
                        <a:t>‘lamp’</a:t>
                      </a:r>
                      <a:endParaRPr lang="en-NZ" dirty="0">
                        <a:latin typeface="Gentium Plus"/>
                        <a:ea typeface="华文楷体"/>
                        <a:cs typeface="Gentium Plus"/>
                      </a:endParaRPr>
                    </a:p>
                  </a:txBody>
                  <a:tcPr/>
                </a:tc>
                <a:tc>
                  <a:txBody>
                    <a:bodyPr/>
                    <a:lstStyle/>
                    <a:p>
                      <a:endParaRPr lang="en-NZ" dirty="0">
                        <a:latin typeface="Gentium Plus"/>
                        <a:cs typeface="Gentium Plus"/>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NZ" dirty="0" smtClean="0">
                          <a:latin typeface="Gentium Plus"/>
                          <a:cs typeface="Gentium Plus"/>
                        </a:rPr>
                        <a:t> ✅</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NZ" dirty="0" smtClean="0">
                          <a:latin typeface="Gentium Plus"/>
                          <a:cs typeface="Gentium Plus"/>
                        </a:rPr>
                        <a:t> ✅</a:t>
                      </a:r>
                    </a:p>
                  </a:txBody>
                  <a:tcPr/>
                </a:tc>
              </a:tr>
              <a:tr h="370840">
                <a:tc>
                  <a:txBody>
                    <a:bodyPr/>
                    <a:lstStyle/>
                    <a:p>
                      <a:r>
                        <a:rPr lang="zh-TW" altLang="en-US" dirty="0" smtClean="0">
                          <a:latin typeface="Gentium Plus"/>
                          <a:ea typeface="华文楷体"/>
                          <a:cs typeface="Gentium Plus"/>
                        </a:rPr>
                        <a:t>屋</a:t>
                      </a:r>
                      <a:r>
                        <a:rPr lang="en-US" altLang="zh-TW" dirty="0" smtClean="0">
                          <a:latin typeface="Gentium Plus"/>
                          <a:ea typeface="华文楷体"/>
                          <a:cs typeface="Gentium Plus"/>
                        </a:rPr>
                        <a:t> </a:t>
                      </a:r>
                      <a:r>
                        <a:rPr lang="en-US" altLang="zh-TW" i="1" dirty="0" err="1" smtClean="0">
                          <a:latin typeface="Gentium Plus"/>
                          <a:ea typeface="华文楷体"/>
                          <a:cs typeface="Gentium Plus"/>
                        </a:rPr>
                        <a:t>ʊk</a:t>
                      </a:r>
                      <a:r>
                        <a:rPr lang="en-US" altLang="zh-TW" i="1" dirty="0" smtClean="0">
                          <a:latin typeface="Gentium Plus"/>
                          <a:ea typeface="华文楷体"/>
                          <a:cs typeface="Gentium Plus"/>
                        </a:rPr>
                        <a:t>˧</a:t>
                      </a:r>
                      <a:r>
                        <a:rPr lang="en-US" altLang="zh-TW" i="0" dirty="0" smtClean="0">
                          <a:latin typeface="Gentium Plus"/>
                          <a:ea typeface="华文楷体"/>
                          <a:cs typeface="Gentium Plus"/>
                        </a:rPr>
                        <a:t> ‘house’</a:t>
                      </a:r>
                      <a:endParaRPr lang="en-NZ" dirty="0">
                        <a:latin typeface="Gentium Plus"/>
                        <a:ea typeface="华文楷体"/>
                        <a:cs typeface="Gentium Plus"/>
                      </a:endParaRPr>
                    </a:p>
                  </a:txBody>
                  <a:tcPr/>
                </a:tc>
                <a:tc>
                  <a:txBody>
                    <a:bodyPr/>
                    <a:lstStyle/>
                    <a:p>
                      <a:endParaRPr lang="en-NZ" dirty="0">
                        <a:latin typeface="Gentium Plus"/>
                        <a:cs typeface="Gentium Plus"/>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NZ" dirty="0" smtClean="0">
                          <a:latin typeface="Gentium Plus"/>
                          <a:cs typeface="Gentium Plus"/>
                        </a:rPr>
                        <a:t> ✅</a:t>
                      </a:r>
                    </a:p>
                  </a:txBody>
                  <a:tcPr/>
                </a:tc>
                <a:tc>
                  <a:txBody>
                    <a:bodyPr/>
                    <a:lstStyle/>
                    <a:p>
                      <a:endParaRPr lang="en-NZ" dirty="0">
                        <a:latin typeface="Gentium Plus"/>
                        <a:cs typeface="Gentium Plus"/>
                      </a:endParaRP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TW" altLang="en-US" dirty="0" smtClean="0">
                          <a:latin typeface="Gentium Plus"/>
                          <a:ea typeface="华文楷体"/>
                          <a:cs typeface="Gentium Plus"/>
                        </a:rPr>
                        <a:t>鐺</a:t>
                      </a:r>
                      <a:r>
                        <a:rPr lang="en-NZ" altLang="zh-TW" baseline="0" dirty="0" smtClean="0">
                          <a:latin typeface="Gentium Plus"/>
                          <a:ea typeface="华文楷体"/>
                          <a:cs typeface="Gentium Plus"/>
                        </a:rPr>
                        <a:t> </a:t>
                      </a:r>
                      <a:r>
                        <a:rPr lang="en-NZ" altLang="zh-TW" i="1" baseline="0" dirty="0" smtClean="0">
                          <a:latin typeface="Gentium Plus"/>
                          <a:ea typeface="华文楷体"/>
                          <a:cs typeface="Gentium Plus"/>
                        </a:rPr>
                        <a:t>tʃʰɛŋ˥˧</a:t>
                      </a:r>
                      <a:r>
                        <a:rPr lang="en-NZ" altLang="zh-TW" i="0" baseline="0" dirty="0" smtClean="0">
                          <a:latin typeface="Gentium Plus"/>
                          <a:ea typeface="华文楷体"/>
                          <a:cs typeface="Gentium Plus"/>
                        </a:rPr>
                        <a:t> ‘wok’</a:t>
                      </a:r>
                      <a:endParaRPr lang="en-NZ" dirty="0" smtClean="0">
                        <a:latin typeface="Gentium Plus"/>
                        <a:ea typeface="华文楷体"/>
                        <a:cs typeface="Gentium Plus"/>
                      </a:endParaRPr>
                    </a:p>
                  </a:txBody>
                  <a:tcPr/>
                </a:tc>
                <a:tc>
                  <a:txBody>
                    <a:bodyPr/>
                    <a:lstStyle/>
                    <a:p>
                      <a:endParaRPr lang="en-NZ" dirty="0">
                        <a:latin typeface="Gentium Plus"/>
                        <a:cs typeface="Gentium Plus"/>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NZ" dirty="0" smtClean="0">
                          <a:latin typeface="Gentium Plus"/>
                          <a:cs typeface="Gentium Plus"/>
                        </a:rPr>
                        <a:t> ✅</a:t>
                      </a:r>
                    </a:p>
                  </a:txBody>
                  <a:tcPr/>
                </a:tc>
                <a:tc>
                  <a:txBody>
                    <a:bodyPr/>
                    <a:lstStyle/>
                    <a:p>
                      <a:endParaRPr lang="en-NZ" dirty="0">
                        <a:latin typeface="Gentium Plus"/>
                        <a:cs typeface="Gentium Plus"/>
                      </a:endParaRPr>
                    </a:p>
                  </a:txBody>
                  <a:tcPr/>
                </a:tc>
              </a:tr>
              <a:tr h="370840">
                <a:tc>
                  <a:txBody>
                    <a:bodyPr/>
                    <a:lstStyle/>
                    <a:p>
                      <a:r>
                        <a:rPr lang="zh-TW" altLang="en-US" dirty="0" smtClean="0">
                          <a:latin typeface="Gentium Plus"/>
                          <a:ea typeface="华文楷体"/>
                          <a:cs typeface="Gentium Plus"/>
                        </a:rPr>
                        <a:t>碗</a:t>
                      </a:r>
                      <a:r>
                        <a:rPr lang="en-US" altLang="zh-TW" dirty="0" smtClean="0">
                          <a:latin typeface="Gentium Plus"/>
                          <a:ea typeface="华文楷体"/>
                          <a:cs typeface="Gentium Plus"/>
                        </a:rPr>
                        <a:t> </a:t>
                      </a:r>
                      <a:r>
                        <a:rPr lang="en-US" altLang="zh-TW" i="1" dirty="0" smtClean="0">
                          <a:latin typeface="Gentium Plus"/>
                          <a:ea typeface="华文楷体"/>
                          <a:cs typeface="Gentium Plus"/>
                        </a:rPr>
                        <a:t>un˧</a:t>
                      </a:r>
                      <a:r>
                        <a:rPr lang="en-US" altLang="zh-TW" i="0" dirty="0" smtClean="0">
                          <a:latin typeface="Gentium Plus"/>
                          <a:ea typeface="华文楷体"/>
                          <a:cs typeface="Gentium Plus"/>
                        </a:rPr>
                        <a:t> ‘bowl’</a:t>
                      </a:r>
                      <a:endParaRPr lang="en-NZ" dirty="0">
                        <a:latin typeface="Gentium Plus"/>
                        <a:ea typeface="华文楷体"/>
                        <a:cs typeface="Gentium Plus"/>
                      </a:endParaRPr>
                    </a:p>
                  </a:txBody>
                  <a:tcPr/>
                </a:tc>
                <a:tc>
                  <a:txBody>
                    <a:bodyPr/>
                    <a:lstStyle/>
                    <a:p>
                      <a:endParaRPr lang="en-NZ" dirty="0">
                        <a:latin typeface="Gentium Plus"/>
                        <a:cs typeface="Gentium Plus"/>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NZ" dirty="0" smtClean="0">
                        <a:latin typeface="Gentium Plus"/>
                        <a:cs typeface="Gentium Plus"/>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NZ" dirty="0" smtClean="0">
                          <a:latin typeface="Gentium Plus"/>
                          <a:cs typeface="Gentium Plus"/>
                        </a:rPr>
                        <a:t> ✅</a:t>
                      </a:r>
                    </a:p>
                  </a:txBody>
                  <a:tcPr/>
                </a:tc>
              </a:tr>
            </a:tbl>
          </a:graphicData>
        </a:graphic>
      </p:graphicFrame>
      <p:sp>
        <p:nvSpPr>
          <p:cNvPr id="6" name="Rectangle 5"/>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35589136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315913"/>
            <a:ext cx="4040188" cy="639762"/>
          </a:xfrm>
        </p:spPr>
        <p:txBody>
          <a:bodyPr>
            <a:normAutofit/>
          </a:bodyPr>
          <a:lstStyle/>
          <a:p>
            <a:r>
              <a:rPr lang="en-NZ" sz="2800" dirty="0" smtClean="0">
                <a:latin typeface="Arial"/>
                <a:cs typeface="Arial"/>
              </a:rPr>
              <a:t>Non-lexical suprafix</a:t>
            </a:r>
            <a:endParaRPr lang="en-NZ" sz="2800" dirty="0">
              <a:latin typeface="Arial"/>
              <a:cs typeface="Arial"/>
            </a:endParaRPr>
          </a:p>
        </p:txBody>
      </p:sp>
      <p:sp>
        <p:nvSpPr>
          <p:cNvPr id="4" name="Content Placeholder 3"/>
          <p:cNvSpPr>
            <a:spLocks noGrp="1"/>
          </p:cNvSpPr>
          <p:nvPr>
            <p:ph sz="half" idx="2"/>
          </p:nvPr>
        </p:nvSpPr>
        <p:spPr>
          <a:xfrm>
            <a:off x="457200" y="1219200"/>
            <a:ext cx="4040188" cy="4906963"/>
          </a:xfrm>
        </p:spPr>
        <p:txBody>
          <a:bodyPr>
            <a:normAutofit/>
          </a:bodyPr>
          <a:lstStyle/>
          <a:p>
            <a:pPr marL="0" indent="0">
              <a:buNone/>
            </a:pPr>
            <a:r>
              <a:rPr lang="en-NZ" sz="2000" dirty="0">
                <a:latin typeface="Arial"/>
                <a:cs typeface="Arial"/>
              </a:rPr>
              <a:t>Not determined by the lexical identity of the </a:t>
            </a:r>
            <a:r>
              <a:rPr lang="en-NZ" sz="2000" dirty="0" smtClean="0">
                <a:latin typeface="Arial"/>
                <a:cs typeface="Arial"/>
              </a:rPr>
              <a:t>host</a:t>
            </a:r>
          </a:p>
          <a:p>
            <a:pPr marL="0" indent="0">
              <a:buNone/>
            </a:pPr>
            <a:endParaRPr lang="en-NZ" sz="1600" dirty="0">
              <a:latin typeface="Arial"/>
              <a:cs typeface="Arial"/>
            </a:endParaRPr>
          </a:p>
          <a:p>
            <a:pPr marL="0" indent="0">
              <a:buNone/>
            </a:pPr>
            <a:r>
              <a:rPr lang="en-NZ" dirty="0" smtClean="0">
                <a:latin typeface="Arial"/>
                <a:cs typeface="Arial"/>
              </a:rPr>
              <a:t>e.g. </a:t>
            </a:r>
            <a:r>
              <a:rPr lang="en-NZ" sz="1200" dirty="0" smtClean="0">
                <a:latin typeface="Arial"/>
                <a:cs typeface="Arial"/>
              </a:rPr>
              <a:t>high rising</a:t>
            </a:r>
            <a:r>
              <a:rPr lang="en-NZ" dirty="0" smtClean="0">
                <a:latin typeface="Arial"/>
                <a:cs typeface="Arial"/>
              </a:rPr>
              <a:t> ˧˥ </a:t>
            </a:r>
            <a:r>
              <a:rPr lang="en-NZ" cap="small" dirty="0">
                <a:latin typeface="Arial"/>
                <a:cs typeface="Arial"/>
              </a:rPr>
              <a:t>prv</a:t>
            </a:r>
            <a:r>
              <a:rPr lang="en-NZ" dirty="0" smtClean="0">
                <a:latin typeface="Arial"/>
                <a:cs typeface="Arial"/>
              </a:rPr>
              <a:t> &lt; </a:t>
            </a:r>
            <a:r>
              <a:rPr lang="en-NZ" u="sng" dirty="0" smtClean="0">
                <a:latin typeface="Arial"/>
                <a:cs typeface="Arial"/>
              </a:rPr>
              <a:t>tsɔ ˧˥</a:t>
            </a:r>
            <a:r>
              <a:rPr lang="en-NZ" dirty="0" smtClean="0">
                <a:latin typeface="Arial"/>
                <a:cs typeface="Arial"/>
              </a:rPr>
              <a:t> </a:t>
            </a:r>
            <a:r>
              <a:rPr lang="en-NZ" cap="small" dirty="0" smtClean="0">
                <a:latin typeface="Arial"/>
                <a:cs typeface="Arial"/>
              </a:rPr>
              <a:t>prv</a:t>
            </a:r>
          </a:p>
          <a:p>
            <a:pPr marL="0" indent="0">
              <a:buNone/>
            </a:pPr>
            <a:r>
              <a:rPr lang="en-NZ" sz="2000" i="1" dirty="0" smtClean="0">
                <a:latin typeface="Gentium Plus"/>
                <a:cs typeface="Gentium Plus"/>
              </a:rPr>
              <a:t>sɛk </a:t>
            </a:r>
            <a:r>
              <a:rPr lang="en-NZ" sz="2000" i="1" u="sng" dirty="0" smtClean="0">
                <a:latin typeface="Gentium Plus"/>
                <a:cs typeface="Gentium Plus"/>
              </a:rPr>
              <a:t>˧</a:t>
            </a:r>
            <a:r>
              <a:rPr lang="en-NZ" sz="2000" i="1" u="sng" dirty="0">
                <a:latin typeface="Gentium Plus"/>
                <a:cs typeface="Gentium Plus"/>
              </a:rPr>
              <a:t>˥</a:t>
            </a:r>
            <a:r>
              <a:rPr lang="en-NZ" sz="2000" i="1" dirty="0">
                <a:latin typeface="Gentium Plus"/>
                <a:cs typeface="Gentium Plus"/>
              </a:rPr>
              <a:t> kʰɵy˩</a:t>
            </a:r>
            <a:r>
              <a:rPr lang="en-NZ" sz="2000" i="1" dirty="0" smtClean="0">
                <a:latin typeface="Gentium Plus"/>
                <a:cs typeface="Gentium Plus"/>
              </a:rPr>
              <a:t>˧</a:t>
            </a:r>
          </a:p>
          <a:p>
            <a:pPr marL="0" indent="0">
              <a:buNone/>
            </a:pPr>
            <a:r>
              <a:rPr lang="en-NZ" sz="2000" i="1" dirty="0" smtClean="0">
                <a:latin typeface="Gentium Plus"/>
                <a:cs typeface="Gentium Plus"/>
              </a:rPr>
              <a:t>sɛk˧ 	</a:t>
            </a:r>
            <a:r>
              <a:rPr lang="en-NZ" sz="2000" i="1" u="sng" dirty="0" smtClean="0">
                <a:latin typeface="Gentium Plus"/>
                <a:cs typeface="Gentium Plus"/>
              </a:rPr>
              <a:t>tsɔ˧˥</a:t>
            </a:r>
            <a:r>
              <a:rPr lang="en-NZ" sz="2000" i="1" dirty="0" smtClean="0">
                <a:latin typeface="Gentium Plus"/>
                <a:cs typeface="Gentium Plus"/>
              </a:rPr>
              <a:t>  kʰɵy˩˧</a:t>
            </a:r>
            <a:r>
              <a:rPr lang="en-NZ" sz="2000" dirty="0" smtClean="0">
                <a:latin typeface="Gentium Plus"/>
                <a:cs typeface="Gentium Plus"/>
              </a:rPr>
              <a:t> 			</a:t>
            </a:r>
            <a:r>
              <a:rPr lang="zh-CHT" altLang="en-US" sz="2000" dirty="0" smtClean="0">
                <a:latin typeface="华文楷体"/>
                <a:ea typeface="华文楷体"/>
                <a:cs typeface="华文楷体"/>
              </a:rPr>
              <a:t>錫咗佢</a:t>
            </a:r>
            <a:endParaRPr lang="en-NZ" sz="2000" i="1" dirty="0" smtClean="0">
              <a:latin typeface="Gentium Plus"/>
              <a:cs typeface="Gentium Plus"/>
            </a:endParaRPr>
          </a:p>
          <a:p>
            <a:pPr marL="0" indent="0">
              <a:buNone/>
            </a:pPr>
            <a:r>
              <a:rPr lang="en-NZ" sz="2000" dirty="0" smtClean="0">
                <a:latin typeface="Gentium Plus"/>
                <a:cs typeface="Gentium Plus"/>
              </a:rPr>
              <a:t>kiss </a:t>
            </a:r>
            <a:r>
              <a:rPr lang="en-NZ" sz="2000" dirty="0">
                <a:latin typeface="Gentium Plus"/>
                <a:cs typeface="Gentium Plus"/>
              </a:rPr>
              <a:t>	</a:t>
            </a:r>
            <a:r>
              <a:rPr lang="en-NZ" sz="2000" cap="small" dirty="0">
                <a:latin typeface="Gentium Plus"/>
                <a:cs typeface="Gentium Plus"/>
              </a:rPr>
              <a:t>prv</a:t>
            </a:r>
            <a:r>
              <a:rPr lang="en-NZ" sz="2000" dirty="0">
                <a:latin typeface="Gentium Plus"/>
                <a:cs typeface="Gentium Plus"/>
              </a:rPr>
              <a:t> 	</a:t>
            </a:r>
            <a:r>
              <a:rPr lang="en-NZ" sz="2000" dirty="0" smtClean="0">
                <a:latin typeface="Gentium Plus"/>
                <a:cs typeface="Gentium Plus"/>
              </a:rPr>
              <a:t> </a:t>
            </a:r>
            <a:r>
              <a:rPr lang="en-NZ" sz="2000" cap="small" dirty="0" smtClean="0">
                <a:latin typeface="Gentium Plus"/>
                <a:cs typeface="Gentium Plus"/>
              </a:rPr>
              <a:t>3sg</a:t>
            </a:r>
            <a:endParaRPr lang="en-NZ" sz="2000" dirty="0">
              <a:latin typeface="Gentium Plus"/>
              <a:cs typeface="Gentium Plus"/>
            </a:endParaRPr>
          </a:p>
          <a:p>
            <a:pPr marL="0" indent="0">
              <a:buNone/>
            </a:pPr>
            <a:r>
              <a:rPr lang="en-NZ" sz="2000" dirty="0">
                <a:latin typeface="Gentium Plus"/>
                <a:cs typeface="Gentium Plus"/>
              </a:rPr>
              <a:t>‘(X) kissed s/he/it’</a:t>
            </a:r>
            <a:r>
              <a:rPr lang="en-NZ" sz="2000" dirty="0">
                <a:latin typeface="Arial"/>
                <a:cs typeface="Arial"/>
              </a:rPr>
              <a:t> </a:t>
            </a:r>
            <a:endParaRPr lang="en-NZ" sz="2000" dirty="0" smtClean="0">
              <a:latin typeface="Arial"/>
              <a:cs typeface="Arial"/>
            </a:endParaRPr>
          </a:p>
          <a:p>
            <a:pPr marL="0" indent="0">
              <a:buNone/>
            </a:pPr>
            <a:endParaRPr lang="en-NZ" sz="2000" i="1" dirty="0">
              <a:latin typeface="Arial"/>
              <a:cs typeface="Arial"/>
            </a:endParaRPr>
          </a:p>
          <a:p>
            <a:pPr marL="0" indent="0">
              <a:buNone/>
            </a:pPr>
            <a:r>
              <a:rPr lang="en-NZ" sz="2000" i="1" dirty="0" smtClean="0">
                <a:latin typeface="Gentium Plus"/>
                <a:cs typeface="Gentium Plus"/>
              </a:rPr>
              <a:t>jɐu</a:t>
            </a:r>
            <a:r>
              <a:rPr lang="en-NZ" sz="2000" i="1" u="sng" dirty="0" smtClean="0">
                <a:latin typeface="Gentium Plus"/>
                <a:cs typeface="Gentium Plus"/>
              </a:rPr>
              <a:t>˧</a:t>
            </a:r>
            <a:r>
              <a:rPr lang="en-NZ" sz="2000" i="1" u="sng" dirty="0">
                <a:latin typeface="Gentium Plus"/>
                <a:cs typeface="Gentium Plus"/>
              </a:rPr>
              <a:t>˥</a:t>
            </a:r>
            <a:r>
              <a:rPr lang="en-NZ" sz="2000" i="1" dirty="0">
                <a:latin typeface="Gentium Plus"/>
                <a:cs typeface="Gentium Plus"/>
              </a:rPr>
              <a:t>  pʊŋ˨ tsʰœŋ˨</a:t>
            </a:r>
            <a:r>
              <a:rPr lang="en-NZ" sz="2000" i="1" dirty="0" smtClean="0">
                <a:latin typeface="Gentium Plus"/>
                <a:cs typeface="Gentium Plus"/>
              </a:rPr>
              <a:t>˩</a:t>
            </a:r>
            <a:endParaRPr lang="en-US" sz="2000" dirty="0" smtClean="0">
              <a:latin typeface="Gentium Plus"/>
              <a:cs typeface="Gentium Plus"/>
            </a:endParaRPr>
          </a:p>
          <a:p>
            <a:pPr marL="0" indent="0">
              <a:buNone/>
            </a:pPr>
            <a:r>
              <a:rPr lang="en-NZ" sz="2000" i="1" dirty="0" smtClean="0">
                <a:latin typeface="Gentium Plus"/>
                <a:cs typeface="Gentium Plus"/>
              </a:rPr>
              <a:t>jɐu</a:t>
            </a:r>
            <a:r>
              <a:rPr lang="en-NZ" sz="2000" i="1" dirty="0">
                <a:latin typeface="Gentium Plus"/>
                <a:cs typeface="Gentium Plus"/>
              </a:rPr>
              <a:t>˨˩ </a:t>
            </a:r>
            <a:r>
              <a:rPr lang="en-NZ" sz="2000" i="1" dirty="0" smtClean="0">
                <a:latin typeface="Gentium Plus"/>
                <a:cs typeface="Gentium Plus"/>
              </a:rPr>
              <a:t>   </a:t>
            </a:r>
            <a:r>
              <a:rPr lang="en-NZ" sz="2000" i="1" u="sng" dirty="0" smtClean="0">
                <a:latin typeface="Gentium Plus"/>
                <a:cs typeface="Gentium Plus"/>
              </a:rPr>
              <a:t>tsɔ</a:t>
            </a:r>
            <a:r>
              <a:rPr lang="en-NZ" sz="2000" i="1" u="sng" dirty="0">
                <a:latin typeface="Gentium Plus"/>
                <a:cs typeface="Gentium Plus"/>
              </a:rPr>
              <a:t>˧˥</a:t>
            </a:r>
            <a:r>
              <a:rPr lang="en-NZ" sz="2000" i="1" dirty="0">
                <a:latin typeface="Gentium Plus"/>
                <a:cs typeface="Gentium Plus"/>
              </a:rPr>
              <a:t> </a:t>
            </a:r>
            <a:r>
              <a:rPr lang="en-NZ" sz="2000" i="1" dirty="0" smtClean="0">
                <a:latin typeface="Gentium Plus"/>
                <a:cs typeface="Gentium Plus"/>
              </a:rPr>
              <a:t> pʊŋ</a:t>
            </a:r>
            <a:r>
              <a:rPr lang="en-NZ" sz="2000" i="1" dirty="0">
                <a:latin typeface="Gentium Plus"/>
                <a:cs typeface="Gentium Plus"/>
              </a:rPr>
              <a:t>˨ </a:t>
            </a:r>
            <a:r>
              <a:rPr lang="en-NZ" sz="2000" i="1" dirty="0" smtClean="0">
                <a:latin typeface="Gentium Plus"/>
                <a:cs typeface="Gentium Plus"/>
              </a:rPr>
              <a:t> tsʰœŋ</a:t>
            </a:r>
            <a:r>
              <a:rPr lang="en-NZ" sz="2000" i="1" dirty="0">
                <a:latin typeface="Gentium Plus"/>
                <a:cs typeface="Gentium Plus"/>
              </a:rPr>
              <a:t>˨</a:t>
            </a:r>
            <a:r>
              <a:rPr lang="en-NZ" sz="2000" i="1" dirty="0" smtClean="0">
                <a:latin typeface="Gentium Plus"/>
                <a:cs typeface="Gentium Plus"/>
              </a:rPr>
              <a:t>˩ 	</a:t>
            </a:r>
            <a:r>
              <a:rPr lang="zh-TW" altLang="en-US" sz="2000" dirty="0" smtClean="0">
                <a:latin typeface="华文楷体"/>
                <a:ea typeface="华文楷体"/>
                <a:cs typeface="华文楷体"/>
              </a:rPr>
              <a:t>油</a:t>
            </a:r>
            <a:r>
              <a:rPr lang="zh-CHT" altLang="en-US" sz="2000" dirty="0" smtClean="0">
                <a:latin typeface="华文楷体"/>
                <a:ea typeface="华文楷体"/>
                <a:cs typeface="华文楷体"/>
              </a:rPr>
              <a:t>咗</a:t>
            </a:r>
            <a:r>
              <a:rPr lang="zh-TW" altLang="en-US" sz="2000" dirty="0" smtClean="0">
                <a:latin typeface="华文楷体"/>
                <a:ea typeface="华文楷体"/>
                <a:cs typeface="华文楷体"/>
              </a:rPr>
              <a:t>埲</a:t>
            </a:r>
            <a:r>
              <a:rPr lang="zh-CHT" altLang="en-US" sz="2000" dirty="0" smtClean="0">
                <a:latin typeface="华文楷体"/>
                <a:ea typeface="华文楷体"/>
                <a:cs typeface="华文楷体"/>
              </a:rPr>
              <a:t>牆</a:t>
            </a:r>
            <a:endParaRPr lang="en-NZ" sz="2000" i="1" dirty="0">
              <a:latin typeface="Gentium Plus"/>
              <a:cs typeface="Gentium Plus"/>
            </a:endParaRPr>
          </a:p>
          <a:p>
            <a:pPr marL="0" indent="0">
              <a:buNone/>
            </a:pPr>
            <a:r>
              <a:rPr lang="en-NZ" sz="2000" dirty="0">
                <a:latin typeface="Gentium Plus"/>
                <a:cs typeface="Gentium Plus"/>
              </a:rPr>
              <a:t>paint </a:t>
            </a:r>
            <a:r>
              <a:rPr lang="en-NZ" sz="2000" dirty="0" smtClean="0">
                <a:latin typeface="Gentium Plus"/>
                <a:cs typeface="Gentium Plus"/>
              </a:rPr>
              <a:t> </a:t>
            </a:r>
            <a:r>
              <a:rPr lang="en-NZ" sz="2000" cap="small" dirty="0" smtClean="0">
                <a:latin typeface="Gentium Plus"/>
                <a:cs typeface="Gentium Plus"/>
              </a:rPr>
              <a:t>prv</a:t>
            </a:r>
            <a:r>
              <a:rPr lang="en-NZ" sz="2000" dirty="0" smtClean="0">
                <a:latin typeface="Gentium Plus"/>
                <a:cs typeface="Gentium Plus"/>
              </a:rPr>
              <a:t>   </a:t>
            </a:r>
            <a:r>
              <a:rPr lang="en-NZ" sz="2000" cap="small" dirty="0" smtClean="0">
                <a:latin typeface="Gentium Plus"/>
                <a:cs typeface="Gentium Plus"/>
              </a:rPr>
              <a:t>clf    </a:t>
            </a:r>
            <a:r>
              <a:rPr lang="en-NZ" sz="2000" dirty="0" smtClean="0">
                <a:latin typeface="Gentium Plus"/>
                <a:cs typeface="Gentium Plus"/>
              </a:rPr>
              <a:t>wall</a:t>
            </a:r>
            <a:endParaRPr lang="en-NZ" sz="2000" dirty="0">
              <a:latin typeface="Gentium Plus"/>
              <a:cs typeface="Gentium Plus"/>
            </a:endParaRPr>
          </a:p>
          <a:p>
            <a:pPr marL="0" indent="0">
              <a:buNone/>
            </a:pPr>
            <a:r>
              <a:rPr lang="en-NZ" sz="2000" dirty="0">
                <a:latin typeface="Gentium Plus"/>
                <a:cs typeface="Gentium Plus"/>
              </a:rPr>
              <a:t>‘(X) painted the wall’</a:t>
            </a:r>
            <a:r>
              <a:rPr lang="en-NZ" sz="2000" dirty="0">
                <a:latin typeface="Arial"/>
                <a:cs typeface="Arial"/>
              </a:rPr>
              <a:t> </a:t>
            </a:r>
          </a:p>
          <a:p>
            <a:pPr marL="0" indent="0">
              <a:buNone/>
            </a:pPr>
            <a:endParaRPr lang="en-NZ" cap="small" dirty="0" smtClean="0">
              <a:latin typeface="Arial"/>
              <a:cs typeface="Arial"/>
            </a:endParaRPr>
          </a:p>
          <a:p>
            <a:pPr marL="0" indent="0">
              <a:buNone/>
            </a:pPr>
            <a:endParaRPr lang="en-NZ" cap="small" dirty="0">
              <a:latin typeface="Arial"/>
              <a:cs typeface="Arial"/>
            </a:endParaRPr>
          </a:p>
          <a:p>
            <a:pPr marL="0" indent="0">
              <a:buNone/>
            </a:pPr>
            <a:endParaRPr lang="en-NZ" dirty="0">
              <a:latin typeface="Arial"/>
              <a:cs typeface="Arial"/>
            </a:endParaRPr>
          </a:p>
          <a:p>
            <a:pPr marL="0" indent="0">
              <a:buNone/>
            </a:pPr>
            <a:endParaRPr lang="en-NZ" dirty="0"/>
          </a:p>
        </p:txBody>
      </p:sp>
      <p:sp>
        <p:nvSpPr>
          <p:cNvPr id="5" name="Text Placeholder 4"/>
          <p:cNvSpPr>
            <a:spLocks noGrp="1"/>
          </p:cNvSpPr>
          <p:nvPr>
            <p:ph type="body" sz="quarter" idx="3"/>
          </p:nvPr>
        </p:nvSpPr>
        <p:spPr>
          <a:xfrm>
            <a:off x="4645025" y="315913"/>
            <a:ext cx="4041775" cy="639762"/>
          </a:xfrm>
        </p:spPr>
        <p:txBody>
          <a:bodyPr>
            <a:normAutofit/>
          </a:bodyPr>
          <a:lstStyle/>
          <a:p>
            <a:r>
              <a:rPr lang="en-NZ" sz="2800" dirty="0" smtClean="0">
                <a:latin typeface="Arial"/>
                <a:cs typeface="Arial"/>
              </a:rPr>
              <a:t>Lexical suprafix</a:t>
            </a:r>
            <a:endParaRPr lang="en-NZ" sz="2800" dirty="0">
              <a:latin typeface="Arial"/>
              <a:cs typeface="Arial"/>
            </a:endParaRPr>
          </a:p>
        </p:txBody>
      </p:sp>
      <p:sp>
        <p:nvSpPr>
          <p:cNvPr id="6" name="Content Placeholder 5"/>
          <p:cNvSpPr>
            <a:spLocks noGrp="1"/>
          </p:cNvSpPr>
          <p:nvPr>
            <p:ph sz="quarter" idx="4"/>
          </p:nvPr>
        </p:nvSpPr>
        <p:spPr>
          <a:xfrm>
            <a:off x="4645025" y="1219200"/>
            <a:ext cx="4041775" cy="5397500"/>
          </a:xfrm>
        </p:spPr>
        <p:txBody>
          <a:bodyPr>
            <a:normAutofit/>
          </a:bodyPr>
          <a:lstStyle/>
          <a:p>
            <a:pPr marL="0" indent="0">
              <a:buNone/>
            </a:pPr>
            <a:r>
              <a:rPr lang="en-NZ" sz="2000" dirty="0" smtClean="0">
                <a:latin typeface="Arial"/>
                <a:cs typeface="Arial"/>
              </a:rPr>
              <a:t>Determined lexically</a:t>
            </a:r>
          </a:p>
          <a:p>
            <a:pPr marL="0" indent="0">
              <a:buNone/>
            </a:pPr>
            <a:endParaRPr lang="en-NZ" sz="1800" dirty="0">
              <a:latin typeface="Arial"/>
              <a:cs typeface="Arial"/>
            </a:endParaRPr>
          </a:p>
          <a:p>
            <a:pPr marL="0" indent="0">
              <a:buNone/>
            </a:pPr>
            <a:endParaRPr lang="en-NZ" sz="1600" dirty="0" smtClean="0">
              <a:latin typeface="Arial"/>
              <a:cs typeface="Arial"/>
            </a:endParaRPr>
          </a:p>
          <a:p>
            <a:pPr marL="0" indent="0">
              <a:buNone/>
            </a:pPr>
            <a:r>
              <a:rPr lang="en-NZ" dirty="0" smtClean="0">
                <a:latin typeface="Arial"/>
                <a:cs typeface="Arial"/>
              </a:rPr>
              <a:t>e.g. </a:t>
            </a:r>
            <a:r>
              <a:rPr lang="en-NZ" sz="1200" dirty="0">
                <a:latin typeface="Arial"/>
                <a:cs typeface="Arial"/>
              </a:rPr>
              <a:t>high rising</a:t>
            </a:r>
            <a:r>
              <a:rPr lang="en-NZ" dirty="0">
                <a:latin typeface="Arial"/>
                <a:cs typeface="Arial"/>
              </a:rPr>
              <a:t> ˧</a:t>
            </a:r>
            <a:r>
              <a:rPr lang="en-NZ" dirty="0" smtClean="0">
                <a:latin typeface="Arial"/>
                <a:cs typeface="Arial"/>
              </a:rPr>
              <a:t>˥ </a:t>
            </a:r>
            <a:r>
              <a:rPr lang="en-NZ" sz="1600" dirty="0" smtClean="0">
                <a:latin typeface="Arial"/>
                <a:cs typeface="Arial"/>
              </a:rPr>
              <a:t>on (typically)</a:t>
            </a:r>
            <a:r>
              <a:rPr lang="en-NZ" sz="1600" dirty="0">
                <a:latin typeface="Arial"/>
                <a:cs typeface="Arial"/>
              </a:rPr>
              <a:t> </a:t>
            </a:r>
            <a:r>
              <a:rPr lang="en-NZ" sz="1600" dirty="0" smtClean="0">
                <a:latin typeface="Arial"/>
                <a:cs typeface="Arial"/>
              </a:rPr>
              <a:t>nouns</a:t>
            </a:r>
          </a:p>
          <a:p>
            <a:pPr marL="0" indent="0">
              <a:buNone/>
            </a:pPr>
            <a:r>
              <a:rPr lang="zh-TW" altLang="en-US" sz="2000" dirty="0" smtClean="0">
                <a:latin typeface="华文楷体"/>
                <a:ea typeface="华文楷体"/>
                <a:cs typeface="华文楷体"/>
              </a:rPr>
              <a:t>橙</a:t>
            </a:r>
            <a:r>
              <a:rPr lang="en-US" altLang="zh-CHT" sz="2000" dirty="0" smtClean="0">
                <a:latin typeface="华文楷体"/>
                <a:ea typeface="华文楷体"/>
                <a:cs typeface="华文楷体"/>
              </a:rPr>
              <a:t> </a:t>
            </a:r>
            <a:r>
              <a:rPr lang="en-NZ" altLang="zh-CHT" sz="2000" i="1" dirty="0" smtClean="0">
                <a:latin typeface="Gentium Plus"/>
                <a:cs typeface="Gentium Plus"/>
              </a:rPr>
              <a:t>tsʰaŋ˨˩  &gt; ˧˥</a:t>
            </a:r>
            <a:r>
              <a:rPr lang="en-NZ" altLang="zh-CHT" sz="2000" dirty="0" smtClean="0">
                <a:latin typeface="Gentium Plus"/>
                <a:cs typeface="Gentium Plus"/>
              </a:rPr>
              <a:t> 	‘orange’</a:t>
            </a:r>
            <a:endParaRPr lang="en-NZ" sz="2000" i="1" dirty="0">
              <a:latin typeface="Gentium Plus"/>
              <a:cs typeface="Gentium Plus"/>
            </a:endParaRPr>
          </a:p>
          <a:p>
            <a:pPr marL="0" indent="0">
              <a:buNone/>
            </a:pPr>
            <a:r>
              <a:rPr lang="zh-TW" altLang="en-US" sz="2000" dirty="0" smtClean="0">
                <a:latin typeface="华文楷体"/>
                <a:ea typeface="华文楷体"/>
                <a:cs typeface="华文楷体"/>
              </a:rPr>
              <a:t>梨</a:t>
            </a:r>
            <a:r>
              <a:rPr lang="en-US" altLang="zh-CHT" sz="2000" dirty="0" smtClean="0">
                <a:latin typeface="华文楷体"/>
                <a:ea typeface="华文楷体"/>
                <a:cs typeface="华文楷体"/>
              </a:rPr>
              <a:t> </a:t>
            </a:r>
            <a:r>
              <a:rPr lang="en-NZ" altLang="zh-CHT" sz="2000" i="1" dirty="0" smtClean="0">
                <a:latin typeface="Gentium Plus"/>
                <a:cs typeface="Gentium Plus"/>
              </a:rPr>
              <a:t>lei˨</a:t>
            </a:r>
            <a:r>
              <a:rPr lang="en-NZ" altLang="zh-CHT" sz="2000" i="1" dirty="0">
                <a:latin typeface="Gentium Plus"/>
                <a:cs typeface="Gentium Plus"/>
              </a:rPr>
              <a:t>˩  &gt; ˧˥</a:t>
            </a:r>
            <a:r>
              <a:rPr lang="en-NZ" altLang="zh-CHT" sz="2000" dirty="0">
                <a:latin typeface="Gentium Plus"/>
                <a:cs typeface="Gentium Plus"/>
              </a:rPr>
              <a:t> 	</a:t>
            </a:r>
            <a:r>
              <a:rPr lang="en-NZ" altLang="zh-CHT" sz="2000" dirty="0" smtClean="0">
                <a:latin typeface="Gentium Plus"/>
                <a:cs typeface="Gentium Plus"/>
              </a:rPr>
              <a:t>	‘pear’</a:t>
            </a:r>
          </a:p>
          <a:p>
            <a:pPr marL="0" indent="0">
              <a:buNone/>
            </a:pPr>
            <a:r>
              <a:rPr lang="zh-TW" altLang="en-US" sz="2000" dirty="0" smtClean="0">
                <a:latin typeface="华文楷体"/>
                <a:ea typeface="华文楷体"/>
                <a:cs typeface="华文楷体"/>
              </a:rPr>
              <a:t>李</a:t>
            </a:r>
            <a:r>
              <a:rPr lang="en-US" altLang="zh-CHT" sz="2000" dirty="0" smtClean="0">
                <a:latin typeface="华文楷体"/>
                <a:ea typeface="华文楷体"/>
                <a:cs typeface="华文楷体"/>
              </a:rPr>
              <a:t> </a:t>
            </a:r>
            <a:r>
              <a:rPr lang="en-NZ" altLang="zh-CHT" sz="2000" i="1" dirty="0" smtClean="0">
                <a:latin typeface="Gentium Plus"/>
                <a:cs typeface="Gentium Plus"/>
              </a:rPr>
              <a:t>lei˩˧ </a:t>
            </a:r>
            <a:r>
              <a:rPr lang="en-NZ" altLang="zh-CHT" sz="2000" i="1" dirty="0">
                <a:latin typeface="Gentium Plus"/>
                <a:cs typeface="Gentium Plus"/>
              </a:rPr>
              <a:t>&gt; ˧˥</a:t>
            </a:r>
            <a:r>
              <a:rPr lang="en-NZ" altLang="zh-CHT" sz="2000" dirty="0">
                <a:latin typeface="Gentium Plus"/>
                <a:cs typeface="Gentium Plus"/>
              </a:rPr>
              <a:t> 		</a:t>
            </a:r>
            <a:r>
              <a:rPr lang="en-NZ" altLang="zh-CHT" sz="2000" dirty="0" smtClean="0">
                <a:latin typeface="Gentium Plus"/>
                <a:cs typeface="Gentium Plus"/>
              </a:rPr>
              <a:t>‘plum’</a:t>
            </a:r>
          </a:p>
          <a:p>
            <a:pPr marL="0" indent="0">
              <a:buNone/>
            </a:pPr>
            <a:r>
              <a:rPr lang="zh-TW" altLang="en-US" sz="2000" dirty="0">
                <a:latin typeface="华文楷体"/>
                <a:ea typeface="华文楷体"/>
                <a:cs typeface="华文楷体"/>
              </a:rPr>
              <a:t>碌</a:t>
            </a:r>
            <a:r>
              <a:rPr lang="zh-TW" altLang="en-US" sz="2000" dirty="0" smtClean="0">
                <a:latin typeface="华文楷体"/>
                <a:ea typeface="华文楷体"/>
                <a:cs typeface="华文楷体"/>
              </a:rPr>
              <a:t>柚</a:t>
            </a:r>
            <a:r>
              <a:rPr lang="en-US" altLang="zh-TW" sz="2000" dirty="0" smtClean="0">
                <a:latin typeface="Gentium Plus"/>
                <a:cs typeface="Gentium Plus"/>
              </a:rPr>
              <a:t> </a:t>
            </a:r>
            <a:r>
              <a:rPr lang="en-US" altLang="zh-TW" sz="2000" i="1" dirty="0" err="1" smtClean="0">
                <a:latin typeface="Gentium Plus"/>
                <a:cs typeface="Gentium Plus"/>
              </a:rPr>
              <a:t>lʊk</a:t>
            </a:r>
            <a:r>
              <a:rPr lang="en-US" altLang="zh-TW" sz="2000" i="1" dirty="0" smtClean="0">
                <a:latin typeface="Gentium Plus"/>
                <a:cs typeface="Gentium Plus"/>
              </a:rPr>
              <a:t>˥ </a:t>
            </a:r>
            <a:r>
              <a:rPr lang="en-US" altLang="zh-TW" sz="2000" i="1" dirty="0" err="1" smtClean="0">
                <a:latin typeface="Gentium Plus"/>
                <a:cs typeface="Gentium Plus"/>
              </a:rPr>
              <a:t>jɐu</a:t>
            </a:r>
            <a:r>
              <a:rPr lang="en-US" altLang="zh-TW" sz="2000" i="1" dirty="0" smtClean="0">
                <a:latin typeface="Gentium Plus"/>
                <a:cs typeface="Gentium Plus"/>
              </a:rPr>
              <a:t>˨ &gt;˧˥</a:t>
            </a:r>
            <a:r>
              <a:rPr lang="en-US" altLang="zh-TW" sz="2000" dirty="0" smtClean="0">
                <a:latin typeface="Gentium Plus"/>
                <a:cs typeface="Gentium Plus"/>
              </a:rPr>
              <a:t> 	‘</a:t>
            </a:r>
            <a:r>
              <a:rPr lang="en-US" altLang="zh-TW" sz="2000" dirty="0" err="1" smtClean="0">
                <a:latin typeface="Gentium Plus"/>
                <a:cs typeface="Gentium Plus"/>
              </a:rPr>
              <a:t>pomelo</a:t>
            </a:r>
            <a:r>
              <a:rPr lang="en-US" altLang="zh-TW" sz="2000" dirty="0" smtClean="0">
                <a:latin typeface="Gentium Plus"/>
                <a:cs typeface="Gentium Plus"/>
              </a:rPr>
              <a:t>’</a:t>
            </a:r>
          </a:p>
          <a:p>
            <a:pPr marL="0" indent="0">
              <a:buNone/>
            </a:pPr>
            <a:endParaRPr lang="en-US" altLang="zh-TW" sz="2000" dirty="0" smtClean="0">
              <a:latin typeface="Arial"/>
              <a:ea typeface="华文楷体"/>
              <a:cs typeface="Arial"/>
            </a:endParaRPr>
          </a:p>
          <a:p>
            <a:pPr marL="0" indent="0">
              <a:buNone/>
            </a:pPr>
            <a:r>
              <a:rPr lang="en-US" altLang="zh-TW" sz="2000" dirty="0" smtClean="0">
                <a:latin typeface="Arial"/>
                <a:ea typeface="华文楷体"/>
                <a:cs typeface="Arial"/>
              </a:rPr>
              <a:t>but</a:t>
            </a:r>
            <a:endParaRPr lang="zh-TW" altLang="en-US" sz="2000" dirty="0" smtClean="0">
              <a:latin typeface="Arial"/>
              <a:ea typeface="华文楷体"/>
              <a:cs typeface="Arial"/>
            </a:endParaRPr>
          </a:p>
          <a:p>
            <a:pPr marL="0" indent="0">
              <a:buNone/>
            </a:pPr>
            <a:r>
              <a:rPr lang="zh-TW" altLang="en-US" sz="2000" dirty="0" smtClean="0">
                <a:latin typeface="华文楷体"/>
                <a:ea typeface="华文楷体"/>
                <a:cs typeface="华文楷体"/>
              </a:rPr>
              <a:t>杏</a:t>
            </a:r>
            <a:r>
              <a:rPr lang="en-US" altLang="zh-CHT" sz="2000" dirty="0" smtClean="0">
                <a:latin typeface="华文楷体"/>
                <a:ea typeface="华文楷体"/>
                <a:cs typeface="华文楷体"/>
              </a:rPr>
              <a:t> </a:t>
            </a:r>
            <a:r>
              <a:rPr lang="en-NZ" altLang="zh-CHT" sz="2000" i="1" dirty="0" smtClean="0">
                <a:latin typeface="Gentium Plus"/>
                <a:cs typeface="Gentium Plus"/>
              </a:rPr>
              <a:t>hɐŋ ˨ </a:t>
            </a:r>
            <a:r>
              <a:rPr lang="en-NZ" altLang="zh-CHT" sz="2000" dirty="0" smtClean="0">
                <a:latin typeface="Gentium Plus"/>
                <a:cs typeface="Gentium Plus"/>
              </a:rPr>
              <a:t> </a:t>
            </a:r>
            <a:r>
              <a:rPr lang="en-NZ" altLang="zh-CHT" sz="2000" dirty="0">
                <a:latin typeface="Gentium Plus"/>
                <a:cs typeface="Gentium Plus"/>
              </a:rPr>
              <a:t>		</a:t>
            </a:r>
            <a:r>
              <a:rPr lang="en-NZ" altLang="zh-CHT" sz="2000" dirty="0" smtClean="0">
                <a:latin typeface="Gentium Plus"/>
                <a:cs typeface="Gentium Plus"/>
              </a:rPr>
              <a:t>‘apricot’</a:t>
            </a:r>
          </a:p>
          <a:p>
            <a:pPr marL="0" indent="0">
              <a:buNone/>
            </a:pPr>
            <a:r>
              <a:rPr lang="zh-TW" altLang="en-US" sz="2000" dirty="0">
                <a:latin typeface="华文楷体"/>
                <a:ea typeface="华文楷体"/>
                <a:cs typeface="华文楷体"/>
              </a:rPr>
              <a:t>龍眼</a:t>
            </a:r>
            <a:r>
              <a:rPr lang="en-US" altLang="zh-CHT" sz="2000" dirty="0">
                <a:latin typeface="华文楷体"/>
                <a:ea typeface="华文楷体"/>
                <a:cs typeface="华文楷体"/>
              </a:rPr>
              <a:t> </a:t>
            </a:r>
            <a:r>
              <a:rPr lang="en-NZ" altLang="zh-CHT" sz="2000" i="1" dirty="0">
                <a:latin typeface="Gentium Plus"/>
                <a:cs typeface="Gentium Plus"/>
              </a:rPr>
              <a:t>lʊŋ˨˩ ŋan˩˧</a:t>
            </a:r>
            <a:r>
              <a:rPr lang="en-NZ" altLang="zh-CHT" sz="2000" dirty="0">
                <a:latin typeface="Gentium Plus"/>
                <a:cs typeface="Gentium Plus"/>
              </a:rPr>
              <a:t>	‘longan</a:t>
            </a:r>
            <a:r>
              <a:rPr lang="en-NZ" altLang="zh-CHT" sz="2000" dirty="0" smtClean="0">
                <a:latin typeface="Gentium Plus"/>
                <a:cs typeface="Gentium Plus"/>
              </a:rPr>
              <a:t>’</a:t>
            </a:r>
            <a:endParaRPr lang="zh-TW" altLang="en-US" sz="2000" dirty="0" smtClean="0">
              <a:latin typeface="华文楷体"/>
              <a:ea typeface="华文楷体"/>
              <a:cs typeface="华文楷体"/>
            </a:endParaRPr>
          </a:p>
          <a:p>
            <a:pPr marL="0" indent="0">
              <a:buNone/>
            </a:pPr>
            <a:r>
              <a:rPr lang="zh-TW" altLang="en-US" sz="2000" dirty="0" smtClean="0">
                <a:latin typeface="华文楷体"/>
                <a:ea typeface="华文楷体"/>
                <a:cs typeface="华文楷体"/>
              </a:rPr>
              <a:t>菠蘿</a:t>
            </a:r>
            <a:r>
              <a:rPr lang="en-US" altLang="zh-CHT" sz="2000" dirty="0" smtClean="0">
                <a:latin typeface="华文楷体"/>
                <a:ea typeface="华文楷体"/>
                <a:cs typeface="华文楷体"/>
              </a:rPr>
              <a:t> </a:t>
            </a:r>
            <a:r>
              <a:rPr lang="en-NZ" altLang="zh-CHT" sz="2000" i="1" dirty="0" smtClean="0">
                <a:latin typeface="Gentium Plus"/>
                <a:cs typeface="Gentium Plus"/>
              </a:rPr>
              <a:t>pɔ˥ lɔ˨˩</a:t>
            </a:r>
            <a:r>
              <a:rPr lang="en-NZ" altLang="zh-CHT" sz="2000" dirty="0" smtClean="0">
                <a:latin typeface="Gentium Plus"/>
                <a:cs typeface="Gentium Plus"/>
              </a:rPr>
              <a:t> </a:t>
            </a:r>
            <a:r>
              <a:rPr lang="en-NZ" altLang="zh-CHT" sz="2000" dirty="0">
                <a:latin typeface="Gentium Plus"/>
                <a:cs typeface="Gentium Plus"/>
              </a:rPr>
              <a:t>		</a:t>
            </a:r>
            <a:r>
              <a:rPr lang="en-NZ" altLang="zh-CHT" sz="2000" dirty="0" smtClean="0">
                <a:latin typeface="Gentium Plus"/>
                <a:cs typeface="Gentium Plus"/>
              </a:rPr>
              <a:t>‘pineapple’</a:t>
            </a:r>
          </a:p>
          <a:p>
            <a:pPr marL="0" indent="0">
              <a:buNone/>
            </a:pPr>
            <a:r>
              <a:rPr lang="zh-TW" altLang="en-US" sz="2000" dirty="0" smtClean="0">
                <a:latin typeface="华文楷体"/>
                <a:ea typeface="华文楷体"/>
                <a:cs typeface="华文楷体"/>
              </a:rPr>
              <a:t>榴槤</a:t>
            </a:r>
            <a:r>
              <a:rPr lang="en-US" altLang="zh-CHT" sz="2000" dirty="0" smtClean="0">
                <a:latin typeface="华文楷体"/>
                <a:ea typeface="华文楷体"/>
                <a:cs typeface="华文楷体"/>
              </a:rPr>
              <a:t> </a:t>
            </a:r>
            <a:r>
              <a:rPr lang="en-NZ" altLang="zh-CHT" sz="2000" i="1" dirty="0" smtClean="0">
                <a:latin typeface="Gentium Plus"/>
                <a:cs typeface="Gentium Plus"/>
              </a:rPr>
              <a:t>lɐu˨</a:t>
            </a:r>
            <a:r>
              <a:rPr lang="en-NZ" altLang="zh-CHT" sz="2000" i="1" dirty="0">
                <a:latin typeface="Gentium Plus"/>
                <a:cs typeface="Gentium Plus"/>
              </a:rPr>
              <a:t>˩ </a:t>
            </a:r>
            <a:r>
              <a:rPr lang="en-NZ" altLang="zh-CHT" sz="2000" i="1" dirty="0" smtClean="0">
                <a:latin typeface="Gentium Plus"/>
                <a:cs typeface="Gentium Plus"/>
              </a:rPr>
              <a:t>lin˨˩</a:t>
            </a:r>
            <a:r>
              <a:rPr lang="en-NZ" altLang="zh-CHT" sz="2000" dirty="0">
                <a:latin typeface="Gentium Plus"/>
                <a:cs typeface="Gentium Plus"/>
              </a:rPr>
              <a:t>	</a:t>
            </a:r>
            <a:r>
              <a:rPr lang="en-NZ" altLang="zh-CHT" sz="2000" dirty="0" smtClean="0">
                <a:latin typeface="Gentium Plus"/>
                <a:cs typeface="Gentium Plus"/>
              </a:rPr>
              <a:t>‘durian’</a:t>
            </a:r>
            <a:endParaRPr lang="en-NZ" altLang="zh-CHT" sz="2000" dirty="0">
              <a:latin typeface="Gentium Plus"/>
              <a:cs typeface="Gentium Plus"/>
            </a:endParaRPr>
          </a:p>
        </p:txBody>
      </p:sp>
      <p:sp>
        <p:nvSpPr>
          <p:cNvPr id="7" name="Rectangle 6"/>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41096022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xEl>
                                              <p:pRg st="4" end="4"/>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
                                            <p:txEl>
                                              <p:pRg st="6" end="6"/>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
                                            <p:txEl>
                                              <p:pRg st="9" end="9"/>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
                                            <p:txEl>
                                              <p:pRg st="10" end="10"/>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
                                            <p:txEl>
                                              <p:pRg st="11" end="11"/>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
                                            <p:txEl>
                                              <p:pRg st="12" end="12"/>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864100"/>
          </a:xfrm>
        </p:spPr>
        <p:txBody>
          <a:bodyPr>
            <a:normAutofit/>
          </a:bodyPr>
          <a:lstStyle/>
          <a:p>
            <a:pPr marL="0" indent="0">
              <a:buNone/>
            </a:pPr>
            <a:r>
              <a:rPr lang="en-US" sz="2000" dirty="0" err="1" smtClean="0">
                <a:latin typeface="Arial"/>
                <a:cs typeface="Arial"/>
              </a:rPr>
              <a:t>Suprafixes</a:t>
            </a:r>
            <a:r>
              <a:rPr lang="en-US" sz="2000" dirty="0" smtClean="0">
                <a:latin typeface="Arial"/>
                <a:cs typeface="Arial"/>
              </a:rPr>
              <a:t>: infrequent</a:t>
            </a:r>
            <a:br>
              <a:rPr lang="en-US" sz="2000" dirty="0" smtClean="0">
                <a:latin typeface="Arial"/>
                <a:cs typeface="Arial"/>
              </a:rPr>
            </a:br>
            <a:r>
              <a:rPr lang="en-US" sz="2000" dirty="0" smtClean="0">
                <a:latin typeface="Arial"/>
                <a:cs typeface="Arial"/>
              </a:rPr>
              <a:t>high falling </a:t>
            </a:r>
            <a:r>
              <a:rPr lang="en-US" sz="2000" dirty="0" smtClean="0">
                <a:latin typeface="Gentium Plus"/>
                <a:cs typeface="Gentium Plus"/>
              </a:rPr>
              <a:t>˥</a:t>
            </a:r>
            <a:r>
              <a:rPr lang="en-US" sz="2000" dirty="0">
                <a:latin typeface="Gentium Plus"/>
                <a:cs typeface="Gentium Plus"/>
              </a:rPr>
              <a:t>˧</a:t>
            </a:r>
            <a:r>
              <a:rPr lang="en-US" sz="2000" dirty="0">
                <a:latin typeface="Arial"/>
                <a:cs typeface="Arial"/>
              </a:rPr>
              <a:t> , </a:t>
            </a:r>
            <a:r>
              <a:rPr lang="en-US" sz="2000" dirty="0" smtClean="0">
                <a:latin typeface="Arial"/>
                <a:cs typeface="Arial"/>
              </a:rPr>
              <a:t>mostly in the diminutive suffix </a:t>
            </a:r>
            <a:r>
              <a:rPr lang="zh-TW" altLang="en-US" sz="2000" dirty="0" smtClean="0">
                <a:latin typeface="华文楷体"/>
                <a:ea typeface="华文楷体"/>
                <a:cs typeface="华文楷体"/>
              </a:rPr>
              <a:t>兒</a:t>
            </a:r>
            <a:r>
              <a:rPr lang="en-US" sz="2000" dirty="0" smtClean="0">
                <a:latin typeface="Gentium Plus"/>
                <a:cs typeface="Gentium Plus"/>
              </a:rPr>
              <a:t> </a:t>
            </a:r>
            <a:r>
              <a:rPr lang="en-US" sz="2000" dirty="0">
                <a:latin typeface="Gentium Plus"/>
                <a:cs typeface="Gentium Plus"/>
              </a:rPr>
              <a:t>-</a:t>
            </a:r>
            <a:r>
              <a:rPr lang="en-US" sz="2000" i="1" dirty="0" err="1" smtClean="0">
                <a:latin typeface="Gentium Plus"/>
                <a:cs typeface="Gentium Plus"/>
              </a:rPr>
              <a:t>ɲi</a:t>
            </a:r>
            <a:r>
              <a:rPr lang="en-US" sz="2000" i="1" dirty="0" smtClean="0">
                <a:latin typeface="Gentium Plus"/>
                <a:cs typeface="Gentium Plus"/>
              </a:rPr>
              <a:t>˨˩ &gt; ˥˧</a:t>
            </a:r>
            <a:r>
              <a:rPr lang="en-US" sz="2000" dirty="0" smtClean="0">
                <a:latin typeface="Arial"/>
                <a:cs typeface="Arial"/>
              </a:rPr>
              <a:t> </a:t>
            </a:r>
          </a:p>
          <a:p>
            <a:pPr marL="0" indent="0">
              <a:buNone/>
            </a:pPr>
            <a:r>
              <a:rPr lang="en-US" sz="2000" dirty="0" smtClean="0">
                <a:latin typeface="Arial"/>
                <a:cs typeface="Arial"/>
              </a:rPr>
              <a:t>Cantonese-like examples </a:t>
            </a:r>
            <a:r>
              <a:rPr lang="en-US" sz="1600" dirty="0" smtClean="0">
                <a:latin typeface="Arial"/>
                <a:cs typeface="Arial"/>
              </a:rPr>
              <a:t>(Cantonese has ˥ </a:t>
            </a:r>
            <a:r>
              <a:rPr lang="en-US" sz="1600" dirty="0" err="1" smtClean="0">
                <a:latin typeface="Arial"/>
                <a:cs typeface="Arial"/>
              </a:rPr>
              <a:t>suprafix</a:t>
            </a:r>
            <a:r>
              <a:rPr lang="en-US" sz="1600" dirty="0" smtClean="0">
                <a:latin typeface="Arial"/>
                <a:cs typeface="Arial"/>
              </a:rPr>
              <a:t> for these)</a:t>
            </a:r>
            <a:r>
              <a:rPr lang="en-US" sz="2000" dirty="0" smtClean="0">
                <a:latin typeface="Arial"/>
                <a:cs typeface="Arial"/>
              </a:rPr>
              <a:t>:</a:t>
            </a:r>
          </a:p>
          <a:p>
            <a:pPr marL="0" indent="0">
              <a:buNone/>
            </a:pPr>
            <a:r>
              <a:rPr lang="zh-TW" altLang="en-US" sz="2000" dirty="0" smtClean="0">
                <a:latin typeface="华文楷体"/>
                <a:ea typeface="华文楷体"/>
                <a:cs typeface="华文楷体"/>
              </a:rPr>
              <a:t>文</a:t>
            </a:r>
            <a:r>
              <a:rPr lang="ko-KR" altLang="en-US" sz="2000" dirty="0" smtClean="0">
                <a:latin typeface="华文楷体"/>
                <a:ea typeface="华文楷体"/>
                <a:cs typeface="华文楷体"/>
              </a:rPr>
              <a:t> </a:t>
            </a:r>
            <a:r>
              <a:rPr lang="en-US" altLang="ko-KR" sz="2000" i="1" dirty="0" err="1" smtClean="0">
                <a:latin typeface="Gentium Plus"/>
                <a:ea typeface="华文楷体"/>
                <a:cs typeface="Gentium Plus"/>
              </a:rPr>
              <a:t>mɐn</a:t>
            </a:r>
            <a:r>
              <a:rPr lang="en-US" altLang="ko-KR" sz="2000" i="1" dirty="0" smtClean="0">
                <a:latin typeface="Gentium Plus"/>
                <a:ea typeface="华文楷体"/>
                <a:cs typeface="Gentium Plus"/>
              </a:rPr>
              <a:t>˨˩ &gt; ˥˧</a:t>
            </a:r>
            <a:r>
              <a:rPr lang="en-US" altLang="ko-KR" sz="2000" dirty="0" smtClean="0">
                <a:latin typeface="Gentium Plus"/>
                <a:ea typeface="华文楷体"/>
                <a:cs typeface="Gentium Plus"/>
              </a:rPr>
              <a:t> ‘Yuán’</a:t>
            </a:r>
            <a:r>
              <a:rPr lang="en-US" altLang="zh-TW" sz="2000" i="1" dirty="0" smtClean="0">
                <a:latin typeface="Gentium Plus"/>
                <a:ea typeface="华文楷体"/>
                <a:cs typeface="Gentium Plus"/>
              </a:rPr>
              <a:t>, </a:t>
            </a:r>
            <a:r>
              <a:rPr lang="zh-TW" altLang="en-US" sz="2000" dirty="0" smtClean="0">
                <a:latin typeface="Gentium Plus"/>
                <a:ea typeface="华文楷体"/>
                <a:cs typeface="Gentium Plus"/>
              </a:rPr>
              <a:t>米</a:t>
            </a:r>
            <a:r>
              <a:rPr lang="en-US" altLang="zh-TW" sz="2000" i="1" dirty="0" smtClean="0">
                <a:latin typeface="Gentium Plus"/>
                <a:ea typeface="华文楷体"/>
                <a:cs typeface="Gentium Plus"/>
              </a:rPr>
              <a:t> </a:t>
            </a:r>
            <a:r>
              <a:rPr lang="en-US" altLang="zh-TW" sz="2000" i="1" dirty="0" err="1" smtClean="0">
                <a:latin typeface="Gentium Plus"/>
                <a:ea typeface="华文楷体"/>
                <a:cs typeface="Gentium Plus"/>
              </a:rPr>
              <a:t>mɐi</a:t>
            </a:r>
            <a:r>
              <a:rPr lang="en-US" altLang="zh-TW" sz="2000" i="1" dirty="0">
                <a:latin typeface="Gentium Plus"/>
                <a:ea typeface="华文楷体"/>
                <a:cs typeface="Gentium Plus"/>
              </a:rPr>
              <a:t> </a:t>
            </a:r>
            <a:r>
              <a:rPr lang="en-US" altLang="zh-TW" sz="2000" i="1" dirty="0" smtClean="0">
                <a:latin typeface="Gentium Plus"/>
                <a:ea typeface="华文楷体"/>
                <a:cs typeface="Gentium Plus"/>
              </a:rPr>
              <a:t>˩˧</a:t>
            </a:r>
            <a:r>
              <a:rPr lang="en-US" altLang="zh-TW" sz="2000" i="1" dirty="0">
                <a:latin typeface="Gentium Plus"/>
                <a:ea typeface="华文楷体"/>
                <a:cs typeface="Gentium Plus"/>
              </a:rPr>
              <a:t> </a:t>
            </a:r>
            <a:r>
              <a:rPr lang="en-US" altLang="zh-TW" sz="2000" i="1" dirty="0" smtClean="0">
                <a:latin typeface="Gentium Plus"/>
                <a:ea typeface="华文楷体"/>
                <a:cs typeface="Gentium Plus"/>
              </a:rPr>
              <a:t>&gt; ˥˧ </a:t>
            </a:r>
            <a:r>
              <a:rPr lang="en-US" altLang="zh-TW" sz="2000" dirty="0" smtClean="0">
                <a:latin typeface="Gentium Plus"/>
                <a:ea typeface="华文楷体"/>
                <a:cs typeface="Gentium Plus"/>
              </a:rPr>
              <a:t>‘</a:t>
            </a:r>
            <a:r>
              <a:rPr lang="en-US" altLang="zh-TW" sz="2000" dirty="0" err="1" smtClean="0">
                <a:latin typeface="Gentium Plus"/>
                <a:ea typeface="华文楷体"/>
                <a:cs typeface="Gentium Plus"/>
              </a:rPr>
              <a:t>metre</a:t>
            </a:r>
            <a:r>
              <a:rPr lang="en-US" altLang="zh-TW" sz="2000" dirty="0" smtClean="0">
                <a:latin typeface="Gentium Plus"/>
                <a:ea typeface="华文楷体"/>
                <a:cs typeface="Gentium Plus"/>
              </a:rPr>
              <a:t>’, </a:t>
            </a:r>
            <a:r>
              <a:rPr lang="zh-TW" altLang="en-US" sz="2000" dirty="0" smtClean="0">
                <a:latin typeface="华文楷体"/>
                <a:ea typeface="华文楷体"/>
                <a:cs typeface="华文楷体"/>
              </a:rPr>
              <a:t>荷蘭</a:t>
            </a:r>
            <a:r>
              <a:rPr lang="en-US" altLang="zh-TW" sz="2000" dirty="0" smtClean="0">
                <a:latin typeface="Gentium Plus"/>
                <a:ea typeface="华文楷体"/>
                <a:cs typeface="Gentium Plus"/>
              </a:rPr>
              <a:t> </a:t>
            </a:r>
            <a:r>
              <a:rPr lang="en-US" altLang="zh-TW" sz="2000" i="1" dirty="0" err="1" smtClean="0">
                <a:latin typeface="Gentium Plus"/>
                <a:ea typeface="华文楷体"/>
                <a:cs typeface="Gentium Plus"/>
              </a:rPr>
              <a:t>hɔ</a:t>
            </a:r>
            <a:r>
              <a:rPr lang="en-US" altLang="zh-TW" sz="2000" i="1" dirty="0" smtClean="0">
                <a:latin typeface="Gentium Plus"/>
                <a:ea typeface="华文楷体"/>
                <a:cs typeface="Gentium Plus"/>
              </a:rPr>
              <a:t>˨˩ </a:t>
            </a:r>
            <a:r>
              <a:rPr lang="en-US" altLang="zh-TW" sz="2000" i="1" dirty="0" err="1" smtClean="0">
                <a:latin typeface="Gentium Plus"/>
                <a:ea typeface="华文楷体"/>
                <a:cs typeface="Gentium Plus"/>
              </a:rPr>
              <a:t>lan</a:t>
            </a:r>
            <a:r>
              <a:rPr lang="en-US" altLang="zh-TW" sz="2000" i="1" dirty="0" smtClean="0">
                <a:latin typeface="Gentium Plus"/>
                <a:ea typeface="华文楷体"/>
                <a:cs typeface="Gentium Plus"/>
              </a:rPr>
              <a:t> ˨˩ &gt;˥˧ </a:t>
            </a:r>
            <a:r>
              <a:rPr lang="en-US" altLang="zh-TW" sz="2000" dirty="0" smtClean="0">
                <a:latin typeface="Gentium Plus"/>
                <a:ea typeface="华文楷体"/>
                <a:cs typeface="Gentium Plus"/>
              </a:rPr>
              <a:t>‘Holland’</a:t>
            </a:r>
            <a:endParaRPr lang="zh-TW" altLang="en-US" sz="2000" dirty="0" smtClean="0">
              <a:latin typeface="Gentium Plus"/>
              <a:ea typeface="华文楷体"/>
              <a:cs typeface="Gentium Plus"/>
            </a:endParaRPr>
          </a:p>
          <a:p>
            <a:pPr marL="0" indent="0">
              <a:buNone/>
            </a:pPr>
            <a:r>
              <a:rPr lang="en-US" altLang="zh-TW" sz="2000" dirty="0" smtClean="0">
                <a:latin typeface="Arial"/>
                <a:ea typeface="华文楷体"/>
                <a:cs typeface="Arial"/>
              </a:rPr>
              <a:t/>
            </a:r>
            <a:br>
              <a:rPr lang="en-US" altLang="zh-TW" sz="2000" dirty="0" smtClean="0">
                <a:latin typeface="Arial"/>
                <a:ea typeface="华文楷体"/>
                <a:cs typeface="Arial"/>
              </a:rPr>
            </a:br>
            <a:r>
              <a:rPr lang="en-US" altLang="zh-TW" sz="2000" dirty="0" smtClean="0">
                <a:latin typeface="Arial"/>
                <a:ea typeface="华文楷体"/>
                <a:cs typeface="Arial"/>
              </a:rPr>
              <a:t>Other examples:  </a:t>
            </a:r>
            <a:endParaRPr lang="zh-TW" altLang="en-US" sz="2000" dirty="0" smtClean="0">
              <a:latin typeface="Arial"/>
              <a:ea typeface="华文楷体"/>
              <a:cs typeface="Arial"/>
            </a:endParaRPr>
          </a:p>
          <a:p>
            <a:pPr marL="0" indent="0">
              <a:buNone/>
            </a:pPr>
            <a:r>
              <a:rPr lang="zh-TW" altLang="en-US" sz="2000" dirty="0" smtClean="0">
                <a:latin typeface="华文楷体"/>
                <a:ea typeface="华文楷体"/>
                <a:cs typeface="华文楷体"/>
              </a:rPr>
              <a:t>歌詞</a:t>
            </a:r>
            <a:r>
              <a:rPr lang="en-US" altLang="zh-TW" sz="2000" dirty="0" smtClean="0">
                <a:latin typeface="Gentium Plus"/>
                <a:cs typeface="Gentium Plus"/>
              </a:rPr>
              <a:t> </a:t>
            </a:r>
            <a:r>
              <a:rPr lang="en-US" altLang="zh-TW" sz="2000" i="1" dirty="0" err="1" smtClean="0">
                <a:latin typeface="Gentium Plus"/>
                <a:cs typeface="Gentium Plus"/>
              </a:rPr>
              <a:t>ka</a:t>
            </a:r>
            <a:r>
              <a:rPr lang="en-US" altLang="zh-TW" sz="2000" i="1" dirty="0" smtClean="0">
                <a:latin typeface="Gentium Plus"/>
                <a:cs typeface="Gentium Plus"/>
              </a:rPr>
              <a:t>˥˧ </a:t>
            </a:r>
            <a:r>
              <a:rPr lang="en-US" altLang="zh-TW" sz="2000" i="1" dirty="0" err="1" smtClean="0">
                <a:latin typeface="Gentium Plus"/>
                <a:cs typeface="Gentium Plus"/>
              </a:rPr>
              <a:t>tʃi</a:t>
            </a:r>
            <a:r>
              <a:rPr lang="en-US" altLang="zh-TW" sz="2000" i="1" dirty="0" smtClean="0">
                <a:latin typeface="Gentium Plus"/>
                <a:cs typeface="Gentium Plus"/>
              </a:rPr>
              <a:t>˨˩ &gt; ˥˧ </a:t>
            </a:r>
            <a:r>
              <a:rPr lang="en-US" altLang="zh-TW" sz="2000" dirty="0" smtClean="0">
                <a:latin typeface="Gentium Plus"/>
                <a:cs typeface="Gentium Plus"/>
              </a:rPr>
              <a:t>‘love song lyrics’ </a:t>
            </a:r>
            <a:r>
              <a:rPr lang="en-US" altLang="zh-TW" sz="2000" dirty="0" smtClean="0">
                <a:latin typeface="Arial"/>
                <a:cs typeface="Arial"/>
              </a:rPr>
              <a:t>(vs.</a:t>
            </a:r>
            <a:r>
              <a:rPr lang="en-US" altLang="zh-TW" sz="2000" dirty="0" smtClean="0">
                <a:latin typeface="Gentium Plus"/>
                <a:cs typeface="Gentium Plus"/>
              </a:rPr>
              <a:t> </a:t>
            </a:r>
            <a:r>
              <a:rPr lang="zh-TW" altLang="en-US" sz="2000" dirty="0" smtClean="0">
                <a:latin typeface="华文楷体"/>
                <a:ea typeface="华文楷体"/>
                <a:cs typeface="华文楷体"/>
              </a:rPr>
              <a:t>歌詞</a:t>
            </a:r>
            <a:r>
              <a:rPr lang="en-US" altLang="zh-TW" sz="2000" dirty="0" smtClean="0">
                <a:latin typeface="Gentium Plus"/>
                <a:cs typeface="Gentium Plus"/>
              </a:rPr>
              <a:t> </a:t>
            </a:r>
            <a:r>
              <a:rPr lang="en-US" altLang="zh-TW" sz="2000" i="1" dirty="0" err="1" smtClean="0">
                <a:latin typeface="Gentium Plus"/>
                <a:cs typeface="Gentium Plus"/>
              </a:rPr>
              <a:t>kɔ</a:t>
            </a:r>
            <a:r>
              <a:rPr lang="en-US" altLang="zh-TW" sz="2000" i="1" dirty="0" smtClean="0">
                <a:latin typeface="Gentium Plus"/>
                <a:cs typeface="Gentium Plus"/>
              </a:rPr>
              <a:t>˥˧ </a:t>
            </a:r>
            <a:r>
              <a:rPr lang="en-US" altLang="zh-TW" sz="2000" i="1" dirty="0" err="1" smtClean="0">
                <a:latin typeface="Gentium Plus"/>
                <a:cs typeface="Gentium Plus"/>
              </a:rPr>
              <a:t>tʃi</a:t>
            </a:r>
            <a:r>
              <a:rPr lang="en-US" altLang="zh-TW" sz="2000" i="1" dirty="0" smtClean="0">
                <a:latin typeface="Gentium Plus"/>
                <a:cs typeface="Gentium Plus"/>
              </a:rPr>
              <a:t>˨˩ </a:t>
            </a:r>
            <a:r>
              <a:rPr lang="en-US" altLang="zh-TW" sz="2000" dirty="0" smtClean="0">
                <a:latin typeface="Gentium Plus"/>
                <a:cs typeface="Gentium Plus"/>
              </a:rPr>
              <a:t>‘song lyrics’</a:t>
            </a:r>
            <a:r>
              <a:rPr lang="en-US" altLang="zh-TW" sz="2000" dirty="0" smtClean="0">
                <a:latin typeface="Arial"/>
                <a:cs typeface="Arial"/>
              </a:rPr>
              <a:t>)</a:t>
            </a:r>
          </a:p>
          <a:p>
            <a:pPr marL="0" indent="0">
              <a:buNone/>
            </a:pPr>
            <a:r>
              <a:rPr lang="en-US" sz="2000" dirty="0" smtClean="0">
                <a:latin typeface="Gentium Plus"/>
                <a:cs typeface="Gentium Plus"/>
              </a:rPr>
              <a:t>	(</a:t>
            </a:r>
            <a:r>
              <a:rPr lang="en-US" sz="2000" i="1" dirty="0" err="1" smtClean="0">
                <a:latin typeface="Gentium Plus"/>
                <a:cs typeface="Gentium Plus"/>
              </a:rPr>
              <a:t>ka</a:t>
            </a:r>
            <a:r>
              <a:rPr lang="en-US" sz="2000" i="1" dirty="0" smtClean="0">
                <a:latin typeface="Gentium Plus"/>
                <a:cs typeface="Gentium Plus"/>
              </a:rPr>
              <a:t>˥˧</a:t>
            </a:r>
            <a:r>
              <a:rPr lang="en-US" sz="2000" dirty="0" smtClean="0">
                <a:latin typeface="Gentium Plus"/>
                <a:cs typeface="Gentium Plus"/>
              </a:rPr>
              <a:t> is a genre of songs)</a:t>
            </a:r>
          </a:p>
          <a:p>
            <a:pPr marL="0" indent="0">
              <a:buNone/>
            </a:pPr>
            <a:r>
              <a:rPr lang="zh-TW" altLang="en-US" sz="2000" dirty="0" smtClean="0">
                <a:latin typeface="华文楷体"/>
                <a:ea typeface="华文楷体"/>
                <a:cs typeface="华文楷体"/>
              </a:rPr>
              <a:t>大娘</a:t>
            </a:r>
            <a:r>
              <a:rPr lang="en-US" altLang="zh-TW" sz="2000" dirty="0" smtClean="0">
                <a:latin typeface="Gentium Plus"/>
                <a:cs typeface="Gentium Plus"/>
              </a:rPr>
              <a:t> </a:t>
            </a:r>
            <a:r>
              <a:rPr lang="en-US" altLang="zh-TW" sz="2000" i="1" dirty="0" smtClean="0">
                <a:latin typeface="Gentium Plus"/>
                <a:cs typeface="Gentium Plus"/>
              </a:rPr>
              <a:t>tai ˨ -</a:t>
            </a:r>
            <a:r>
              <a:rPr lang="en-US" altLang="zh-TW" sz="2000" i="1" dirty="0" err="1" smtClean="0">
                <a:latin typeface="Gentium Plus"/>
                <a:cs typeface="Gentium Plus"/>
              </a:rPr>
              <a:t>nɛŋ</a:t>
            </a:r>
            <a:r>
              <a:rPr lang="en-US" altLang="zh-TW" sz="2000" i="1" dirty="0" smtClean="0">
                <a:latin typeface="Gentium Plus"/>
                <a:cs typeface="Gentium Plus"/>
              </a:rPr>
              <a:t>˨˩ &gt; ˥˧ </a:t>
            </a:r>
            <a:r>
              <a:rPr lang="en-US" altLang="zh-TW" sz="2000" dirty="0" smtClean="0">
                <a:latin typeface="Gentium Plus"/>
                <a:cs typeface="Gentium Plus"/>
              </a:rPr>
              <a:t>(big-lady) ‘</a:t>
            </a:r>
            <a:r>
              <a:rPr lang="en-US" altLang="zh-TW" sz="2000" dirty="0">
                <a:latin typeface="Gentium Plus"/>
                <a:cs typeface="Gentium Plus"/>
              </a:rPr>
              <a:t>paternal </a:t>
            </a:r>
            <a:r>
              <a:rPr lang="en-US" altLang="zh-TW" sz="2000" dirty="0" smtClean="0">
                <a:latin typeface="Gentium Plus"/>
                <a:cs typeface="Gentium Plus"/>
              </a:rPr>
              <a:t>grandfather’s senior wife’</a:t>
            </a:r>
          </a:p>
          <a:p>
            <a:pPr marL="0" indent="0">
              <a:buNone/>
            </a:pPr>
            <a:r>
              <a:rPr lang="zh-TW" altLang="en-US" sz="2000" dirty="0" smtClean="0">
                <a:latin typeface="华文楷体"/>
                <a:ea typeface="华文楷体"/>
                <a:cs typeface="华文楷体"/>
              </a:rPr>
              <a:t>細娘</a:t>
            </a:r>
            <a:r>
              <a:rPr lang="en-US" altLang="zh-TW" sz="2000" dirty="0" smtClean="0">
                <a:latin typeface="Gentium Plus"/>
                <a:cs typeface="Gentium Plus"/>
              </a:rPr>
              <a:t> </a:t>
            </a:r>
            <a:r>
              <a:rPr lang="en-US" altLang="zh-TW" sz="2000" i="1" dirty="0" err="1" smtClean="0">
                <a:latin typeface="Gentium Plus"/>
                <a:cs typeface="Gentium Plus"/>
              </a:rPr>
              <a:t>ɬɐi</a:t>
            </a:r>
            <a:r>
              <a:rPr lang="en-US" altLang="zh-TW" sz="2000" i="1" dirty="0" smtClean="0">
                <a:latin typeface="Gentium Plus"/>
                <a:cs typeface="Gentium Plus"/>
              </a:rPr>
              <a:t> ˥ -</a:t>
            </a:r>
            <a:r>
              <a:rPr lang="en-US" altLang="zh-TW" sz="2000" i="1" dirty="0" err="1" smtClean="0">
                <a:latin typeface="Gentium Plus"/>
                <a:cs typeface="Gentium Plus"/>
              </a:rPr>
              <a:t>nɛŋ</a:t>
            </a:r>
            <a:r>
              <a:rPr lang="en-US" altLang="zh-TW" sz="2000" i="1" dirty="0" smtClean="0">
                <a:latin typeface="Gentium Plus"/>
                <a:cs typeface="Gentium Plus"/>
              </a:rPr>
              <a:t>˨˩ &gt; ˥˧</a:t>
            </a:r>
            <a:r>
              <a:rPr lang="en-US" altLang="zh-TW" sz="2000" dirty="0" smtClean="0">
                <a:latin typeface="Gentium Plus"/>
                <a:cs typeface="Gentium Plus"/>
              </a:rPr>
              <a:t> (small-</a:t>
            </a:r>
            <a:r>
              <a:rPr lang="en-US" altLang="zh-TW" sz="2000" dirty="0">
                <a:latin typeface="Gentium Plus"/>
                <a:cs typeface="Gentium Plus"/>
              </a:rPr>
              <a:t>lady) ‘paternal grandfather’s </a:t>
            </a:r>
            <a:r>
              <a:rPr lang="en-US" altLang="zh-TW" sz="2000" dirty="0" smtClean="0">
                <a:latin typeface="Gentium Plus"/>
                <a:cs typeface="Gentium Plus"/>
              </a:rPr>
              <a:t>junior wife’</a:t>
            </a:r>
          </a:p>
          <a:p>
            <a:pPr marL="0" indent="0">
              <a:buNone/>
            </a:pPr>
            <a:r>
              <a:rPr lang="en-US" altLang="zh-TW" sz="2000" dirty="0" smtClean="0">
                <a:latin typeface="Arial"/>
                <a:ea typeface="华文楷体"/>
                <a:cs typeface="Arial"/>
              </a:rPr>
              <a:t>(vs. </a:t>
            </a:r>
            <a:r>
              <a:rPr lang="zh-TW" altLang="en-US" sz="2000" dirty="0" smtClean="0">
                <a:latin typeface="华文楷体"/>
                <a:ea typeface="华文楷体"/>
                <a:cs typeface="华文楷体"/>
              </a:rPr>
              <a:t>阿娘</a:t>
            </a:r>
            <a:r>
              <a:rPr lang="en-US" altLang="zh-TW" sz="2000" dirty="0" smtClean="0">
                <a:latin typeface="Gentium Plus"/>
                <a:cs typeface="Gentium Plus"/>
              </a:rPr>
              <a:t> </a:t>
            </a:r>
            <a:r>
              <a:rPr lang="en-US" altLang="zh-TW" sz="2000" i="1" dirty="0" smtClean="0">
                <a:latin typeface="Gentium Plus"/>
                <a:cs typeface="Gentium Plus"/>
              </a:rPr>
              <a:t>a˥-</a:t>
            </a:r>
            <a:r>
              <a:rPr lang="en-US" altLang="zh-TW" sz="2000" i="1" dirty="0" err="1" smtClean="0">
                <a:latin typeface="Gentium Plus"/>
                <a:cs typeface="Gentium Plus"/>
              </a:rPr>
              <a:t>nɛŋ</a:t>
            </a:r>
            <a:r>
              <a:rPr lang="en-US" altLang="zh-TW" sz="2000" i="1" dirty="0">
                <a:latin typeface="Gentium Plus"/>
                <a:cs typeface="Gentium Plus"/>
              </a:rPr>
              <a:t> </a:t>
            </a:r>
            <a:r>
              <a:rPr lang="en-US" altLang="zh-TW" sz="2000" i="1" dirty="0" smtClean="0">
                <a:latin typeface="Gentium Plus"/>
                <a:cs typeface="Gentium Plus"/>
              </a:rPr>
              <a:t>˨˩</a:t>
            </a:r>
            <a:r>
              <a:rPr lang="en-US" altLang="zh-TW" sz="2000" dirty="0" smtClean="0">
                <a:latin typeface="Gentium Plus"/>
                <a:cs typeface="Gentium Plus"/>
              </a:rPr>
              <a:t> (</a:t>
            </a:r>
            <a:r>
              <a:rPr lang="en-US" altLang="zh-TW" sz="2000" cap="small" dirty="0" smtClean="0">
                <a:latin typeface="Gentium Plus"/>
                <a:cs typeface="Gentium Plus"/>
              </a:rPr>
              <a:t>name</a:t>
            </a:r>
            <a:r>
              <a:rPr lang="en-US" altLang="zh-TW" sz="2000" dirty="0" smtClean="0">
                <a:latin typeface="Gentium Plus"/>
                <a:cs typeface="Gentium Plus"/>
              </a:rPr>
              <a:t>-lady) ‘paternal grandmother’</a:t>
            </a:r>
            <a:r>
              <a:rPr lang="en-US" altLang="zh-TW" sz="2000" dirty="0" smtClean="0">
                <a:latin typeface="Arial"/>
                <a:cs typeface="Arial"/>
              </a:rPr>
              <a:t>)</a:t>
            </a:r>
          </a:p>
          <a:p>
            <a:pPr marL="0" indent="0">
              <a:buNone/>
            </a:pPr>
            <a:r>
              <a:rPr lang="zh-TW" altLang="en-US" sz="2000" dirty="0" smtClean="0">
                <a:latin typeface="华文楷体"/>
                <a:ea typeface="华文楷体"/>
                <a:cs typeface="华文楷体"/>
              </a:rPr>
              <a:t>老娘</a:t>
            </a:r>
            <a:r>
              <a:rPr lang="en-US" altLang="zh-TW" sz="2000" dirty="0" smtClean="0">
                <a:latin typeface="Gentium Plus"/>
                <a:cs typeface="Gentium Plus"/>
              </a:rPr>
              <a:t> </a:t>
            </a:r>
            <a:r>
              <a:rPr lang="en-US" altLang="zh-TW" sz="2000" i="1" dirty="0" err="1" smtClean="0">
                <a:latin typeface="Gentium Plus"/>
                <a:cs typeface="Gentium Plus"/>
              </a:rPr>
              <a:t>lau</a:t>
            </a:r>
            <a:r>
              <a:rPr lang="en-US" altLang="zh-TW" sz="2000" i="1" dirty="0" smtClean="0">
                <a:latin typeface="Gentium Plus"/>
                <a:cs typeface="Gentium Plus"/>
              </a:rPr>
              <a:t>˩˧ -</a:t>
            </a:r>
            <a:r>
              <a:rPr lang="en-US" altLang="zh-TW" sz="2000" i="1" dirty="0" err="1" smtClean="0">
                <a:latin typeface="Gentium Plus"/>
                <a:cs typeface="Gentium Plus"/>
              </a:rPr>
              <a:t>nɛŋ</a:t>
            </a:r>
            <a:r>
              <a:rPr lang="en-US" altLang="zh-TW" sz="2000" i="1" dirty="0" smtClean="0">
                <a:latin typeface="Gentium Plus"/>
                <a:cs typeface="Gentium Plus"/>
              </a:rPr>
              <a:t>˨˩ &gt; ˥˧ </a:t>
            </a:r>
            <a:r>
              <a:rPr lang="en-US" altLang="zh-TW" sz="2000" dirty="0" smtClean="0">
                <a:latin typeface="Gentium Plus"/>
                <a:cs typeface="Gentium Plus"/>
              </a:rPr>
              <a:t>(old-lady) ‘mother’</a:t>
            </a:r>
            <a:endParaRPr lang="en-US" altLang="zh-TW" sz="2000" dirty="0">
              <a:latin typeface="Gentium Plus"/>
              <a:cs typeface="Gentium Plus"/>
            </a:endParaRPr>
          </a:p>
          <a:p>
            <a:pPr marL="0" indent="0">
              <a:buNone/>
            </a:pPr>
            <a:endParaRPr lang="en-US" altLang="zh-TW" sz="2000" dirty="0">
              <a:latin typeface="Gentium Plus"/>
              <a:cs typeface="Gentium Plus"/>
            </a:endParaRPr>
          </a:p>
          <a:p>
            <a:pPr marL="0" indent="0">
              <a:buNone/>
            </a:pPr>
            <a:endParaRPr lang="en-US" sz="2000" dirty="0" smtClean="0">
              <a:latin typeface="Gentium Plus"/>
              <a:cs typeface="Gentium Plus"/>
            </a:endParaRPr>
          </a:p>
        </p:txBody>
      </p:sp>
      <p:sp>
        <p:nvSpPr>
          <p:cNvPr id="4" name="Title 3"/>
          <p:cNvSpPr>
            <a:spLocks noGrp="1"/>
          </p:cNvSpPr>
          <p:nvPr>
            <p:ph type="title"/>
          </p:nvPr>
        </p:nvSpPr>
        <p:spPr/>
        <p:txBody>
          <a:bodyPr>
            <a:normAutofit/>
          </a:bodyPr>
          <a:lstStyle/>
          <a:p>
            <a:pPr algn="l"/>
            <a:r>
              <a:rPr lang="x-none" b="1" dirty="0" smtClean="0">
                <a:latin typeface="Arial"/>
                <a:cs typeface="Arial"/>
              </a:rPr>
              <a:t>N</a:t>
            </a:r>
            <a:r>
              <a:rPr lang="en-US" b="1" dirty="0" err="1" smtClean="0">
                <a:latin typeface="Arial"/>
                <a:cs typeface="Arial"/>
              </a:rPr>
              <a:t>ánníng</a:t>
            </a:r>
            <a:r>
              <a:rPr lang="en-US" b="1" dirty="0" smtClean="0">
                <a:latin typeface="Arial"/>
                <a:cs typeface="Arial"/>
              </a:rPr>
              <a:t> Pínghuà</a:t>
            </a:r>
            <a:endParaRPr lang="en-NZ" dirty="0"/>
          </a:p>
        </p:txBody>
      </p:sp>
      <p:sp>
        <p:nvSpPr>
          <p:cNvPr id="6" name="Rectangle 5"/>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2474670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864100"/>
          </a:xfrm>
        </p:spPr>
        <p:txBody>
          <a:bodyPr>
            <a:normAutofit/>
          </a:bodyPr>
          <a:lstStyle/>
          <a:p>
            <a:pPr marL="0" indent="0">
              <a:buNone/>
            </a:pPr>
            <a:r>
              <a:rPr lang="en-US" altLang="zh-TW" sz="2000" dirty="0" smtClean="0">
                <a:latin typeface="Arial"/>
                <a:cs typeface="Arial"/>
              </a:rPr>
              <a:t>Non-˥˧ </a:t>
            </a:r>
            <a:r>
              <a:rPr lang="en-US" altLang="zh-TW" sz="2000" dirty="0" err="1" smtClean="0">
                <a:latin typeface="Arial"/>
                <a:cs typeface="Arial"/>
              </a:rPr>
              <a:t>suprafixes</a:t>
            </a:r>
            <a:r>
              <a:rPr lang="en-US" altLang="zh-TW" sz="2000" dirty="0" smtClean="0">
                <a:latin typeface="Arial"/>
                <a:cs typeface="Arial"/>
              </a:rPr>
              <a:t>:</a:t>
            </a:r>
          </a:p>
          <a:p>
            <a:pPr marL="0" indent="0">
              <a:buNone/>
            </a:pPr>
            <a:r>
              <a:rPr lang="zh-TW" altLang="en-US" sz="2000" dirty="0" smtClean="0">
                <a:latin typeface="华文楷体"/>
                <a:ea typeface="华文楷体"/>
                <a:cs typeface="华文楷体"/>
              </a:rPr>
              <a:t>姨娘</a:t>
            </a:r>
            <a:r>
              <a:rPr lang="en-US" altLang="zh-TW" sz="2000" dirty="0" smtClean="0">
                <a:latin typeface="Gentium Plus"/>
                <a:cs typeface="Gentium Plus"/>
              </a:rPr>
              <a:t> </a:t>
            </a:r>
            <a:r>
              <a:rPr lang="en-US" altLang="zh-TW" sz="2000" i="1" dirty="0" err="1" smtClean="0">
                <a:latin typeface="Gentium Plus"/>
                <a:cs typeface="Gentium Plus"/>
              </a:rPr>
              <a:t>həi</a:t>
            </a:r>
            <a:r>
              <a:rPr lang="en-US" altLang="zh-TW" sz="2000" i="1" dirty="0" smtClean="0">
                <a:latin typeface="Gentium Plus"/>
                <a:cs typeface="Gentium Plus"/>
              </a:rPr>
              <a:t>˨˩ -</a:t>
            </a:r>
            <a:r>
              <a:rPr lang="en-US" altLang="zh-TW" sz="2000" i="1" dirty="0" err="1" smtClean="0">
                <a:latin typeface="Gentium Plus"/>
                <a:cs typeface="Gentium Plus"/>
              </a:rPr>
              <a:t>nɛŋ</a:t>
            </a:r>
            <a:r>
              <a:rPr lang="en-US" altLang="zh-TW" sz="2000" i="1" dirty="0">
                <a:latin typeface="Gentium Plus"/>
                <a:cs typeface="Gentium Plus"/>
              </a:rPr>
              <a:t> </a:t>
            </a:r>
            <a:r>
              <a:rPr lang="en-US" altLang="zh-TW" sz="2000" i="1" dirty="0" smtClean="0">
                <a:latin typeface="Gentium Plus"/>
                <a:cs typeface="Gentium Plus"/>
              </a:rPr>
              <a:t>˨˩ (&gt; ˥) </a:t>
            </a:r>
            <a:r>
              <a:rPr lang="en-US" altLang="zh-TW" sz="2000" dirty="0" smtClean="0">
                <a:latin typeface="Gentium Plus"/>
                <a:cs typeface="Gentium Plus"/>
              </a:rPr>
              <a:t>‘mother’s younger sister’</a:t>
            </a:r>
          </a:p>
          <a:p>
            <a:pPr marL="0" indent="0">
              <a:buNone/>
            </a:pPr>
            <a:endParaRPr lang="zh-TW" altLang="en-US" sz="2000" dirty="0" smtClean="0">
              <a:latin typeface="华文楷体"/>
              <a:ea typeface="华文楷体"/>
              <a:cs typeface="华文楷体"/>
            </a:endParaRPr>
          </a:p>
          <a:p>
            <a:pPr marL="0" indent="0">
              <a:buNone/>
            </a:pPr>
            <a:r>
              <a:rPr lang="zh-TW" altLang="en-US" sz="2000" dirty="0" smtClean="0">
                <a:latin typeface="华文楷体"/>
                <a:ea typeface="华文楷体"/>
                <a:cs typeface="华文楷体"/>
              </a:rPr>
              <a:t>雀</a:t>
            </a:r>
            <a:r>
              <a:rPr lang="en-US" altLang="zh-TW" sz="2000" dirty="0" smtClean="0">
                <a:latin typeface="Gentium Plus"/>
                <a:cs typeface="Gentium Plus"/>
              </a:rPr>
              <a:t> </a:t>
            </a:r>
            <a:r>
              <a:rPr lang="en-US" altLang="zh-TW" sz="2000" i="1" dirty="0" err="1" smtClean="0">
                <a:latin typeface="Gentium Plus"/>
                <a:cs typeface="Gentium Plus"/>
              </a:rPr>
              <a:t>tʃɛk</a:t>
            </a:r>
            <a:r>
              <a:rPr lang="en-US" altLang="zh-TW" sz="2000" i="1" dirty="0">
                <a:latin typeface="Gentium Plus"/>
                <a:cs typeface="Gentium Plus"/>
              </a:rPr>
              <a:t> </a:t>
            </a:r>
            <a:r>
              <a:rPr lang="en-US" altLang="zh-TW" sz="2000" i="1" dirty="0" smtClean="0">
                <a:latin typeface="Gentium Plus"/>
                <a:cs typeface="Gentium Plus"/>
              </a:rPr>
              <a:t>˧ &gt; ˥ </a:t>
            </a:r>
            <a:r>
              <a:rPr lang="en-US" altLang="zh-TW" sz="2000" dirty="0" smtClean="0">
                <a:latin typeface="Gentium Plus"/>
                <a:cs typeface="Gentium Plus"/>
              </a:rPr>
              <a:t>‘bird’</a:t>
            </a:r>
            <a:endParaRPr lang="en-US" altLang="zh-TW" sz="2000" dirty="0">
              <a:latin typeface="Gentium Plus"/>
              <a:cs typeface="Gentium Plus"/>
            </a:endParaRPr>
          </a:p>
          <a:p>
            <a:pPr marL="0" indent="0">
              <a:buNone/>
            </a:pPr>
            <a:r>
              <a:rPr lang="zh-TW" altLang="en-US" sz="2000" dirty="0" smtClean="0">
                <a:latin typeface="华文楷体"/>
                <a:ea typeface="华文楷体"/>
                <a:cs typeface="华文楷体"/>
              </a:rPr>
              <a:t>雀兒</a:t>
            </a:r>
            <a:r>
              <a:rPr lang="en-US" altLang="zh-TW" sz="2000" dirty="0" smtClean="0">
                <a:latin typeface="Gentium Plus"/>
                <a:cs typeface="Gentium Plus"/>
              </a:rPr>
              <a:t> </a:t>
            </a:r>
            <a:r>
              <a:rPr lang="en-US" altLang="zh-TW" sz="2000" i="1" dirty="0" err="1" smtClean="0">
                <a:latin typeface="Gentium Plus"/>
                <a:cs typeface="Gentium Plus"/>
              </a:rPr>
              <a:t>tʃɛk</a:t>
            </a:r>
            <a:r>
              <a:rPr lang="en-US" altLang="zh-TW" sz="2000" i="1" dirty="0" smtClean="0">
                <a:latin typeface="Gentium Plus"/>
                <a:cs typeface="Gentium Plus"/>
              </a:rPr>
              <a:t> ˧ &gt; ˥ -</a:t>
            </a:r>
            <a:r>
              <a:rPr lang="en-US" altLang="zh-TW" sz="2000" i="1" dirty="0" err="1" smtClean="0">
                <a:latin typeface="Gentium Plus"/>
                <a:cs typeface="Gentium Plus"/>
              </a:rPr>
              <a:t>ɲi</a:t>
            </a:r>
            <a:r>
              <a:rPr lang="en-US" altLang="zh-TW" sz="2000" i="1" dirty="0" smtClean="0">
                <a:latin typeface="Gentium Plus"/>
                <a:cs typeface="Gentium Plus"/>
              </a:rPr>
              <a:t>˨˩ </a:t>
            </a:r>
            <a:r>
              <a:rPr lang="en-US" altLang="zh-TW" sz="2000" dirty="0" smtClean="0">
                <a:latin typeface="Gentium Plus"/>
                <a:cs typeface="Gentium Plus"/>
              </a:rPr>
              <a:t>‘little bird’</a:t>
            </a:r>
            <a:endParaRPr lang="en-US" altLang="zh-TW" sz="2000" dirty="0" smtClean="0">
              <a:latin typeface="Arial"/>
              <a:cs typeface="Arial"/>
            </a:endParaRPr>
          </a:p>
          <a:p>
            <a:pPr marL="0" indent="0">
              <a:buNone/>
            </a:pPr>
            <a:r>
              <a:rPr lang="en-US" altLang="zh-TW" sz="2000" dirty="0" smtClean="0">
                <a:latin typeface="Arial"/>
                <a:ea typeface="华文楷体"/>
                <a:cs typeface="Arial"/>
              </a:rPr>
              <a:t>(vs. </a:t>
            </a:r>
            <a:r>
              <a:rPr lang="zh-TW" altLang="en-US" sz="2000" dirty="0" smtClean="0">
                <a:latin typeface="华文楷体"/>
                <a:ea typeface="华文楷体"/>
                <a:cs typeface="华文楷体"/>
              </a:rPr>
              <a:t>孔雀</a:t>
            </a:r>
            <a:r>
              <a:rPr lang="en-US" altLang="zh-TW" sz="2000" dirty="0" smtClean="0">
                <a:latin typeface="Gentium Plus"/>
                <a:cs typeface="Gentium Plus"/>
              </a:rPr>
              <a:t> </a:t>
            </a:r>
            <a:r>
              <a:rPr lang="en-US" altLang="zh-TW" sz="2000" i="1" dirty="0" err="1" smtClean="0">
                <a:latin typeface="Gentium Plus"/>
                <a:cs typeface="Gentium Plus"/>
              </a:rPr>
              <a:t>kʰʊŋ</a:t>
            </a:r>
            <a:r>
              <a:rPr lang="en-US" altLang="zh-TW" sz="2000" i="1" dirty="0" smtClean="0">
                <a:latin typeface="Gentium Plus"/>
                <a:cs typeface="Gentium Plus"/>
              </a:rPr>
              <a:t> ˧ </a:t>
            </a:r>
            <a:r>
              <a:rPr lang="en-US" altLang="zh-TW" sz="2000" i="1" dirty="0" err="1" smtClean="0">
                <a:latin typeface="Gentium Plus"/>
                <a:cs typeface="Gentium Plus"/>
              </a:rPr>
              <a:t>tʃʰɛk</a:t>
            </a:r>
            <a:r>
              <a:rPr lang="en-US" altLang="zh-TW" sz="2000" i="1" dirty="0" smtClean="0">
                <a:latin typeface="Gentium Plus"/>
                <a:cs typeface="Gentium Plus"/>
              </a:rPr>
              <a:t> ˧</a:t>
            </a:r>
            <a:r>
              <a:rPr lang="en-US" altLang="zh-TW" sz="2000" dirty="0" smtClean="0">
                <a:latin typeface="Gentium Plus"/>
                <a:cs typeface="Gentium Plus"/>
              </a:rPr>
              <a:t> ‘peacock’</a:t>
            </a:r>
          </a:p>
          <a:p>
            <a:pPr marL="0" indent="0">
              <a:buNone/>
            </a:pPr>
            <a:r>
              <a:rPr lang="en-US" altLang="zh-TW" sz="2000" dirty="0">
                <a:latin typeface="Gentium Plus"/>
                <a:cs typeface="Gentium Plus"/>
              </a:rPr>
              <a:t>	</a:t>
            </a:r>
            <a:r>
              <a:rPr lang="en-US" altLang="zh-TW" sz="1600" dirty="0" smtClean="0">
                <a:latin typeface="Gentium Plus"/>
                <a:cs typeface="Gentium Plus"/>
              </a:rPr>
              <a:t>(Old Nánníng Mandarin </a:t>
            </a:r>
            <a:r>
              <a:rPr lang="zh-TW" altLang="en-US" sz="1600" dirty="0" smtClean="0">
                <a:latin typeface="华文楷体"/>
                <a:ea typeface="华文楷体"/>
                <a:cs typeface="华文楷体"/>
              </a:rPr>
              <a:t>雀</a:t>
            </a:r>
            <a:r>
              <a:rPr lang="en-US" altLang="zh-TW" sz="1600" i="1" dirty="0" smtClean="0">
                <a:latin typeface="华文楷体"/>
                <a:ea typeface="华文楷体"/>
                <a:cs typeface="华文楷体"/>
              </a:rPr>
              <a:t> </a:t>
            </a:r>
            <a:r>
              <a:rPr lang="en-US" altLang="zh-TW" sz="1600" i="1" dirty="0" err="1" smtClean="0">
                <a:latin typeface="Gentium Plus"/>
                <a:cs typeface="Gentium Plus"/>
              </a:rPr>
              <a:t>tsʰo</a:t>
            </a:r>
            <a:r>
              <a:rPr lang="en-US" altLang="zh-TW" sz="1600" i="1" dirty="0" smtClean="0">
                <a:latin typeface="Gentium Plus"/>
                <a:cs typeface="Gentium Plus"/>
              </a:rPr>
              <a:t>˧˩ </a:t>
            </a:r>
            <a:r>
              <a:rPr lang="en-US" altLang="zh-TW" sz="1600" dirty="0" smtClean="0">
                <a:latin typeface="Gentium Plus"/>
                <a:cs typeface="Gentium Plus"/>
              </a:rPr>
              <a:t>‘bird’, Standard Mandarin </a:t>
            </a:r>
            <a:r>
              <a:rPr lang="zh-TW" altLang="en-US" sz="1600" dirty="0" smtClean="0">
                <a:latin typeface="华文楷体"/>
                <a:ea typeface="华文楷体"/>
                <a:cs typeface="华文楷体"/>
              </a:rPr>
              <a:t>雀</a:t>
            </a:r>
            <a:r>
              <a:rPr lang="en-US" altLang="zh-TW" sz="1600" dirty="0" smtClean="0">
                <a:latin typeface="华文楷体"/>
                <a:ea typeface="华文楷体"/>
                <a:cs typeface="华文楷体"/>
              </a:rPr>
              <a:t> </a:t>
            </a:r>
            <a:r>
              <a:rPr lang="en-US" altLang="zh-TW" sz="1600" i="1" dirty="0" err="1" smtClean="0">
                <a:latin typeface="Gentium Plus"/>
                <a:cs typeface="Gentium Plus"/>
              </a:rPr>
              <a:t>què</a:t>
            </a:r>
            <a:r>
              <a:rPr lang="en-US" altLang="zh-TW" sz="1600" dirty="0" smtClean="0">
                <a:latin typeface="Gentium Plus"/>
                <a:cs typeface="Gentium Plus"/>
              </a:rPr>
              <a:t> </a:t>
            </a:r>
          </a:p>
          <a:p>
            <a:pPr marL="0" indent="0">
              <a:buNone/>
            </a:pPr>
            <a:r>
              <a:rPr lang="en-US" altLang="zh-TW" sz="1600" dirty="0">
                <a:latin typeface="Gentium Plus"/>
                <a:cs typeface="Gentium Plus"/>
              </a:rPr>
              <a:t>	</a:t>
            </a:r>
            <a:r>
              <a:rPr lang="en-US" altLang="zh-TW" sz="1600" dirty="0" smtClean="0">
                <a:latin typeface="Gentium Plus"/>
                <a:cs typeface="Gentium Plus"/>
              </a:rPr>
              <a:t>Nánníng Cantonese </a:t>
            </a:r>
            <a:r>
              <a:rPr lang="zh-TW" altLang="en-US" sz="1600" dirty="0" smtClean="0">
                <a:latin typeface="华文楷体"/>
                <a:ea typeface="华文楷体"/>
                <a:cs typeface="华文楷体"/>
              </a:rPr>
              <a:t>雀</a:t>
            </a:r>
            <a:r>
              <a:rPr lang="en-US" altLang="zh-TW" sz="1600" dirty="0" smtClean="0">
                <a:latin typeface="华文楷体"/>
                <a:ea typeface="华文楷体"/>
                <a:cs typeface="华文楷体"/>
              </a:rPr>
              <a:t> </a:t>
            </a:r>
            <a:r>
              <a:rPr lang="en-US" altLang="zh-TW" sz="1600" i="1" dirty="0" err="1" smtClean="0">
                <a:latin typeface="Gentium Plus"/>
                <a:cs typeface="Gentium Plus"/>
              </a:rPr>
              <a:t>tʃʰœk</a:t>
            </a:r>
            <a:r>
              <a:rPr lang="en-US" altLang="zh-TW" sz="1600" i="1" dirty="0" smtClean="0">
                <a:latin typeface="Gentium Plus"/>
                <a:cs typeface="Gentium Plus"/>
              </a:rPr>
              <a:t> ˧ </a:t>
            </a:r>
            <a:r>
              <a:rPr lang="en-US" altLang="zh-TW" sz="1600" dirty="0" smtClean="0">
                <a:latin typeface="Gentium Plus"/>
                <a:cs typeface="Gentium Plus"/>
              </a:rPr>
              <a:t>, Standard Cantonese </a:t>
            </a:r>
            <a:r>
              <a:rPr lang="zh-TW" altLang="en-US" sz="1600" dirty="0" smtClean="0">
                <a:latin typeface="华文楷体"/>
                <a:ea typeface="华文楷体"/>
                <a:cs typeface="华文楷体"/>
              </a:rPr>
              <a:t>雀</a:t>
            </a:r>
            <a:r>
              <a:rPr lang="en-US" altLang="zh-TW" sz="1600" dirty="0" smtClean="0">
                <a:latin typeface="华文楷体"/>
                <a:ea typeface="华文楷体"/>
                <a:cs typeface="华文楷体"/>
              </a:rPr>
              <a:t> </a:t>
            </a:r>
            <a:r>
              <a:rPr lang="en-US" altLang="zh-TW" sz="1600" i="1" dirty="0" err="1" smtClean="0">
                <a:latin typeface="Gentium Plus"/>
                <a:cs typeface="Gentium Plus"/>
              </a:rPr>
              <a:t>tsœk</a:t>
            </a:r>
            <a:r>
              <a:rPr lang="en-US" altLang="zh-TW" sz="1600" i="1" dirty="0">
                <a:latin typeface="Gentium Plus"/>
                <a:cs typeface="Gentium Plus"/>
              </a:rPr>
              <a:t> </a:t>
            </a:r>
            <a:r>
              <a:rPr lang="en-US" altLang="zh-TW" sz="1600" i="1" dirty="0" smtClean="0">
                <a:latin typeface="Gentium Plus"/>
                <a:cs typeface="Gentium Plus"/>
              </a:rPr>
              <a:t>˧ &gt; ˧˥</a:t>
            </a:r>
            <a:r>
              <a:rPr lang="en-US" altLang="zh-TW" sz="1600" dirty="0" smtClean="0">
                <a:latin typeface="Gentium Plus"/>
                <a:cs typeface="Gentium Plus"/>
              </a:rPr>
              <a:t>; MC </a:t>
            </a:r>
            <a:r>
              <a:rPr lang="en-US" altLang="zh-TW" sz="1600" i="1" dirty="0" err="1">
                <a:latin typeface="Gentium Plus"/>
                <a:cs typeface="Gentium Plus"/>
              </a:rPr>
              <a:t>tsjak</a:t>
            </a:r>
            <a:r>
              <a:rPr lang="en-US" altLang="zh-TW" sz="1600" i="1" baseline="30000" dirty="0" err="1">
                <a:latin typeface="Gentium Plus"/>
                <a:cs typeface="Gentium Plus"/>
              </a:rPr>
              <a:t>D</a:t>
            </a:r>
            <a:r>
              <a:rPr lang="en-US" altLang="zh-TW" sz="1600" dirty="0" smtClean="0">
                <a:latin typeface="Gentium Plus"/>
                <a:cs typeface="Gentium Plus"/>
              </a:rPr>
              <a:t>)</a:t>
            </a:r>
            <a:r>
              <a:rPr lang="en-US" altLang="zh-TW" sz="1600" dirty="0" smtClean="0">
                <a:latin typeface="Arial"/>
                <a:ea typeface="华文楷体"/>
                <a:cs typeface="Arial"/>
              </a:rPr>
              <a:t>)</a:t>
            </a:r>
            <a:endParaRPr lang="en-US" altLang="zh-TW" sz="1600" dirty="0" smtClean="0">
              <a:latin typeface="Gentium Plus"/>
              <a:cs typeface="Gentium Plus"/>
            </a:endParaRPr>
          </a:p>
          <a:p>
            <a:pPr marL="0" indent="0">
              <a:buNone/>
            </a:pPr>
            <a:endParaRPr lang="en-US" altLang="zh-TW" sz="1600" dirty="0">
              <a:latin typeface="Gentium Plus"/>
              <a:cs typeface="Gentium Plus"/>
            </a:endParaRPr>
          </a:p>
          <a:p>
            <a:pPr marL="0" indent="0">
              <a:buNone/>
            </a:pPr>
            <a:r>
              <a:rPr lang="zh-TW" altLang="en-US" sz="2000" dirty="0" smtClean="0">
                <a:latin typeface="华文楷体"/>
                <a:ea typeface="华文楷体"/>
                <a:cs typeface="华文楷体"/>
              </a:rPr>
              <a:t>爺爺</a:t>
            </a:r>
            <a:r>
              <a:rPr lang="en-US" altLang="zh-TW" sz="2000" dirty="0" smtClean="0">
                <a:latin typeface="Gentium Plus"/>
                <a:cs typeface="Gentium Plus"/>
              </a:rPr>
              <a:t> </a:t>
            </a:r>
            <a:r>
              <a:rPr lang="en-US" altLang="zh-TW" sz="2000" i="1" dirty="0" err="1" smtClean="0">
                <a:latin typeface="Gentium Plus"/>
                <a:cs typeface="Gentium Plus"/>
              </a:rPr>
              <a:t>jɛ</a:t>
            </a:r>
            <a:r>
              <a:rPr lang="en-US" altLang="zh-TW" sz="2000" i="1" dirty="0" smtClean="0">
                <a:latin typeface="Gentium Plus"/>
                <a:cs typeface="Gentium Plus"/>
              </a:rPr>
              <a:t>˨˩ </a:t>
            </a:r>
            <a:r>
              <a:rPr lang="en-US" altLang="zh-TW" sz="2000" i="1" dirty="0" err="1" smtClean="0">
                <a:latin typeface="Gentium Plus"/>
                <a:cs typeface="Gentium Plus"/>
              </a:rPr>
              <a:t>jɛ</a:t>
            </a:r>
            <a:r>
              <a:rPr lang="en-US" altLang="zh-TW" sz="2000" i="1" dirty="0">
                <a:latin typeface="Gentium Plus"/>
                <a:cs typeface="Gentium Plus"/>
              </a:rPr>
              <a:t> </a:t>
            </a:r>
            <a:r>
              <a:rPr lang="en-US" altLang="zh-TW" sz="2000" i="1" dirty="0" smtClean="0">
                <a:latin typeface="Gentium Plus"/>
                <a:cs typeface="Gentium Plus"/>
              </a:rPr>
              <a:t>˨˩ &gt; ˧˥ </a:t>
            </a:r>
            <a:r>
              <a:rPr lang="en-US" altLang="zh-TW" sz="2000" dirty="0" smtClean="0">
                <a:latin typeface="Gentium Plus"/>
                <a:cs typeface="Gentium Plus"/>
              </a:rPr>
              <a:t>‘paternal grandfather’ (&lt; Cantonese)</a:t>
            </a:r>
          </a:p>
          <a:p>
            <a:pPr marL="0" indent="0">
              <a:buNone/>
            </a:pPr>
            <a:r>
              <a:rPr lang="zh-TW" altLang="en-US" sz="2000" dirty="0" smtClean="0">
                <a:latin typeface="华文楷体"/>
                <a:ea typeface="华文楷体"/>
                <a:cs typeface="华文楷体"/>
              </a:rPr>
              <a:t>奶奶</a:t>
            </a:r>
            <a:r>
              <a:rPr lang="en-US" altLang="zh-TW" sz="2000" dirty="0">
                <a:latin typeface="Gentium Plus"/>
                <a:cs typeface="Gentium Plus"/>
              </a:rPr>
              <a:t> </a:t>
            </a:r>
            <a:r>
              <a:rPr lang="en-US" altLang="zh-TW" sz="2000" i="1" dirty="0" err="1" smtClean="0">
                <a:latin typeface="Gentium Plus"/>
                <a:cs typeface="Gentium Plus"/>
              </a:rPr>
              <a:t>nai</a:t>
            </a:r>
            <a:r>
              <a:rPr lang="en-US" altLang="zh-TW" sz="2000" i="1" dirty="0" smtClean="0">
                <a:latin typeface="Gentium Plus"/>
                <a:cs typeface="Gentium Plus"/>
              </a:rPr>
              <a:t>˩˧ &gt; ˥  </a:t>
            </a:r>
            <a:r>
              <a:rPr lang="en-US" altLang="zh-TW" sz="2000" i="1" dirty="0" err="1" smtClean="0">
                <a:latin typeface="Gentium Plus"/>
                <a:cs typeface="Gentium Plus"/>
              </a:rPr>
              <a:t>nai</a:t>
            </a:r>
            <a:r>
              <a:rPr lang="en-US" altLang="zh-TW" sz="2000" i="1" dirty="0">
                <a:latin typeface="Gentium Plus"/>
                <a:cs typeface="Gentium Plus"/>
              </a:rPr>
              <a:t> ˩˧ &gt; ˥ </a:t>
            </a:r>
            <a:r>
              <a:rPr lang="en-US" altLang="zh-TW" sz="2000" dirty="0" smtClean="0">
                <a:latin typeface="Gentium Plus"/>
                <a:cs typeface="Gentium Plus"/>
              </a:rPr>
              <a:t>‘paternal grandmother’ (&lt; Mandarin)</a:t>
            </a:r>
          </a:p>
        </p:txBody>
      </p:sp>
      <p:sp>
        <p:nvSpPr>
          <p:cNvPr id="4" name="Title 3"/>
          <p:cNvSpPr>
            <a:spLocks noGrp="1"/>
          </p:cNvSpPr>
          <p:nvPr>
            <p:ph type="title"/>
          </p:nvPr>
        </p:nvSpPr>
        <p:spPr/>
        <p:txBody>
          <a:bodyPr>
            <a:normAutofit/>
          </a:bodyPr>
          <a:lstStyle/>
          <a:p>
            <a:pPr algn="l"/>
            <a:r>
              <a:rPr lang="x-none" b="1" dirty="0" smtClean="0">
                <a:latin typeface="Arial"/>
                <a:cs typeface="Arial"/>
              </a:rPr>
              <a:t>N</a:t>
            </a:r>
            <a:r>
              <a:rPr lang="en-US" b="1" dirty="0" err="1" smtClean="0">
                <a:latin typeface="Arial"/>
                <a:cs typeface="Arial"/>
              </a:rPr>
              <a:t>ánníng</a:t>
            </a:r>
            <a:r>
              <a:rPr lang="en-US" b="1" dirty="0" smtClean="0">
                <a:latin typeface="Arial"/>
                <a:cs typeface="Arial"/>
              </a:rPr>
              <a:t> Pínghuà</a:t>
            </a:r>
            <a:endParaRPr lang="en-NZ" dirty="0"/>
          </a:p>
        </p:txBody>
      </p:sp>
      <p:sp>
        <p:nvSpPr>
          <p:cNvPr id="6" name="Rectangle 5"/>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900423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12750"/>
            <a:ext cx="8229600" cy="6445250"/>
          </a:xfrm>
        </p:spPr>
        <p:txBody>
          <a:bodyPr>
            <a:normAutofit/>
          </a:bodyPr>
          <a:lstStyle/>
          <a:p>
            <a:pPr marL="0" indent="0">
              <a:buNone/>
            </a:pPr>
            <a:r>
              <a:rPr lang="en-NZ" sz="2400" dirty="0" smtClean="0">
                <a:latin typeface="Arial"/>
                <a:cs typeface="Arial"/>
              </a:rPr>
              <a:t>(Modern) Sinitic languages:</a:t>
            </a:r>
          </a:p>
          <a:p>
            <a:pPr marL="0" indent="0">
              <a:buNone/>
            </a:pPr>
            <a:r>
              <a:rPr lang="en-NZ" sz="2400" dirty="0" smtClean="0">
                <a:latin typeface="Arial"/>
                <a:cs typeface="Arial"/>
              </a:rPr>
              <a:t>Morphologically “isolating”</a:t>
            </a:r>
          </a:p>
          <a:p>
            <a:pPr marL="0" indent="0">
              <a:buNone/>
            </a:pPr>
            <a:r>
              <a:rPr lang="en-NZ" sz="2400" dirty="0" smtClean="0">
                <a:latin typeface="Arial"/>
                <a:cs typeface="Arial"/>
              </a:rPr>
              <a:t>Very few affixes, mostly etymologically transparent </a:t>
            </a:r>
            <a:r>
              <a:rPr lang="en-NZ" sz="2000" dirty="0" smtClean="0">
                <a:latin typeface="Arial"/>
                <a:cs typeface="Arial"/>
              </a:rPr>
              <a:t>	</a:t>
            </a:r>
          </a:p>
          <a:p>
            <a:pPr marL="0" indent="0">
              <a:buNone/>
            </a:pPr>
            <a:r>
              <a:rPr lang="en-NZ" sz="2000" dirty="0">
                <a:latin typeface="Arial"/>
                <a:cs typeface="Arial"/>
              </a:rPr>
              <a:t>	</a:t>
            </a:r>
            <a:r>
              <a:rPr lang="en-NZ" sz="2000" dirty="0" smtClean="0">
                <a:latin typeface="Arial"/>
                <a:cs typeface="Arial"/>
              </a:rPr>
              <a:t>(Sagart 2004)</a:t>
            </a:r>
          </a:p>
          <a:p>
            <a:pPr marL="0" indent="0">
              <a:buNone/>
            </a:pPr>
            <a:r>
              <a:rPr lang="en-NZ" sz="2400" dirty="0" smtClean="0">
                <a:latin typeface="Arial"/>
                <a:cs typeface="Arial"/>
              </a:rPr>
              <a:t>Affixes are mostly entire syllables </a:t>
            </a:r>
          </a:p>
          <a:p>
            <a:pPr marL="0" indent="0">
              <a:buNone/>
            </a:pPr>
            <a:r>
              <a:rPr lang="en-NZ" sz="2000" dirty="0" smtClean="0">
                <a:latin typeface="Arial"/>
                <a:cs typeface="Arial"/>
              </a:rPr>
              <a:t>	(Ansaldo, Bisang &amp; Szeto 2018)</a:t>
            </a:r>
          </a:p>
          <a:p>
            <a:pPr marL="0" indent="0">
              <a:buNone/>
            </a:pPr>
            <a:endParaRPr lang="en-NZ" sz="2400" dirty="0" smtClean="0">
              <a:latin typeface="Arial"/>
              <a:cs typeface="Arial"/>
            </a:endParaRPr>
          </a:p>
          <a:p>
            <a:pPr marL="0" indent="0">
              <a:buNone/>
            </a:pPr>
            <a:r>
              <a:rPr lang="en-NZ" sz="2400" dirty="0" smtClean="0">
                <a:latin typeface="Arial"/>
                <a:cs typeface="Arial"/>
              </a:rPr>
              <a:t>However, sub-syllabic affixes, e.g.: </a:t>
            </a:r>
            <a:br>
              <a:rPr lang="en-NZ" sz="2400" dirty="0" smtClean="0">
                <a:latin typeface="Arial"/>
                <a:cs typeface="Arial"/>
              </a:rPr>
            </a:br>
            <a:r>
              <a:rPr lang="en-NZ" sz="2400" dirty="0" smtClean="0">
                <a:latin typeface="Arial"/>
                <a:cs typeface="Arial"/>
              </a:rPr>
              <a:t>verbal sub-syllabic affixes in Northern Sinitic</a:t>
            </a:r>
            <a:br>
              <a:rPr lang="en-NZ" sz="2400" dirty="0" smtClean="0">
                <a:latin typeface="Arial"/>
                <a:cs typeface="Arial"/>
              </a:rPr>
            </a:br>
            <a:r>
              <a:rPr lang="en-NZ" sz="2000" dirty="0" smtClean="0">
                <a:latin typeface="Arial"/>
                <a:cs typeface="Arial"/>
              </a:rPr>
              <a:t>	(Lamarre 2015, Acordia 2015)</a:t>
            </a:r>
          </a:p>
          <a:p>
            <a:pPr marL="0" indent="0">
              <a:buNone/>
            </a:pPr>
            <a:r>
              <a:rPr lang="en-NZ" sz="2400" dirty="0" smtClean="0">
                <a:latin typeface="Arial"/>
                <a:cs typeface="Arial"/>
              </a:rPr>
              <a:t>verbal and pronominal sub-syllabic affixes in Sinitic</a:t>
            </a:r>
          </a:p>
          <a:p>
            <a:pPr marL="0" indent="0">
              <a:buNone/>
            </a:pPr>
            <a:r>
              <a:rPr lang="en-NZ" sz="2000" dirty="0" smtClean="0">
                <a:latin typeface="Arial"/>
                <a:cs typeface="Arial"/>
              </a:rPr>
              <a:t>	(Chappell forthcoming)</a:t>
            </a:r>
          </a:p>
        </p:txBody>
      </p:sp>
      <p:sp>
        <p:nvSpPr>
          <p:cNvPr id="4" name="Rectangle 3"/>
          <p:cNvSpPr/>
          <p:nvPr/>
        </p:nvSpPr>
        <p:spPr>
          <a:xfrm>
            <a:off x="6604460" y="21709"/>
            <a:ext cx="2539540" cy="369332"/>
          </a:xfrm>
          <a:prstGeom prst="rect">
            <a:avLst/>
          </a:prstGeom>
        </p:spPr>
        <p:txBody>
          <a:bodyPr wrap="none">
            <a:spAutoFit/>
          </a:bodyPr>
          <a:lstStyle/>
          <a:p>
            <a:r>
              <a:rPr lang="en-NZ" dirty="0">
                <a:latin typeface="Courier New"/>
                <a:cs typeface="Courier New"/>
              </a:rPr>
              <a:t>https://t.ly/GbxC</a:t>
            </a:r>
          </a:p>
        </p:txBody>
      </p:sp>
    </p:spTree>
    <p:extLst>
      <p:ext uri="{BB962C8B-B14F-4D97-AF65-F5344CB8AC3E}">
        <p14:creationId xmlns:p14="http://schemas.microsoft.com/office/powerpoint/2010/main" val="25818112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12750"/>
            <a:ext cx="8229600" cy="6445250"/>
          </a:xfrm>
        </p:spPr>
        <p:txBody>
          <a:bodyPr>
            <a:normAutofit/>
          </a:bodyPr>
          <a:lstStyle/>
          <a:p>
            <a:pPr marL="0" indent="0">
              <a:buNone/>
            </a:pPr>
            <a:r>
              <a:rPr lang="en-NZ" sz="2400" dirty="0" smtClean="0">
                <a:latin typeface="Arial"/>
                <a:cs typeface="Arial"/>
              </a:rPr>
              <a:t>Cantonese:</a:t>
            </a:r>
          </a:p>
          <a:p>
            <a:pPr marL="0" indent="0">
              <a:buNone/>
            </a:pPr>
            <a:r>
              <a:rPr lang="en-NZ" sz="2400" dirty="0" smtClean="0">
                <a:latin typeface="Arial"/>
                <a:cs typeface="Arial"/>
              </a:rPr>
              <a:t>non-lexical suprafixes </a:t>
            </a:r>
          </a:p>
          <a:p>
            <a:pPr marL="0" indent="0">
              <a:buNone/>
            </a:pPr>
            <a:r>
              <a:rPr lang="en-NZ" sz="2000" dirty="0" smtClean="0">
                <a:latin typeface="Arial"/>
                <a:cs typeface="Arial"/>
              </a:rPr>
              <a:t>	(</a:t>
            </a:r>
            <a:r>
              <a:rPr lang="en-US" sz="2000" dirty="0" smtClean="0">
                <a:latin typeface="Arial"/>
                <a:cs typeface="Arial"/>
              </a:rPr>
              <a:t>Kwok Bit-</a:t>
            </a:r>
            <a:r>
              <a:rPr lang="en-US" sz="2000" dirty="0" err="1" smtClean="0">
                <a:latin typeface="Arial"/>
                <a:cs typeface="Arial"/>
              </a:rPr>
              <a:t>chee</a:t>
            </a:r>
            <a:r>
              <a:rPr lang="en-US" sz="2000" dirty="0" smtClean="0">
                <a:latin typeface="Arial"/>
                <a:cs typeface="Arial"/>
              </a:rPr>
              <a:t> </a:t>
            </a:r>
            <a:r>
              <a:rPr lang="zh-TW" altLang="en-US" sz="2000" dirty="0" smtClean="0">
                <a:latin typeface="Heiti TC Light"/>
                <a:ea typeface="Heiti TC Light"/>
                <a:cs typeface="Heiti TC Light"/>
              </a:rPr>
              <a:t>郭必之</a:t>
            </a:r>
            <a:r>
              <a:rPr lang="en-US" sz="2000" dirty="0" smtClean="0">
                <a:latin typeface="Arial"/>
                <a:cs typeface="Arial"/>
              </a:rPr>
              <a:t> 2009</a:t>
            </a:r>
            <a:r>
              <a:rPr lang="en-NZ" sz="2000" dirty="0" smtClean="0">
                <a:latin typeface="Arial"/>
                <a:cs typeface="Arial"/>
              </a:rPr>
              <a:t>)</a:t>
            </a:r>
          </a:p>
          <a:p>
            <a:pPr marL="0" indent="0">
              <a:buNone/>
            </a:pPr>
            <a:r>
              <a:rPr lang="en-NZ" sz="2400" dirty="0" smtClean="0">
                <a:latin typeface="Arial"/>
                <a:cs typeface="Arial"/>
              </a:rPr>
              <a:t>lexical suprafixes </a:t>
            </a:r>
          </a:p>
          <a:p>
            <a:pPr marL="0" indent="0">
              <a:buNone/>
            </a:pPr>
            <a:r>
              <a:rPr lang="en-NZ" sz="2000" dirty="0" smtClean="0">
                <a:latin typeface="Arial"/>
                <a:cs typeface="Arial"/>
              </a:rPr>
              <a:t>	(Maurice Wong 1982; Alan Yu 2007)</a:t>
            </a:r>
            <a:endParaRPr lang="en-NZ" sz="2000" dirty="0">
              <a:latin typeface="Arial"/>
              <a:cs typeface="Arial"/>
            </a:endParaRPr>
          </a:p>
          <a:p>
            <a:pPr marL="0" indent="0">
              <a:buNone/>
            </a:pPr>
            <a:r>
              <a:rPr lang="en-NZ" sz="2000" dirty="0" smtClean="0">
                <a:latin typeface="Arial"/>
                <a:cs typeface="Arial"/>
              </a:rPr>
              <a:t>(amongst many others)</a:t>
            </a:r>
          </a:p>
          <a:p>
            <a:pPr marL="0" indent="0">
              <a:buNone/>
            </a:pPr>
            <a:endParaRPr lang="en-NZ" sz="2400" dirty="0">
              <a:latin typeface="Arial"/>
              <a:cs typeface="Arial"/>
            </a:endParaRPr>
          </a:p>
          <a:p>
            <a:pPr marL="0" indent="0">
              <a:buNone/>
            </a:pPr>
            <a:r>
              <a:rPr lang="en-NZ" sz="2400" dirty="0" smtClean="0">
                <a:latin typeface="Arial"/>
                <a:cs typeface="Arial"/>
              </a:rPr>
              <a:t>Diminutives and suprafixes in Yuè in general:</a:t>
            </a:r>
          </a:p>
          <a:p>
            <a:pPr marL="0" indent="0">
              <a:buNone/>
            </a:pPr>
            <a:r>
              <a:rPr lang="en-NZ" sz="2400" dirty="0" smtClean="0">
                <a:latin typeface="Arial"/>
                <a:cs typeface="Arial"/>
              </a:rPr>
              <a:t>	Zhōu Liètíng </a:t>
            </a:r>
            <a:r>
              <a:rPr lang="zh-CN" altLang="en-US" sz="2400" dirty="0" smtClean="0">
                <a:latin typeface="华文细黑"/>
                <a:ea typeface="华文细黑"/>
                <a:cs typeface="华文细黑"/>
              </a:rPr>
              <a:t>周烈婷</a:t>
            </a:r>
            <a:r>
              <a:rPr lang="en-NZ" sz="2400" dirty="0" smtClean="0">
                <a:latin typeface="Arial"/>
                <a:cs typeface="Arial"/>
              </a:rPr>
              <a:t> (2002:154–171)</a:t>
            </a:r>
          </a:p>
          <a:p>
            <a:pPr marL="0" indent="0">
              <a:buNone/>
            </a:pPr>
            <a:r>
              <a:rPr lang="en-NZ" sz="2400" dirty="0" smtClean="0">
                <a:latin typeface="Arial"/>
                <a:cs typeface="Arial"/>
              </a:rPr>
              <a:t>	Kao Wan-yu </a:t>
            </a:r>
            <a:r>
              <a:rPr lang="zh-TW" altLang="en-US" sz="2400" dirty="0" smtClean="0">
                <a:latin typeface="Heiti TC Light"/>
                <a:ea typeface="Heiti TC Light"/>
                <a:cs typeface="Heiti TC Light"/>
              </a:rPr>
              <a:t>高婉瑜</a:t>
            </a:r>
            <a:r>
              <a:rPr lang="en-NZ" sz="2400" dirty="0" smtClean="0">
                <a:latin typeface="Arial"/>
                <a:cs typeface="Arial"/>
              </a:rPr>
              <a:t> (2007)</a:t>
            </a:r>
          </a:p>
          <a:p>
            <a:pPr marL="0" indent="0">
              <a:buNone/>
            </a:pPr>
            <a:r>
              <a:rPr lang="en-NZ" sz="2400" dirty="0" smtClean="0">
                <a:latin typeface="Arial"/>
                <a:cs typeface="Arial"/>
              </a:rPr>
              <a:t>	Chén Xiǎoyàn </a:t>
            </a:r>
            <a:r>
              <a:rPr lang="zh-CN" altLang="en-US" sz="2400" dirty="0" smtClean="0">
                <a:latin typeface="华文细黑"/>
                <a:ea typeface="华文细黑"/>
                <a:cs typeface="华文细黑"/>
              </a:rPr>
              <a:t>陈小燕</a:t>
            </a:r>
            <a:r>
              <a:rPr lang="en-NZ" sz="2400" dirty="0" smtClean="0">
                <a:latin typeface="Arial"/>
                <a:cs typeface="Arial"/>
              </a:rPr>
              <a:t> (2007: 267–275)</a:t>
            </a:r>
            <a:endParaRPr lang="en-US" sz="2400" dirty="0" smtClean="0">
              <a:latin typeface="Arial"/>
              <a:cs typeface="Arial"/>
            </a:endParaRPr>
          </a:p>
          <a:p>
            <a:pPr marL="0" indent="0">
              <a:buNone/>
            </a:pPr>
            <a:r>
              <a:rPr lang="en-US" altLang="zh-CN" sz="2400" dirty="0" smtClean="0">
                <a:latin typeface="Arial"/>
                <a:ea typeface="华文细黑"/>
                <a:cs typeface="Arial"/>
              </a:rPr>
              <a:t>	</a:t>
            </a:r>
            <a:r>
              <a:rPr lang="en-US" altLang="zh-CN" sz="2400" dirty="0" err="1" smtClean="0">
                <a:latin typeface="Arial"/>
                <a:ea typeface="华文细黑"/>
                <a:cs typeface="Arial"/>
              </a:rPr>
              <a:t>Shào</a:t>
            </a:r>
            <a:r>
              <a:rPr lang="en-US" altLang="zh-CN" sz="2400" dirty="0" smtClean="0">
                <a:latin typeface="Arial"/>
                <a:ea typeface="华文细黑"/>
                <a:cs typeface="Arial"/>
              </a:rPr>
              <a:t> </a:t>
            </a:r>
            <a:r>
              <a:rPr lang="en-US" altLang="zh-CN" sz="2400" dirty="0" err="1" smtClean="0">
                <a:latin typeface="Arial"/>
                <a:ea typeface="华文细黑"/>
                <a:cs typeface="Arial"/>
              </a:rPr>
              <a:t>Huìjūn</a:t>
            </a:r>
            <a:r>
              <a:rPr lang="en-US" altLang="zh-CN" sz="2400" dirty="0" smtClean="0">
                <a:latin typeface="Arial"/>
                <a:ea typeface="华文细黑"/>
                <a:cs typeface="Arial"/>
              </a:rPr>
              <a:t> </a:t>
            </a:r>
            <a:r>
              <a:rPr lang="zh-CN" altLang="en-US" sz="2400" dirty="0" smtClean="0">
                <a:latin typeface="Arial"/>
                <a:ea typeface="华文细黑"/>
                <a:cs typeface="Arial"/>
              </a:rPr>
              <a:t>邵慧君</a:t>
            </a:r>
            <a:r>
              <a:rPr lang="en-US" altLang="zh-CN" sz="2400" dirty="0" smtClean="0">
                <a:latin typeface="Arial"/>
                <a:ea typeface="华文细黑"/>
                <a:cs typeface="Arial"/>
              </a:rPr>
              <a:t> &amp; </a:t>
            </a:r>
            <a:r>
              <a:rPr lang="en-US" altLang="zh-CN" sz="2400" dirty="0" err="1" smtClean="0">
                <a:latin typeface="Arial"/>
                <a:ea typeface="华文细黑"/>
                <a:cs typeface="Arial"/>
              </a:rPr>
              <a:t>Gān</a:t>
            </a:r>
            <a:r>
              <a:rPr lang="en-US" altLang="zh-CN" sz="2400" dirty="0" smtClean="0">
                <a:latin typeface="Arial"/>
                <a:ea typeface="华文细黑"/>
                <a:cs typeface="Arial"/>
              </a:rPr>
              <a:t> </a:t>
            </a:r>
            <a:r>
              <a:rPr lang="en-US" altLang="zh-CN" sz="2400" dirty="0" err="1" smtClean="0">
                <a:latin typeface="Arial"/>
                <a:ea typeface="华文细黑"/>
                <a:cs typeface="Arial"/>
              </a:rPr>
              <a:t>Yū’ēn</a:t>
            </a:r>
            <a:r>
              <a:rPr lang="en-US" altLang="zh-CN" sz="2400" dirty="0" smtClean="0">
                <a:latin typeface="Arial"/>
                <a:ea typeface="华文细黑"/>
                <a:cs typeface="Arial"/>
              </a:rPr>
              <a:t> </a:t>
            </a:r>
            <a:r>
              <a:rPr lang="zh-CN" altLang="en-US" sz="2400" dirty="0" smtClean="0">
                <a:latin typeface="Arial"/>
                <a:ea typeface="华文细黑"/>
                <a:cs typeface="Arial"/>
              </a:rPr>
              <a:t>甘于恩</a:t>
            </a:r>
            <a:r>
              <a:rPr lang="en-US" altLang="zh-CN" sz="2400" dirty="0" smtClean="0">
                <a:latin typeface="Arial"/>
                <a:ea typeface="华文细黑"/>
                <a:cs typeface="Arial"/>
              </a:rPr>
              <a:t> </a:t>
            </a:r>
            <a:r>
              <a:rPr lang="en-US" altLang="zh-CN" sz="2400" dirty="0" smtClean="0">
                <a:latin typeface="Arial"/>
                <a:cs typeface="Arial"/>
              </a:rPr>
              <a:t>(2007a,b)</a:t>
            </a:r>
            <a:endParaRPr lang="en-US" sz="2400" dirty="0" smtClean="0">
              <a:latin typeface="Arial"/>
              <a:cs typeface="Arial"/>
            </a:endParaRPr>
          </a:p>
          <a:p>
            <a:pPr marL="0" indent="0">
              <a:buNone/>
            </a:pPr>
            <a:r>
              <a:rPr lang="en-US" sz="2400" dirty="0" smtClean="0">
                <a:latin typeface="Arial"/>
                <a:cs typeface="Arial"/>
              </a:rPr>
              <a:t>	Kwok Bit-</a:t>
            </a:r>
            <a:r>
              <a:rPr lang="en-US" sz="2400" dirty="0" err="1" smtClean="0">
                <a:latin typeface="Arial"/>
                <a:cs typeface="Arial"/>
              </a:rPr>
              <a:t>chee</a:t>
            </a:r>
            <a:r>
              <a:rPr lang="en-US" sz="2400" dirty="0" smtClean="0">
                <a:latin typeface="Arial"/>
                <a:cs typeface="Arial"/>
              </a:rPr>
              <a:t> </a:t>
            </a:r>
            <a:r>
              <a:rPr lang="zh-TW" altLang="en-US" sz="2400" dirty="0" smtClean="0">
                <a:latin typeface="Heiti TC Light"/>
                <a:ea typeface="Heiti TC Light"/>
                <a:cs typeface="Heiti TC Light"/>
              </a:rPr>
              <a:t>郭必之</a:t>
            </a:r>
            <a:r>
              <a:rPr lang="en-US" sz="2400" dirty="0" smtClean="0">
                <a:latin typeface="Arial"/>
                <a:cs typeface="Arial"/>
              </a:rPr>
              <a:t> (2016)</a:t>
            </a:r>
          </a:p>
          <a:p>
            <a:pPr marL="0" indent="0">
              <a:buNone/>
            </a:pPr>
            <a:endParaRPr lang="en-NZ" sz="2400" dirty="0" smtClean="0">
              <a:latin typeface="Arial"/>
              <a:cs typeface="Arial"/>
            </a:endParaRPr>
          </a:p>
        </p:txBody>
      </p:sp>
      <p:sp>
        <p:nvSpPr>
          <p:cNvPr id="5" name="Rectangle 4"/>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178959017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NZ" b="1" dirty="0" smtClean="0">
                <a:latin typeface="Arial"/>
                <a:cs typeface="Arial"/>
              </a:rPr>
              <a:t>Nominal suprafix and diminutives</a:t>
            </a:r>
            <a:endParaRPr lang="en-NZ" dirty="0"/>
          </a:p>
        </p:txBody>
      </p:sp>
      <p:sp>
        <p:nvSpPr>
          <p:cNvPr id="3" name="Content Placeholder 2"/>
          <p:cNvSpPr>
            <a:spLocks noGrp="1"/>
          </p:cNvSpPr>
          <p:nvPr>
            <p:ph idx="1"/>
          </p:nvPr>
        </p:nvSpPr>
        <p:spPr>
          <a:xfrm>
            <a:off x="457200" y="1600200"/>
            <a:ext cx="8229600" cy="5257800"/>
          </a:xfrm>
        </p:spPr>
        <p:txBody>
          <a:bodyPr>
            <a:normAutofit/>
          </a:bodyPr>
          <a:lstStyle/>
          <a:p>
            <a:pPr marL="0" indent="0">
              <a:buNone/>
            </a:pPr>
            <a:r>
              <a:rPr lang="en-US" sz="2400" dirty="0" smtClean="0">
                <a:latin typeface="Arial"/>
                <a:cs typeface="Arial"/>
              </a:rPr>
              <a:t>Kwok Bit-</a:t>
            </a:r>
            <a:r>
              <a:rPr lang="en-US" sz="2400" dirty="0" err="1" smtClean="0">
                <a:latin typeface="Arial"/>
                <a:cs typeface="Arial"/>
              </a:rPr>
              <a:t>chee</a:t>
            </a:r>
            <a:r>
              <a:rPr lang="en-US" sz="2400" dirty="0" smtClean="0">
                <a:latin typeface="Arial"/>
                <a:cs typeface="Arial"/>
              </a:rPr>
              <a:t> </a:t>
            </a:r>
            <a:r>
              <a:rPr lang="zh-TW" altLang="en-US" sz="2400" dirty="0" smtClean="0">
                <a:latin typeface="Heiti TC Light"/>
                <a:ea typeface="Heiti TC Light"/>
                <a:cs typeface="Heiti TC Light"/>
              </a:rPr>
              <a:t>郭必之</a:t>
            </a:r>
            <a:r>
              <a:rPr lang="en-US" sz="2400" dirty="0" smtClean="0">
                <a:latin typeface="Arial"/>
                <a:cs typeface="Arial"/>
              </a:rPr>
              <a:t> on Yuè dialects (2016: 306)</a:t>
            </a:r>
          </a:p>
          <a:p>
            <a:pPr marL="0" indent="0">
              <a:buNone/>
            </a:pPr>
            <a:endParaRPr lang="en-NZ" sz="2400" dirty="0" smtClean="0">
              <a:latin typeface="Arial"/>
              <a:cs typeface="Arial"/>
            </a:endParaRPr>
          </a:p>
        </p:txBody>
      </p:sp>
      <p:pic>
        <p:nvPicPr>
          <p:cNvPr id="4" name="Picture 3" descr="Screen Shot 2022-11-10 at 18.49.2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1250" y="2138899"/>
            <a:ext cx="6873875" cy="3601999"/>
          </a:xfrm>
          <a:prstGeom prst="rect">
            <a:avLst/>
          </a:prstGeom>
        </p:spPr>
      </p:pic>
      <p:sp>
        <p:nvSpPr>
          <p:cNvPr id="5" name="TextBox 4"/>
          <p:cNvSpPr txBox="1"/>
          <p:nvPr/>
        </p:nvSpPr>
        <p:spPr>
          <a:xfrm>
            <a:off x="841375" y="4570710"/>
            <a:ext cx="3345086" cy="923330"/>
          </a:xfrm>
          <a:prstGeom prst="rect">
            <a:avLst/>
          </a:prstGeom>
          <a:noFill/>
        </p:spPr>
        <p:txBody>
          <a:bodyPr wrap="none" rtlCol="0">
            <a:spAutoFit/>
          </a:bodyPr>
          <a:lstStyle/>
          <a:p>
            <a:r>
              <a:rPr lang="en-NZ" dirty="0" smtClean="0">
                <a:solidFill>
                  <a:srgbClr val="FF0000"/>
                </a:solidFill>
                <a:latin typeface="Times New Roman"/>
                <a:cs typeface="Times New Roman"/>
              </a:rPr>
              <a:t>(1) Diminutive suffix </a:t>
            </a:r>
            <a:r>
              <a:rPr lang="zh-TW" altLang="en-US" dirty="0" smtClean="0">
                <a:solidFill>
                  <a:srgbClr val="FF0000"/>
                </a:solidFill>
                <a:latin typeface="Times New Roman"/>
                <a:cs typeface="Times New Roman"/>
              </a:rPr>
              <a:t>兒</a:t>
            </a:r>
            <a:r>
              <a:rPr lang="en-NZ" dirty="0" smtClean="0">
                <a:solidFill>
                  <a:srgbClr val="FF0000"/>
                </a:solidFill>
                <a:latin typeface="Times New Roman"/>
                <a:cs typeface="Times New Roman"/>
              </a:rPr>
              <a:t> </a:t>
            </a:r>
            <a:r>
              <a:rPr lang="en-NZ" i="1" dirty="0" smtClean="0">
                <a:solidFill>
                  <a:srgbClr val="FF0000"/>
                </a:solidFill>
                <a:latin typeface="Times New Roman"/>
                <a:cs typeface="Times New Roman"/>
              </a:rPr>
              <a:t>nye</a:t>
            </a:r>
            <a:r>
              <a:rPr lang="en-NZ" i="1" baseline="30000" dirty="0" smtClean="0">
                <a:solidFill>
                  <a:srgbClr val="FF0000"/>
                </a:solidFill>
                <a:latin typeface="Times New Roman"/>
                <a:cs typeface="Times New Roman"/>
              </a:rPr>
              <a:t>A</a:t>
            </a:r>
          </a:p>
          <a:p>
            <a:r>
              <a:rPr lang="en-US" dirty="0" smtClean="0">
                <a:solidFill>
                  <a:srgbClr val="FF0000"/>
                </a:solidFill>
                <a:latin typeface="Times New Roman"/>
                <a:cs typeface="Times New Roman"/>
              </a:rPr>
              <a:t>	pronounced with </a:t>
            </a:r>
            <a:r>
              <a:rPr lang="en-US" dirty="0" err="1" smtClean="0">
                <a:solidFill>
                  <a:srgbClr val="FF0000"/>
                </a:solidFill>
                <a:latin typeface="Times New Roman"/>
                <a:cs typeface="Times New Roman"/>
              </a:rPr>
              <a:t>suprafix</a:t>
            </a:r>
            <a:endParaRPr lang="en-US" dirty="0" smtClean="0">
              <a:solidFill>
                <a:srgbClr val="FF0000"/>
              </a:solidFill>
              <a:latin typeface="Times New Roman"/>
              <a:cs typeface="Times New Roman"/>
            </a:endParaRPr>
          </a:p>
          <a:p>
            <a:r>
              <a:rPr lang="en-US" dirty="0" smtClean="0">
                <a:solidFill>
                  <a:srgbClr val="FF0000"/>
                </a:solidFill>
                <a:latin typeface="Times New Roman"/>
                <a:cs typeface="Times New Roman"/>
              </a:rPr>
              <a:t>	(high flat / high fall </a:t>
            </a:r>
            <a:r>
              <a:rPr lang="en-US" dirty="0" err="1" smtClean="0">
                <a:solidFill>
                  <a:srgbClr val="FF0000"/>
                </a:solidFill>
                <a:latin typeface="Times New Roman"/>
                <a:cs typeface="Times New Roman"/>
              </a:rPr>
              <a:t>suprafix</a:t>
            </a:r>
            <a:r>
              <a:rPr lang="en-US" dirty="0" smtClean="0">
                <a:solidFill>
                  <a:srgbClr val="FF0000"/>
                </a:solidFill>
                <a:latin typeface="Times New Roman"/>
                <a:cs typeface="Times New Roman"/>
              </a:rPr>
              <a:t>)</a:t>
            </a:r>
            <a:endParaRPr lang="en-NZ" dirty="0">
              <a:solidFill>
                <a:srgbClr val="FF0000"/>
              </a:solidFill>
              <a:latin typeface="Times New Roman"/>
              <a:cs typeface="Times New Roman"/>
            </a:endParaRPr>
          </a:p>
        </p:txBody>
      </p:sp>
      <p:sp>
        <p:nvSpPr>
          <p:cNvPr id="6" name="TextBox 5"/>
          <p:cNvSpPr txBox="1"/>
          <p:nvPr/>
        </p:nvSpPr>
        <p:spPr>
          <a:xfrm>
            <a:off x="4640039" y="5740898"/>
            <a:ext cx="3562619" cy="923330"/>
          </a:xfrm>
          <a:prstGeom prst="rect">
            <a:avLst/>
          </a:prstGeom>
          <a:noFill/>
        </p:spPr>
        <p:txBody>
          <a:bodyPr wrap="none" rtlCol="0">
            <a:spAutoFit/>
          </a:bodyPr>
          <a:lstStyle/>
          <a:p>
            <a:r>
              <a:rPr lang="en-NZ" dirty="0" smtClean="0">
                <a:solidFill>
                  <a:srgbClr val="FF0000"/>
                </a:solidFill>
                <a:latin typeface="Times New Roman"/>
                <a:cs typeface="Times New Roman"/>
              </a:rPr>
              <a:t>(3) </a:t>
            </a:r>
            <a:r>
              <a:rPr lang="en-US" dirty="0" err="1" smtClean="0">
                <a:solidFill>
                  <a:srgbClr val="FF0000"/>
                </a:solidFill>
                <a:latin typeface="Times New Roman"/>
                <a:cs typeface="Times New Roman"/>
              </a:rPr>
              <a:t>Suprafix</a:t>
            </a:r>
            <a:r>
              <a:rPr lang="en-US" dirty="0" smtClean="0">
                <a:solidFill>
                  <a:srgbClr val="FF0000"/>
                </a:solidFill>
                <a:latin typeface="Times New Roman"/>
                <a:cs typeface="Times New Roman"/>
              </a:rPr>
              <a:t> directly attached to root</a:t>
            </a:r>
          </a:p>
          <a:p>
            <a:r>
              <a:rPr lang="en-US" dirty="0" smtClean="0">
                <a:solidFill>
                  <a:srgbClr val="FF0000"/>
                </a:solidFill>
                <a:latin typeface="Times New Roman"/>
                <a:cs typeface="Times New Roman"/>
              </a:rPr>
              <a:t>	(high rise </a:t>
            </a:r>
            <a:r>
              <a:rPr lang="en-US" dirty="0" err="1" smtClean="0">
                <a:solidFill>
                  <a:srgbClr val="FF0000"/>
                </a:solidFill>
                <a:latin typeface="Times New Roman"/>
                <a:cs typeface="Times New Roman"/>
              </a:rPr>
              <a:t>suprafix</a:t>
            </a:r>
            <a:r>
              <a:rPr lang="en-US" dirty="0" smtClean="0">
                <a:solidFill>
                  <a:srgbClr val="FF0000"/>
                </a:solidFill>
                <a:latin typeface="Times New Roman"/>
                <a:cs typeface="Times New Roman"/>
              </a:rPr>
              <a:t>) </a:t>
            </a:r>
          </a:p>
          <a:p>
            <a:r>
              <a:rPr lang="en-US" dirty="0" smtClean="0">
                <a:solidFill>
                  <a:srgbClr val="FF0000"/>
                </a:solidFill>
                <a:latin typeface="Times New Roman"/>
                <a:cs typeface="Times New Roman"/>
              </a:rPr>
              <a:t>	[Canton / Hong Kong type] </a:t>
            </a:r>
            <a:endParaRPr lang="en-NZ" dirty="0">
              <a:solidFill>
                <a:srgbClr val="FF0000"/>
              </a:solidFill>
              <a:latin typeface="Times New Roman"/>
              <a:cs typeface="Times New Roman"/>
            </a:endParaRPr>
          </a:p>
        </p:txBody>
      </p:sp>
      <p:sp>
        <p:nvSpPr>
          <p:cNvPr id="7" name="TextBox 6"/>
          <p:cNvSpPr txBox="1"/>
          <p:nvPr/>
        </p:nvSpPr>
        <p:spPr>
          <a:xfrm>
            <a:off x="7840439" y="2273798"/>
            <a:ext cx="1010839" cy="646331"/>
          </a:xfrm>
          <a:prstGeom prst="rect">
            <a:avLst/>
          </a:prstGeom>
          <a:noFill/>
        </p:spPr>
        <p:txBody>
          <a:bodyPr wrap="none" rtlCol="0">
            <a:spAutoFit/>
          </a:bodyPr>
          <a:lstStyle/>
          <a:p>
            <a:r>
              <a:rPr lang="en-NZ" dirty="0" smtClean="0">
                <a:solidFill>
                  <a:srgbClr val="FF0000"/>
                </a:solidFill>
                <a:latin typeface="Times New Roman"/>
                <a:cs typeface="Times New Roman"/>
              </a:rPr>
              <a:t>(2a) -</a:t>
            </a:r>
            <a:r>
              <a:rPr lang="en-US" dirty="0" smtClean="0">
                <a:solidFill>
                  <a:srgbClr val="FF0000"/>
                </a:solidFill>
                <a:latin typeface="Times New Roman"/>
                <a:cs typeface="Times New Roman"/>
              </a:rPr>
              <a:t>N↗︎</a:t>
            </a:r>
          </a:p>
          <a:p>
            <a:r>
              <a:rPr lang="en-US" dirty="0" smtClean="0">
                <a:solidFill>
                  <a:srgbClr val="FF0000"/>
                </a:solidFill>
                <a:latin typeface="Times New Roman"/>
                <a:cs typeface="Times New Roman"/>
              </a:rPr>
              <a:t>[</a:t>
            </a:r>
            <a:r>
              <a:rPr lang="en-US" dirty="0" err="1" smtClean="0">
                <a:solidFill>
                  <a:srgbClr val="FF0000"/>
                </a:solidFill>
                <a:latin typeface="Times New Roman"/>
                <a:cs typeface="Times New Roman"/>
              </a:rPr>
              <a:t>Xìnyí</a:t>
            </a:r>
            <a:r>
              <a:rPr lang="en-US" dirty="0" smtClean="0">
                <a:solidFill>
                  <a:srgbClr val="FF0000"/>
                </a:solidFill>
                <a:latin typeface="Times New Roman"/>
                <a:cs typeface="Times New Roman"/>
              </a:rPr>
              <a:t>] </a:t>
            </a:r>
            <a:endParaRPr lang="en-NZ" dirty="0">
              <a:solidFill>
                <a:srgbClr val="FF0000"/>
              </a:solidFill>
              <a:latin typeface="Times New Roman"/>
              <a:cs typeface="Times New Roman"/>
            </a:endParaRPr>
          </a:p>
        </p:txBody>
      </p:sp>
      <p:sp>
        <p:nvSpPr>
          <p:cNvPr id="9" name="TextBox 8"/>
          <p:cNvSpPr txBox="1"/>
          <p:nvPr/>
        </p:nvSpPr>
        <p:spPr>
          <a:xfrm>
            <a:off x="7858125" y="3680323"/>
            <a:ext cx="1023800" cy="646331"/>
          </a:xfrm>
          <a:prstGeom prst="rect">
            <a:avLst/>
          </a:prstGeom>
          <a:noFill/>
        </p:spPr>
        <p:txBody>
          <a:bodyPr wrap="none" rtlCol="0">
            <a:spAutoFit/>
          </a:bodyPr>
          <a:lstStyle/>
          <a:p>
            <a:r>
              <a:rPr lang="en-NZ" dirty="0" smtClean="0">
                <a:solidFill>
                  <a:srgbClr val="FF0000"/>
                </a:solidFill>
                <a:latin typeface="Times New Roman"/>
                <a:cs typeface="Times New Roman"/>
              </a:rPr>
              <a:t>(2b) -</a:t>
            </a:r>
            <a:r>
              <a:rPr lang="en-US" dirty="0" smtClean="0">
                <a:solidFill>
                  <a:srgbClr val="FF0000"/>
                </a:solidFill>
                <a:latin typeface="Times New Roman"/>
                <a:cs typeface="Times New Roman"/>
              </a:rPr>
              <a:t>N↗︎</a:t>
            </a:r>
          </a:p>
          <a:p>
            <a:r>
              <a:rPr lang="en-US" dirty="0" smtClean="0">
                <a:solidFill>
                  <a:srgbClr val="FF0000"/>
                </a:solidFill>
                <a:latin typeface="Times New Roman"/>
                <a:cs typeface="Times New Roman"/>
              </a:rPr>
              <a:t>[</a:t>
            </a:r>
            <a:r>
              <a:rPr lang="en-US" dirty="0" err="1" smtClean="0">
                <a:solidFill>
                  <a:srgbClr val="FF0000"/>
                </a:solidFill>
                <a:latin typeface="Times New Roman"/>
                <a:cs typeface="Times New Roman"/>
              </a:rPr>
              <a:t>Róng</a:t>
            </a:r>
            <a:r>
              <a:rPr lang="en-US" dirty="0" smtClean="0">
                <a:solidFill>
                  <a:srgbClr val="FF0000"/>
                </a:solidFill>
                <a:latin typeface="Times New Roman"/>
                <a:cs typeface="Times New Roman"/>
              </a:rPr>
              <a:t>] </a:t>
            </a:r>
            <a:endParaRPr lang="en-NZ" dirty="0">
              <a:solidFill>
                <a:srgbClr val="FF0000"/>
              </a:solidFill>
              <a:latin typeface="Times New Roman"/>
              <a:cs typeface="Times New Roman"/>
            </a:endParaRPr>
          </a:p>
        </p:txBody>
      </p:sp>
      <p:sp>
        <p:nvSpPr>
          <p:cNvPr id="11" name="Rectangle 10"/>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232098554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NZ" b="1" dirty="0" smtClean="0">
                <a:latin typeface="Arial"/>
                <a:cs typeface="Arial"/>
              </a:rPr>
              <a:t>Nominal suprafix and diminutives</a:t>
            </a:r>
            <a:endParaRPr lang="en-NZ" dirty="0"/>
          </a:p>
        </p:txBody>
      </p:sp>
      <p:sp>
        <p:nvSpPr>
          <p:cNvPr id="3" name="Content Placeholder 2"/>
          <p:cNvSpPr>
            <a:spLocks noGrp="1"/>
          </p:cNvSpPr>
          <p:nvPr>
            <p:ph idx="1"/>
          </p:nvPr>
        </p:nvSpPr>
        <p:spPr>
          <a:xfrm>
            <a:off x="457200" y="1600200"/>
            <a:ext cx="8229600" cy="5257800"/>
          </a:xfrm>
        </p:spPr>
        <p:txBody>
          <a:bodyPr>
            <a:normAutofit/>
          </a:bodyPr>
          <a:lstStyle/>
          <a:p>
            <a:pPr marL="0" indent="0">
              <a:buNone/>
            </a:pPr>
            <a:r>
              <a:rPr lang="en-NZ" sz="2400" dirty="0" smtClean="0">
                <a:solidFill>
                  <a:srgbClr val="0000FF"/>
                </a:solidFill>
                <a:latin typeface="Arial"/>
                <a:cs typeface="Arial"/>
              </a:rPr>
              <a:t>Looking at Pínghuà (and some western Yuè dialects): </a:t>
            </a:r>
          </a:p>
        </p:txBody>
      </p:sp>
      <p:pic>
        <p:nvPicPr>
          <p:cNvPr id="4" name="Picture 3" descr="Screen Shot 2022-11-10 at 18.49.2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4443" y="2138899"/>
            <a:ext cx="6873875" cy="3601999"/>
          </a:xfrm>
          <a:prstGeom prst="rect">
            <a:avLst/>
          </a:prstGeom>
        </p:spPr>
      </p:pic>
      <p:sp>
        <p:nvSpPr>
          <p:cNvPr id="5" name="TextBox 4"/>
          <p:cNvSpPr txBox="1"/>
          <p:nvPr/>
        </p:nvSpPr>
        <p:spPr>
          <a:xfrm>
            <a:off x="252143" y="2692898"/>
            <a:ext cx="3339376" cy="646331"/>
          </a:xfrm>
          <a:prstGeom prst="rect">
            <a:avLst/>
          </a:prstGeom>
          <a:noFill/>
        </p:spPr>
        <p:txBody>
          <a:bodyPr wrap="none" rtlCol="0">
            <a:spAutoFit/>
          </a:bodyPr>
          <a:lstStyle/>
          <a:p>
            <a:r>
              <a:rPr lang="en-NZ" b="1" dirty="0" smtClean="0">
                <a:solidFill>
                  <a:srgbClr val="0000FF"/>
                </a:solidFill>
                <a:latin typeface="Times New Roman"/>
                <a:cs typeface="Times New Roman"/>
              </a:rPr>
              <a:t>(0) Diminutive suffix </a:t>
            </a:r>
            <a:r>
              <a:rPr lang="zh-TW" altLang="en-US" b="1" dirty="0" smtClean="0">
                <a:solidFill>
                  <a:srgbClr val="0000FF"/>
                </a:solidFill>
                <a:latin typeface="Times New Roman"/>
                <a:cs typeface="Times New Roman"/>
              </a:rPr>
              <a:t>兒</a:t>
            </a:r>
            <a:r>
              <a:rPr lang="en-NZ" b="1" dirty="0" smtClean="0">
                <a:solidFill>
                  <a:srgbClr val="0000FF"/>
                </a:solidFill>
                <a:latin typeface="Times New Roman"/>
                <a:cs typeface="Times New Roman"/>
              </a:rPr>
              <a:t> </a:t>
            </a:r>
            <a:r>
              <a:rPr lang="en-NZ" b="1" i="1" dirty="0" smtClean="0">
                <a:solidFill>
                  <a:srgbClr val="0000FF"/>
                </a:solidFill>
                <a:latin typeface="Times New Roman"/>
                <a:cs typeface="Times New Roman"/>
              </a:rPr>
              <a:t>nye</a:t>
            </a:r>
            <a:r>
              <a:rPr lang="en-NZ" b="1" i="1" baseline="30000" dirty="0" smtClean="0">
                <a:solidFill>
                  <a:srgbClr val="0000FF"/>
                </a:solidFill>
                <a:latin typeface="Times New Roman"/>
                <a:cs typeface="Times New Roman"/>
              </a:rPr>
              <a:t>A</a:t>
            </a:r>
          </a:p>
          <a:p>
            <a:r>
              <a:rPr lang="en-US" b="1" dirty="0" smtClean="0">
                <a:solidFill>
                  <a:srgbClr val="0000FF"/>
                </a:solidFill>
                <a:latin typeface="Times New Roman"/>
                <a:cs typeface="Times New Roman"/>
              </a:rPr>
              <a:t>	in its original Lower tone A</a:t>
            </a:r>
          </a:p>
        </p:txBody>
      </p:sp>
      <p:sp>
        <p:nvSpPr>
          <p:cNvPr id="6" name="TextBox 5"/>
          <p:cNvSpPr txBox="1"/>
          <p:nvPr/>
        </p:nvSpPr>
        <p:spPr>
          <a:xfrm>
            <a:off x="5673232" y="5740898"/>
            <a:ext cx="3562619" cy="923330"/>
          </a:xfrm>
          <a:prstGeom prst="rect">
            <a:avLst/>
          </a:prstGeom>
          <a:noFill/>
        </p:spPr>
        <p:txBody>
          <a:bodyPr wrap="none" rtlCol="0">
            <a:spAutoFit/>
          </a:bodyPr>
          <a:lstStyle/>
          <a:p>
            <a:r>
              <a:rPr lang="en-NZ" dirty="0" smtClean="0">
                <a:latin typeface="Times New Roman"/>
                <a:cs typeface="Times New Roman"/>
              </a:rPr>
              <a:t>(3) </a:t>
            </a:r>
            <a:r>
              <a:rPr lang="en-US" dirty="0" err="1" smtClean="0">
                <a:latin typeface="Times New Roman"/>
                <a:cs typeface="Times New Roman"/>
              </a:rPr>
              <a:t>Suprafix</a:t>
            </a:r>
            <a:r>
              <a:rPr lang="en-US" dirty="0" smtClean="0">
                <a:latin typeface="Times New Roman"/>
                <a:cs typeface="Times New Roman"/>
              </a:rPr>
              <a:t> directly attached to root</a:t>
            </a:r>
          </a:p>
          <a:p>
            <a:r>
              <a:rPr lang="en-US" dirty="0" smtClean="0">
                <a:latin typeface="Times New Roman"/>
                <a:cs typeface="Times New Roman"/>
              </a:rPr>
              <a:t>	(high rise </a:t>
            </a:r>
            <a:r>
              <a:rPr lang="en-US" dirty="0" err="1" smtClean="0">
                <a:latin typeface="Times New Roman"/>
                <a:cs typeface="Times New Roman"/>
              </a:rPr>
              <a:t>suprafix</a:t>
            </a:r>
            <a:r>
              <a:rPr lang="en-US" dirty="0" smtClean="0">
                <a:latin typeface="Times New Roman"/>
                <a:cs typeface="Times New Roman"/>
              </a:rPr>
              <a:t>) </a:t>
            </a:r>
          </a:p>
          <a:p>
            <a:r>
              <a:rPr lang="en-US" dirty="0" smtClean="0">
                <a:latin typeface="Times New Roman"/>
                <a:cs typeface="Times New Roman"/>
              </a:rPr>
              <a:t>	[Canton / Hong Kong type] </a:t>
            </a:r>
            <a:endParaRPr lang="en-NZ" dirty="0">
              <a:latin typeface="Times New Roman"/>
              <a:cs typeface="Times New Roman"/>
            </a:endParaRPr>
          </a:p>
        </p:txBody>
      </p:sp>
      <p:sp>
        <p:nvSpPr>
          <p:cNvPr id="10" name="TextBox 9"/>
          <p:cNvSpPr txBox="1"/>
          <p:nvPr/>
        </p:nvSpPr>
        <p:spPr>
          <a:xfrm>
            <a:off x="2026968" y="4723110"/>
            <a:ext cx="3345086" cy="923330"/>
          </a:xfrm>
          <a:prstGeom prst="rect">
            <a:avLst/>
          </a:prstGeom>
          <a:noFill/>
        </p:spPr>
        <p:txBody>
          <a:bodyPr wrap="none" rtlCol="0">
            <a:spAutoFit/>
          </a:bodyPr>
          <a:lstStyle/>
          <a:p>
            <a:r>
              <a:rPr lang="en-NZ" dirty="0" smtClean="0">
                <a:latin typeface="Times New Roman"/>
                <a:cs typeface="Times New Roman"/>
              </a:rPr>
              <a:t>(1) Diminutive suffix </a:t>
            </a:r>
            <a:r>
              <a:rPr lang="zh-TW" altLang="en-US" dirty="0" smtClean="0">
                <a:latin typeface="Times New Roman"/>
                <a:cs typeface="Times New Roman"/>
              </a:rPr>
              <a:t>兒</a:t>
            </a:r>
            <a:r>
              <a:rPr lang="en-NZ" dirty="0" smtClean="0">
                <a:latin typeface="Times New Roman"/>
                <a:cs typeface="Times New Roman"/>
              </a:rPr>
              <a:t> </a:t>
            </a:r>
            <a:r>
              <a:rPr lang="en-NZ" i="1" dirty="0" smtClean="0">
                <a:latin typeface="Times New Roman"/>
                <a:cs typeface="Times New Roman"/>
              </a:rPr>
              <a:t>nye</a:t>
            </a:r>
            <a:r>
              <a:rPr lang="en-NZ" i="1" baseline="30000" dirty="0" smtClean="0">
                <a:latin typeface="Times New Roman"/>
                <a:cs typeface="Times New Roman"/>
              </a:rPr>
              <a:t>A</a:t>
            </a:r>
          </a:p>
          <a:p>
            <a:r>
              <a:rPr lang="en-US" dirty="0" smtClean="0">
                <a:latin typeface="Times New Roman"/>
                <a:cs typeface="Times New Roman"/>
              </a:rPr>
              <a:t>	pronounced with </a:t>
            </a:r>
            <a:r>
              <a:rPr lang="en-US" dirty="0" err="1" smtClean="0">
                <a:latin typeface="Times New Roman"/>
                <a:cs typeface="Times New Roman"/>
              </a:rPr>
              <a:t>suprafix</a:t>
            </a:r>
            <a:endParaRPr lang="en-US" dirty="0" smtClean="0">
              <a:latin typeface="Times New Roman"/>
              <a:cs typeface="Times New Roman"/>
            </a:endParaRPr>
          </a:p>
          <a:p>
            <a:r>
              <a:rPr lang="en-US" dirty="0" smtClean="0">
                <a:latin typeface="Times New Roman"/>
                <a:cs typeface="Times New Roman"/>
              </a:rPr>
              <a:t>	(high flat / high fall </a:t>
            </a:r>
            <a:r>
              <a:rPr lang="en-US" dirty="0" err="1" smtClean="0">
                <a:latin typeface="Times New Roman"/>
                <a:cs typeface="Times New Roman"/>
              </a:rPr>
              <a:t>suprafix</a:t>
            </a:r>
            <a:r>
              <a:rPr lang="en-US" dirty="0" smtClean="0">
                <a:latin typeface="Times New Roman"/>
                <a:cs typeface="Times New Roman"/>
              </a:rPr>
              <a:t>)</a:t>
            </a:r>
            <a:endParaRPr lang="en-NZ" dirty="0">
              <a:latin typeface="Times New Roman"/>
              <a:cs typeface="Times New Roman"/>
            </a:endParaRPr>
          </a:p>
        </p:txBody>
      </p:sp>
      <p:cxnSp>
        <p:nvCxnSpPr>
          <p:cNvPr id="12" name="Straight Arrow Connector 11"/>
          <p:cNvCxnSpPr/>
          <p:nvPr/>
        </p:nvCxnSpPr>
        <p:spPr>
          <a:xfrm>
            <a:off x="1508125" y="3513854"/>
            <a:ext cx="636318" cy="1042271"/>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576617588"/>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393700"/>
            <a:ext cx="9144000" cy="6054811"/>
          </a:xfrm>
          <a:prstGeom prst="rect">
            <a:avLst/>
          </a:prstGeom>
        </p:spPr>
      </p:pic>
      <p:sp>
        <p:nvSpPr>
          <p:cNvPr id="5" name="TextBox 4"/>
          <p:cNvSpPr txBox="1"/>
          <p:nvPr/>
        </p:nvSpPr>
        <p:spPr>
          <a:xfrm>
            <a:off x="2068897" y="5120164"/>
            <a:ext cx="2366403" cy="923330"/>
          </a:xfrm>
          <a:prstGeom prst="rect">
            <a:avLst/>
          </a:prstGeom>
          <a:noFill/>
        </p:spPr>
        <p:txBody>
          <a:bodyPr wrap="none" rtlCol="0">
            <a:spAutoFit/>
          </a:bodyPr>
          <a:lstStyle/>
          <a:p>
            <a:r>
              <a:rPr lang="en-NZ" dirty="0" smtClean="0">
                <a:latin typeface="Arial"/>
                <a:cs typeface="Arial"/>
              </a:rPr>
              <a:t>Chóngzuǒ Jiāngzhōu</a:t>
            </a:r>
          </a:p>
          <a:p>
            <a:r>
              <a:rPr lang="zh-TW" altLang="en-US" dirty="0" smtClean="0">
                <a:latin typeface="华文细黑"/>
                <a:ea typeface="华文细黑"/>
                <a:cs typeface="华文细黑"/>
              </a:rPr>
              <a:t>崇左</a:t>
            </a:r>
            <a:r>
              <a:rPr lang="en-US" altLang="zh-TW" dirty="0" smtClean="0">
                <a:latin typeface="华文细黑"/>
                <a:ea typeface="华文细黑"/>
                <a:cs typeface="华文细黑"/>
              </a:rPr>
              <a:t> </a:t>
            </a:r>
            <a:r>
              <a:rPr lang="zh-TW" altLang="en-US" dirty="0" smtClean="0">
                <a:latin typeface="华文细黑"/>
                <a:ea typeface="华文细黑"/>
                <a:cs typeface="华文细黑"/>
              </a:rPr>
              <a:t>江州</a:t>
            </a:r>
            <a:endParaRPr lang="en-NZ" dirty="0" smtClean="0">
              <a:latin typeface="华文细黑"/>
              <a:ea typeface="华文细黑"/>
              <a:cs typeface="华文细黑"/>
            </a:endParaRPr>
          </a:p>
          <a:p>
            <a:r>
              <a:rPr lang="en-NZ" i="1" dirty="0" smtClean="0"/>
              <a:t>-ɲi3</a:t>
            </a:r>
            <a:r>
              <a:rPr lang="en-US" altLang="zh-TW" i="1" dirty="0" smtClean="0"/>
              <a:t>2</a:t>
            </a:r>
            <a:r>
              <a:rPr lang="en-NZ" i="1" dirty="0" smtClean="0"/>
              <a:t>  L.A</a:t>
            </a:r>
            <a:endParaRPr lang="en-NZ" dirty="0"/>
          </a:p>
        </p:txBody>
      </p:sp>
      <p:sp>
        <p:nvSpPr>
          <p:cNvPr id="6" name="TextBox 5"/>
          <p:cNvSpPr txBox="1"/>
          <p:nvPr/>
        </p:nvSpPr>
        <p:spPr>
          <a:xfrm>
            <a:off x="2425332" y="438150"/>
            <a:ext cx="2121093" cy="923330"/>
          </a:xfrm>
          <a:prstGeom prst="rect">
            <a:avLst/>
          </a:prstGeom>
          <a:noFill/>
        </p:spPr>
        <p:txBody>
          <a:bodyPr wrap="none" rtlCol="0">
            <a:spAutoFit/>
          </a:bodyPr>
          <a:lstStyle/>
          <a:p>
            <a:pPr algn="r"/>
            <a:r>
              <a:rPr lang="en-NZ" dirty="0" smtClean="0">
                <a:latin typeface="Arial"/>
                <a:cs typeface="Arial"/>
              </a:rPr>
              <a:t>Sānjiāng </a:t>
            </a:r>
            <a:r>
              <a:rPr lang="en-NZ" i="1" dirty="0" smtClean="0">
                <a:latin typeface="Arial"/>
                <a:cs typeface="Arial"/>
              </a:rPr>
              <a:t>Liùjiáhuà</a:t>
            </a:r>
          </a:p>
          <a:p>
            <a:pPr algn="r"/>
            <a:r>
              <a:rPr lang="zh-TW" altLang="en-US" dirty="0" smtClean="0">
                <a:latin typeface="华文细黑"/>
                <a:ea typeface="华文细黑"/>
                <a:cs typeface="华文细黑"/>
              </a:rPr>
              <a:t>三江</a:t>
            </a:r>
            <a:r>
              <a:rPr lang="en-US" altLang="zh-TW" dirty="0" smtClean="0">
                <a:latin typeface="华文细黑"/>
                <a:ea typeface="华文细黑"/>
                <a:cs typeface="华文细黑"/>
              </a:rPr>
              <a:t> </a:t>
            </a:r>
            <a:r>
              <a:rPr lang="zh-TW" altLang="en-US" dirty="0" smtClean="0">
                <a:latin typeface="华文细黑"/>
                <a:ea typeface="华文细黑"/>
                <a:cs typeface="华文细黑"/>
              </a:rPr>
              <a:t>六甲話</a:t>
            </a:r>
            <a:endParaRPr lang="en-NZ" dirty="0" smtClean="0">
              <a:latin typeface="华文细黑"/>
              <a:ea typeface="华文细黑"/>
              <a:cs typeface="华文细黑"/>
            </a:endParaRPr>
          </a:p>
          <a:p>
            <a:pPr algn="r"/>
            <a:r>
              <a:rPr lang="en-NZ" i="1" dirty="0" smtClean="0"/>
              <a:t>-ɲi3</a:t>
            </a:r>
            <a:r>
              <a:rPr lang="en-US" altLang="zh-TW" i="1" dirty="0" smtClean="0"/>
              <a:t>1</a:t>
            </a:r>
            <a:r>
              <a:rPr lang="en-NZ" i="1" dirty="0" smtClean="0"/>
              <a:t>  L.A</a:t>
            </a:r>
            <a:endParaRPr lang="en-NZ" dirty="0"/>
          </a:p>
        </p:txBody>
      </p:sp>
      <p:sp>
        <p:nvSpPr>
          <p:cNvPr id="7" name="TextBox 6"/>
          <p:cNvSpPr txBox="1"/>
          <p:nvPr/>
        </p:nvSpPr>
        <p:spPr>
          <a:xfrm>
            <a:off x="5646840" y="624048"/>
            <a:ext cx="1708533" cy="923330"/>
          </a:xfrm>
          <a:prstGeom prst="rect">
            <a:avLst/>
          </a:prstGeom>
          <a:noFill/>
        </p:spPr>
        <p:txBody>
          <a:bodyPr wrap="none" rtlCol="0">
            <a:spAutoFit/>
          </a:bodyPr>
          <a:lstStyle/>
          <a:p>
            <a:r>
              <a:rPr lang="en-US" altLang="zh-TW" dirty="0" err="1" smtClean="0">
                <a:latin typeface="Arial"/>
                <a:ea typeface="华文细黑"/>
                <a:cs typeface="Arial"/>
              </a:rPr>
              <a:t>Línguì</a:t>
            </a:r>
            <a:r>
              <a:rPr lang="en-US" altLang="zh-TW" dirty="0" smtClean="0">
                <a:latin typeface="Arial"/>
                <a:ea typeface="华文细黑"/>
                <a:cs typeface="Arial"/>
              </a:rPr>
              <a:t> </a:t>
            </a:r>
            <a:r>
              <a:rPr lang="en-US" altLang="zh-TW" dirty="0" err="1" smtClean="0">
                <a:latin typeface="Arial"/>
                <a:ea typeface="华文细黑"/>
                <a:cs typeface="Arial"/>
              </a:rPr>
              <a:t>Wǔtōng</a:t>
            </a:r>
            <a:endParaRPr lang="en-US" altLang="zh-TW" dirty="0" smtClean="0">
              <a:latin typeface="Arial"/>
              <a:ea typeface="华文细黑"/>
              <a:cs typeface="Arial"/>
            </a:endParaRPr>
          </a:p>
          <a:p>
            <a:r>
              <a:rPr lang="zh-TW" altLang="en-US" dirty="0" smtClean="0">
                <a:latin typeface="华文细黑"/>
                <a:ea typeface="华文细黑"/>
                <a:cs typeface="华文细黑"/>
              </a:rPr>
              <a:t>臨桂</a:t>
            </a:r>
            <a:r>
              <a:rPr lang="en-US" altLang="zh-TW" dirty="0" smtClean="0">
                <a:latin typeface="华文细黑"/>
                <a:ea typeface="华文细黑"/>
                <a:cs typeface="华文细黑"/>
              </a:rPr>
              <a:t> </a:t>
            </a:r>
            <a:r>
              <a:rPr lang="zh-TW" altLang="en-US" dirty="0" smtClean="0">
                <a:latin typeface="华文细黑"/>
                <a:ea typeface="华文细黑"/>
                <a:cs typeface="华文细黑"/>
              </a:rPr>
              <a:t>五通</a:t>
            </a:r>
            <a:endParaRPr lang="en-US" altLang="zh-TW" dirty="0" smtClean="0">
              <a:latin typeface="华文细黑"/>
              <a:ea typeface="华文细黑"/>
              <a:cs typeface="华文细黑"/>
            </a:endParaRPr>
          </a:p>
          <a:p>
            <a:r>
              <a:rPr lang="en-NZ" i="1" dirty="0" smtClean="0"/>
              <a:t>-ɲi3</a:t>
            </a:r>
            <a:r>
              <a:rPr lang="en-US" altLang="zh-TW" i="1" dirty="0" smtClean="0"/>
              <a:t>1</a:t>
            </a:r>
            <a:r>
              <a:rPr lang="en-NZ" i="1" dirty="0" smtClean="0"/>
              <a:t>  L.A</a:t>
            </a:r>
            <a:endParaRPr lang="en-NZ" dirty="0"/>
          </a:p>
        </p:txBody>
      </p:sp>
      <p:sp>
        <p:nvSpPr>
          <p:cNvPr id="8" name="TextBox 7"/>
          <p:cNvSpPr txBox="1"/>
          <p:nvPr/>
        </p:nvSpPr>
        <p:spPr>
          <a:xfrm>
            <a:off x="5180864" y="1868648"/>
            <a:ext cx="2015759" cy="923330"/>
          </a:xfrm>
          <a:prstGeom prst="rect">
            <a:avLst/>
          </a:prstGeom>
          <a:noFill/>
        </p:spPr>
        <p:txBody>
          <a:bodyPr wrap="none" rtlCol="0">
            <a:spAutoFit/>
          </a:bodyPr>
          <a:lstStyle/>
          <a:p>
            <a:r>
              <a:rPr lang="en-US" altLang="zh-TW" dirty="0" err="1" smtClean="0">
                <a:latin typeface="Arial"/>
                <a:ea typeface="华文细黑"/>
                <a:cs typeface="Arial"/>
              </a:rPr>
              <a:t>Yǒngfú</a:t>
            </a:r>
            <a:r>
              <a:rPr lang="en-US" altLang="zh-TW" dirty="0" smtClean="0">
                <a:latin typeface="Arial"/>
                <a:ea typeface="华文细黑"/>
                <a:cs typeface="Arial"/>
              </a:rPr>
              <a:t> </a:t>
            </a:r>
            <a:r>
              <a:rPr lang="en-US" altLang="zh-TW" dirty="0" err="1" smtClean="0">
                <a:latin typeface="Arial"/>
                <a:ea typeface="华文细黑"/>
                <a:cs typeface="Arial"/>
              </a:rPr>
              <a:t>Táochéng</a:t>
            </a:r>
            <a:endParaRPr lang="en-US" altLang="zh-TW" dirty="0" smtClean="0">
              <a:latin typeface="Arial"/>
              <a:ea typeface="华文细黑"/>
              <a:cs typeface="Arial"/>
            </a:endParaRPr>
          </a:p>
          <a:p>
            <a:r>
              <a:rPr lang="zh-TW" altLang="en-US" dirty="0" smtClean="0">
                <a:latin typeface="华文细黑"/>
                <a:ea typeface="华文细黑"/>
                <a:cs typeface="华文细黑"/>
              </a:rPr>
              <a:t>永福</a:t>
            </a:r>
            <a:r>
              <a:rPr lang="en-US" altLang="zh-TW" dirty="0" smtClean="0">
                <a:latin typeface="华文细黑"/>
                <a:ea typeface="华文细黑"/>
                <a:cs typeface="华文细黑"/>
              </a:rPr>
              <a:t> </a:t>
            </a:r>
            <a:r>
              <a:rPr lang="zh-TW" altLang="en-US" dirty="0" smtClean="0">
                <a:latin typeface="华文细黑"/>
                <a:ea typeface="华文细黑"/>
                <a:cs typeface="华文细黑"/>
              </a:rPr>
              <a:t>桃城</a:t>
            </a:r>
            <a:endParaRPr lang="en-US" altLang="zh-TW" dirty="0" smtClean="0">
              <a:latin typeface="华文细黑"/>
              <a:ea typeface="华文细黑"/>
              <a:cs typeface="华文细黑"/>
            </a:endParaRPr>
          </a:p>
          <a:p>
            <a:r>
              <a:rPr lang="en-NZ" i="1" dirty="0" smtClean="0"/>
              <a:t>-ɲi</a:t>
            </a:r>
            <a:r>
              <a:rPr lang="en-US" i="1" dirty="0" smtClean="0"/>
              <a:t>23</a:t>
            </a:r>
            <a:r>
              <a:rPr lang="en-NZ" i="1" dirty="0" smtClean="0"/>
              <a:t>  L.A</a:t>
            </a:r>
            <a:endParaRPr lang="en-NZ" dirty="0"/>
          </a:p>
        </p:txBody>
      </p:sp>
      <p:sp>
        <p:nvSpPr>
          <p:cNvPr id="9" name="TextBox 8"/>
          <p:cNvSpPr txBox="1"/>
          <p:nvPr/>
        </p:nvSpPr>
        <p:spPr>
          <a:xfrm>
            <a:off x="1399207" y="3161626"/>
            <a:ext cx="1339379" cy="923330"/>
          </a:xfrm>
          <a:prstGeom prst="rect">
            <a:avLst/>
          </a:prstGeom>
          <a:noFill/>
        </p:spPr>
        <p:txBody>
          <a:bodyPr wrap="none" rtlCol="0">
            <a:spAutoFit/>
          </a:bodyPr>
          <a:lstStyle/>
          <a:p>
            <a:r>
              <a:rPr lang="en-NZ" dirty="0" smtClean="0">
                <a:latin typeface="Arial"/>
                <a:cs typeface="Arial"/>
              </a:rPr>
              <a:t>Bǎisè Nàb</a:t>
            </a:r>
            <a:r>
              <a:rPr lang="en-US" altLang="en-US" dirty="0" err="1" smtClean="0">
                <a:latin typeface="Arial"/>
                <a:cs typeface="Arial"/>
              </a:rPr>
              <a:t>ì</a:t>
            </a:r>
            <a:endParaRPr lang="en-NZ" dirty="0" smtClean="0">
              <a:latin typeface="Arial"/>
              <a:cs typeface="Arial"/>
            </a:endParaRPr>
          </a:p>
          <a:p>
            <a:r>
              <a:rPr lang="zh-TW" altLang="en-US" dirty="0" smtClean="0">
                <a:latin typeface="华文细黑"/>
                <a:ea typeface="华文细黑"/>
                <a:cs typeface="华文细黑"/>
              </a:rPr>
              <a:t>百色</a:t>
            </a:r>
            <a:r>
              <a:rPr lang="en-US" altLang="zh-TW" dirty="0" smtClean="0">
                <a:latin typeface="华文细黑"/>
                <a:ea typeface="华文细黑"/>
                <a:cs typeface="华文细黑"/>
              </a:rPr>
              <a:t> </a:t>
            </a:r>
            <a:r>
              <a:rPr lang="zh-TW" altLang="en-US" dirty="0" smtClean="0">
                <a:latin typeface="华文细黑"/>
                <a:ea typeface="华文细黑"/>
                <a:cs typeface="华文细黑"/>
              </a:rPr>
              <a:t>那畢</a:t>
            </a:r>
            <a:endParaRPr lang="en-NZ" dirty="0" smtClean="0">
              <a:latin typeface="华文细黑"/>
              <a:ea typeface="华文细黑"/>
              <a:cs typeface="华文细黑"/>
            </a:endParaRPr>
          </a:p>
          <a:p>
            <a:r>
              <a:rPr lang="en-NZ" i="1" dirty="0" smtClean="0"/>
              <a:t>-ɲi3</a:t>
            </a:r>
            <a:r>
              <a:rPr lang="en-US" altLang="zh-TW" i="1" dirty="0" smtClean="0"/>
              <a:t>1</a:t>
            </a:r>
            <a:r>
              <a:rPr lang="en-NZ" i="1" dirty="0" smtClean="0"/>
              <a:t>  L.A</a:t>
            </a:r>
            <a:endParaRPr lang="en-NZ" dirty="0"/>
          </a:p>
        </p:txBody>
      </p:sp>
      <p:sp>
        <p:nvSpPr>
          <p:cNvPr id="10" name="TextBox 9"/>
          <p:cNvSpPr txBox="1"/>
          <p:nvPr/>
        </p:nvSpPr>
        <p:spPr>
          <a:xfrm>
            <a:off x="1399207" y="2050534"/>
            <a:ext cx="1903085" cy="923330"/>
          </a:xfrm>
          <a:prstGeom prst="rect">
            <a:avLst/>
          </a:prstGeom>
          <a:noFill/>
        </p:spPr>
        <p:txBody>
          <a:bodyPr wrap="none" rtlCol="0">
            <a:spAutoFit/>
          </a:bodyPr>
          <a:lstStyle/>
          <a:p>
            <a:pPr algn="r"/>
            <a:r>
              <a:rPr lang="en-NZ" dirty="0" smtClean="0">
                <a:latin typeface="Arial"/>
                <a:cs typeface="Arial"/>
              </a:rPr>
              <a:t>Yízhōu </a:t>
            </a:r>
            <a:r>
              <a:rPr lang="en-US" dirty="0" err="1" smtClean="0">
                <a:latin typeface="Arial"/>
                <a:cs typeface="Arial"/>
              </a:rPr>
              <a:t>Déshèng</a:t>
            </a:r>
            <a:endParaRPr lang="en-NZ" dirty="0" smtClean="0">
              <a:latin typeface="Arial"/>
              <a:cs typeface="Arial"/>
            </a:endParaRPr>
          </a:p>
          <a:p>
            <a:pPr algn="r"/>
            <a:r>
              <a:rPr lang="zh-TW" altLang="en-US" dirty="0" smtClean="0">
                <a:latin typeface="华文细黑"/>
                <a:ea typeface="华文细黑"/>
                <a:cs typeface="华文细黑"/>
              </a:rPr>
              <a:t>宜州</a:t>
            </a:r>
            <a:r>
              <a:rPr lang="en-US" altLang="zh-TW" dirty="0" smtClean="0">
                <a:latin typeface="华文细黑"/>
                <a:ea typeface="华文细黑"/>
                <a:cs typeface="华文细黑"/>
              </a:rPr>
              <a:t> </a:t>
            </a:r>
            <a:r>
              <a:rPr lang="zh-TW" altLang="en-US" dirty="0" smtClean="0">
                <a:latin typeface="华文细黑"/>
                <a:ea typeface="华文细黑"/>
                <a:cs typeface="华文细黑"/>
              </a:rPr>
              <a:t>得勝</a:t>
            </a:r>
            <a:endParaRPr lang="en-NZ" dirty="0" smtClean="0">
              <a:latin typeface="华文细黑"/>
              <a:ea typeface="华文细黑"/>
              <a:cs typeface="华文细黑"/>
            </a:endParaRPr>
          </a:p>
          <a:p>
            <a:pPr algn="r"/>
            <a:r>
              <a:rPr lang="en-NZ" i="1" dirty="0" smtClean="0"/>
              <a:t>-ŋi3</a:t>
            </a:r>
            <a:r>
              <a:rPr lang="en-US" altLang="zh-TW" i="1" dirty="0" smtClean="0"/>
              <a:t>1</a:t>
            </a:r>
            <a:r>
              <a:rPr lang="en-NZ" i="1" dirty="0" smtClean="0"/>
              <a:t>  L.A</a:t>
            </a:r>
            <a:endParaRPr lang="en-NZ" dirty="0"/>
          </a:p>
        </p:txBody>
      </p:sp>
      <p:sp>
        <p:nvSpPr>
          <p:cNvPr id="11" name="TextBox 10"/>
          <p:cNvSpPr txBox="1"/>
          <p:nvPr/>
        </p:nvSpPr>
        <p:spPr>
          <a:xfrm>
            <a:off x="4038425" y="3017287"/>
            <a:ext cx="4391609" cy="1200329"/>
          </a:xfrm>
          <a:prstGeom prst="rect">
            <a:avLst/>
          </a:prstGeom>
          <a:noFill/>
        </p:spPr>
        <p:txBody>
          <a:bodyPr wrap="none" rtlCol="0">
            <a:spAutoFit/>
          </a:bodyPr>
          <a:lstStyle/>
          <a:p>
            <a:pPr algn="ctr"/>
            <a:r>
              <a:rPr lang="en-NZ" b="1" dirty="0" smtClean="0">
                <a:latin typeface="Arial"/>
                <a:cs typeface="Arial"/>
              </a:rPr>
              <a:t>Exampels of Pínghuà dialects with a</a:t>
            </a:r>
          </a:p>
          <a:p>
            <a:pPr algn="ctr"/>
            <a:r>
              <a:rPr lang="zh-TW" altLang="en-US" b="1" dirty="0" smtClean="0">
                <a:latin typeface="Arial"/>
                <a:ea typeface="华文细黑"/>
                <a:cs typeface="Arial"/>
              </a:rPr>
              <a:t>兒</a:t>
            </a:r>
            <a:r>
              <a:rPr lang="en-NZ" b="1" dirty="0" smtClean="0">
                <a:latin typeface="Arial"/>
                <a:ea typeface="华文细黑"/>
                <a:cs typeface="Arial"/>
              </a:rPr>
              <a:t> </a:t>
            </a:r>
            <a:r>
              <a:rPr lang="en-NZ" b="1" i="1" dirty="0" smtClean="0">
                <a:latin typeface="Arial"/>
                <a:cs typeface="Arial"/>
              </a:rPr>
              <a:t>nye</a:t>
            </a:r>
            <a:r>
              <a:rPr lang="en-NZ" b="1" i="1" baseline="30000" dirty="0" smtClean="0">
                <a:latin typeface="Arial"/>
                <a:cs typeface="Arial"/>
              </a:rPr>
              <a:t>A</a:t>
            </a:r>
            <a:r>
              <a:rPr lang="en-NZ" b="1" i="1" dirty="0" smtClean="0">
                <a:latin typeface="Arial"/>
                <a:cs typeface="Arial"/>
              </a:rPr>
              <a:t> </a:t>
            </a:r>
            <a:r>
              <a:rPr lang="en-NZ" b="1" dirty="0" smtClean="0">
                <a:latin typeface="Arial"/>
                <a:cs typeface="Arial"/>
              </a:rPr>
              <a:t>diminutive suffix</a:t>
            </a:r>
          </a:p>
          <a:p>
            <a:pPr algn="ctr"/>
            <a:r>
              <a:rPr lang="en-NZ" b="1" dirty="0" smtClean="0">
                <a:latin typeface="Arial"/>
                <a:cs typeface="Arial"/>
              </a:rPr>
              <a:t>in Lower tone A (the expected reflex)</a:t>
            </a:r>
          </a:p>
          <a:p>
            <a:pPr algn="ctr"/>
            <a:r>
              <a:rPr lang="en-NZ" b="1" dirty="0" smtClean="0">
                <a:latin typeface="Arial"/>
                <a:cs typeface="Arial"/>
              </a:rPr>
              <a:t>(The norm amongst Pínghuà varieties)</a:t>
            </a:r>
            <a:endParaRPr lang="en-NZ" b="1" dirty="0">
              <a:latin typeface="Arial"/>
              <a:cs typeface="Arial"/>
            </a:endParaRPr>
          </a:p>
        </p:txBody>
      </p:sp>
    </p:spTree>
    <p:extLst>
      <p:ext uri="{BB962C8B-B14F-4D97-AF65-F5344CB8AC3E}">
        <p14:creationId xmlns:p14="http://schemas.microsoft.com/office/powerpoint/2010/main" val="121025268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393700"/>
            <a:ext cx="9144000" cy="6054811"/>
          </a:xfrm>
          <a:prstGeom prst="rect">
            <a:avLst/>
          </a:prstGeom>
        </p:spPr>
      </p:pic>
      <p:sp>
        <p:nvSpPr>
          <p:cNvPr id="5" name="TextBox 4"/>
          <p:cNvSpPr txBox="1"/>
          <p:nvPr/>
        </p:nvSpPr>
        <p:spPr>
          <a:xfrm>
            <a:off x="2431966" y="4633839"/>
            <a:ext cx="1904175" cy="923330"/>
          </a:xfrm>
          <a:prstGeom prst="rect">
            <a:avLst/>
          </a:prstGeom>
          <a:noFill/>
        </p:spPr>
        <p:txBody>
          <a:bodyPr wrap="none" rtlCol="0">
            <a:spAutoFit/>
          </a:bodyPr>
          <a:lstStyle/>
          <a:p>
            <a:pPr algn="r"/>
            <a:r>
              <a:rPr lang="en-NZ" dirty="0" smtClean="0">
                <a:latin typeface="Arial"/>
                <a:cs typeface="Arial"/>
              </a:rPr>
              <a:t>Hépǔ (Liánzhōu</a:t>
            </a:r>
            <a:r>
              <a:rPr lang="en-US" dirty="0">
                <a:latin typeface="Arial"/>
                <a:cs typeface="Arial"/>
              </a:rPr>
              <a:t>)</a:t>
            </a:r>
            <a:endParaRPr lang="en-NZ" dirty="0" smtClean="0">
              <a:latin typeface="Arial"/>
              <a:cs typeface="Arial"/>
            </a:endParaRPr>
          </a:p>
          <a:p>
            <a:pPr algn="r"/>
            <a:r>
              <a:rPr lang="zh-TW" altLang="en-US" dirty="0" smtClean="0">
                <a:latin typeface="华文细黑"/>
                <a:ea typeface="华文细黑"/>
                <a:cs typeface="华文细黑"/>
              </a:rPr>
              <a:t>合浦</a:t>
            </a:r>
            <a:r>
              <a:rPr lang="en-US" altLang="zh-TW" dirty="0" smtClean="0">
                <a:latin typeface="华文细黑"/>
                <a:ea typeface="华文细黑"/>
                <a:cs typeface="华文细黑"/>
              </a:rPr>
              <a:t> (</a:t>
            </a:r>
            <a:r>
              <a:rPr lang="zh-TW" altLang="en-US" dirty="0" smtClean="0">
                <a:latin typeface="华文细黑"/>
                <a:ea typeface="华文细黑"/>
                <a:cs typeface="华文细黑"/>
              </a:rPr>
              <a:t>廉州</a:t>
            </a:r>
            <a:r>
              <a:rPr lang="en-US" altLang="zh-TW" dirty="0" smtClean="0">
                <a:latin typeface="华文细黑"/>
                <a:ea typeface="华文细黑"/>
                <a:cs typeface="华文细黑"/>
              </a:rPr>
              <a:t>)</a:t>
            </a:r>
            <a:endParaRPr lang="en-NZ" dirty="0" smtClean="0">
              <a:latin typeface="华文细黑"/>
              <a:ea typeface="华文细黑"/>
              <a:cs typeface="华文细黑"/>
            </a:endParaRPr>
          </a:p>
          <a:p>
            <a:pPr algn="r"/>
            <a:r>
              <a:rPr lang="en-NZ" i="1" dirty="0" smtClean="0"/>
              <a:t>-ŋi44  L.A</a:t>
            </a:r>
            <a:endParaRPr lang="en-NZ" dirty="0"/>
          </a:p>
        </p:txBody>
      </p:sp>
      <p:sp>
        <p:nvSpPr>
          <p:cNvPr id="6" name="TextBox 5"/>
          <p:cNvSpPr txBox="1"/>
          <p:nvPr/>
        </p:nvSpPr>
        <p:spPr>
          <a:xfrm>
            <a:off x="4003591" y="2410720"/>
            <a:ext cx="1935200" cy="923330"/>
          </a:xfrm>
          <a:prstGeom prst="rect">
            <a:avLst/>
          </a:prstGeom>
          <a:noFill/>
        </p:spPr>
        <p:txBody>
          <a:bodyPr wrap="none" rtlCol="0">
            <a:spAutoFit/>
          </a:bodyPr>
          <a:lstStyle/>
          <a:p>
            <a:pPr algn="r"/>
            <a:r>
              <a:rPr lang="en-NZ" dirty="0" smtClean="0">
                <a:latin typeface="Arial"/>
                <a:cs typeface="Arial"/>
              </a:rPr>
              <a:t>Pínglè </a:t>
            </a:r>
            <a:r>
              <a:rPr lang="en-NZ" i="1" dirty="0" smtClean="0">
                <a:latin typeface="Arial"/>
                <a:cs typeface="Arial"/>
              </a:rPr>
              <a:t>Běndìhuà</a:t>
            </a:r>
          </a:p>
          <a:p>
            <a:pPr algn="r"/>
            <a:r>
              <a:rPr lang="zh-TW" altLang="en-US" dirty="0" smtClean="0">
                <a:latin typeface="华文细黑"/>
                <a:ea typeface="华文细黑"/>
                <a:cs typeface="华文细黑"/>
              </a:rPr>
              <a:t>平樂</a:t>
            </a:r>
            <a:r>
              <a:rPr lang="en-US" altLang="zh-TW" dirty="0" smtClean="0">
                <a:latin typeface="华文细黑"/>
                <a:ea typeface="华文细黑"/>
                <a:cs typeface="华文细黑"/>
              </a:rPr>
              <a:t> </a:t>
            </a:r>
            <a:r>
              <a:rPr lang="zh-TW" altLang="en-US" dirty="0" smtClean="0">
                <a:latin typeface="华文细黑"/>
                <a:ea typeface="华文细黑"/>
                <a:cs typeface="华文细黑"/>
              </a:rPr>
              <a:t>本地話</a:t>
            </a:r>
            <a:endParaRPr lang="en-NZ" dirty="0" smtClean="0">
              <a:latin typeface="华文细黑"/>
              <a:ea typeface="华文细黑"/>
              <a:cs typeface="华文细黑"/>
            </a:endParaRPr>
          </a:p>
          <a:p>
            <a:pPr algn="r"/>
            <a:r>
              <a:rPr lang="en-NZ" i="1" dirty="0" smtClean="0"/>
              <a:t>-ɲi31  L.A</a:t>
            </a:r>
            <a:endParaRPr lang="en-NZ" dirty="0"/>
          </a:p>
        </p:txBody>
      </p:sp>
      <p:sp>
        <p:nvSpPr>
          <p:cNvPr id="7" name="TextBox 6"/>
          <p:cNvSpPr txBox="1"/>
          <p:nvPr/>
        </p:nvSpPr>
        <p:spPr>
          <a:xfrm>
            <a:off x="6679759" y="1230964"/>
            <a:ext cx="2448587" cy="923330"/>
          </a:xfrm>
          <a:prstGeom prst="rect">
            <a:avLst/>
          </a:prstGeom>
          <a:noFill/>
        </p:spPr>
        <p:txBody>
          <a:bodyPr wrap="none" rtlCol="0">
            <a:spAutoFit/>
          </a:bodyPr>
          <a:lstStyle/>
          <a:p>
            <a:r>
              <a:rPr lang="en-NZ" dirty="0" smtClean="0">
                <a:latin typeface="Arial"/>
                <a:cs typeface="Arial"/>
              </a:rPr>
              <a:t>Zhōngshān </a:t>
            </a:r>
            <a:r>
              <a:rPr lang="en-NZ" i="1" dirty="0" smtClean="0">
                <a:latin typeface="Arial"/>
                <a:cs typeface="Arial"/>
              </a:rPr>
              <a:t>Běndìhuà</a:t>
            </a:r>
          </a:p>
          <a:p>
            <a:r>
              <a:rPr lang="zh-TW" altLang="en-US" dirty="0" smtClean="0">
                <a:latin typeface="华文细黑"/>
                <a:ea typeface="华文细黑"/>
                <a:cs typeface="华文细黑"/>
              </a:rPr>
              <a:t>鍾山</a:t>
            </a:r>
            <a:r>
              <a:rPr lang="en-US" altLang="zh-TW" dirty="0" smtClean="0">
                <a:latin typeface="华文细黑"/>
                <a:ea typeface="华文细黑"/>
                <a:cs typeface="华文细黑"/>
              </a:rPr>
              <a:t> </a:t>
            </a:r>
            <a:r>
              <a:rPr lang="zh-TW" altLang="en-US" dirty="0" smtClean="0">
                <a:latin typeface="华文细黑"/>
                <a:ea typeface="华文细黑"/>
                <a:cs typeface="华文细黑"/>
              </a:rPr>
              <a:t>本地話</a:t>
            </a:r>
            <a:endParaRPr lang="en-NZ" dirty="0" smtClean="0">
              <a:latin typeface="华文细黑"/>
              <a:ea typeface="华文细黑"/>
              <a:cs typeface="华文细黑"/>
            </a:endParaRPr>
          </a:p>
          <a:p>
            <a:r>
              <a:rPr lang="en-NZ" i="1" dirty="0" smtClean="0"/>
              <a:t>-ɲi</a:t>
            </a:r>
            <a:r>
              <a:rPr lang="en-US" altLang="zh-TW" i="1" dirty="0" smtClean="0"/>
              <a:t>23</a:t>
            </a:r>
            <a:r>
              <a:rPr lang="en-NZ" i="1" dirty="0" smtClean="0"/>
              <a:t>  L.A</a:t>
            </a:r>
            <a:endParaRPr lang="en-NZ" dirty="0"/>
          </a:p>
        </p:txBody>
      </p:sp>
      <p:sp>
        <p:nvSpPr>
          <p:cNvPr id="8" name="TextBox 7"/>
          <p:cNvSpPr txBox="1"/>
          <p:nvPr/>
        </p:nvSpPr>
        <p:spPr>
          <a:xfrm>
            <a:off x="4003591" y="3334050"/>
            <a:ext cx="4262705" cy="923330"/>
          </a:xfrm>
          <a:prstGeom prst="rect">
            <a:avLst/>
          </a:prstGeom>
          <a:noFill/>
        </p:spPr>
        <p:txBody>
          <a:bodyPr wrap="none" rtlCol="0">
            <a:spAutoFit/>
          </a:bodyPr>
          <a:lstStyle/>
          <a:p>
            <a:pPr algn="ctr"/>
            <a:r>
              <a:rPr lang="en-NZ" b="1" dirty="0" smtClean="0">
                <a:latin typeface="Arial"/>
                <a:cs typeface="Arial"/>
              </a:rPr>
              <a:t>Some western Yuè dialects also have</a:t>
            </a:r>
          </a:p>
          <a:p>
            <a:pPr algn="ctr"/>
            <a:r>
              <a:rPr lang="zh-TW" altLang="en-US" b="1" dirty="0" smtClean="0">
                <a:latin typeface="Arial"/>
                <a:ea typeface="华文细黑"/>
                <a:cs typeface="Arial"/>
              </a:rPr>
              <a:t>兒</a:t>
            </a:r>
            <a:r>
              <a:rPr lang="en-NZ" b="1" dirty="0" smtClean="0">
                <a:latin typeface="Arial"/>
                <a:ea typeface="华文细黑"/>
                <a:cs typeface="Arial"/>
              </a:rPr>
              <a:t> </a:t>
            </a:r>
            <a:r>
              <a:rPr lang="en-NZ" b="1" i="1" dirty="0" smtClean="0">
                <a:latin typeface="Arial"/>
                <a:cs typeface="Arial"/>
              </a:rPr>
              <a:t>nye</a:t>
            </a:r>
            <a:r>
              <a:rPr lang="en-NZ" b="1" i="1" baseline="30000" dirty="0" smtClean="0">
                <a:latin typeface="Arial"/>
                <a:cs typeface="Arial"/>
              </a:rPr>
              <a:t>A</a:t>
            </a:r>
            <a:r>
              <a:rPr lang="en-NZ" b="1" i="1" dirty="0" smtClean="0">
                <a:latin typeface="Arial"/>
                <a:cs typeface="Arial"/>
              </a:rPr>
              <a:t> </a:t>
            </a:r>
            <a:r>
              <a:rPr lang="en-NZ" b="1" dirty="0" smtClean="0">
                <a:latin typeface="Arial"/>
                <a:cs typeface="Arial"/>
              </a:rPr>
              <a:t>diminutive suffix</a:t>
            </a:r>
          </a:p>
          <a:p>
            <a:pPr algn="ctr"/>
            <a:r>
              <a:rPr lang="en-NZ" b="1" dirty="0" smtClean="0">
                <a:latin typeface="Arial"/>
                <a:cs typeface="Arial"/>
              </a:rPr>
              <a:t>in Lower tone A (the expected reflex)</a:t>
            </a:r>
          </a:p>
        </p:txBody>
      </p:sp>
      <p:sp>
        <p:nvSpPr>
          <p:cNvPr id="9" name="TextBox 8"/>
          <p:cNvSpPr txBox="1"/>
          <p:nvPr/>
        </p:nvSpPr>
        <p:spPr>
          <a:xfrm>
            <a:off x="5450989" y="531888"/>
            <a:ext cx="3682418" cy="584776"/>
          </a:xfrm>
          <a:prstGeom prst="rect">
            <a:avLst/>
          </a:prstGeom>
          <a:noFill/>
        </p:spPr>
        <p:txBody>
          <a:bodyPr wrap="none" rtlCol="0">
            <a:spAutoFit/>
          </a:bodyPr>
          <a:lstStyle/>
          <a:p>
            <a:pPr algn="ctr"/>
            <a:r>
              <a:rPr lang="en-NZ" sz="1600" dirty="0" smtClean="0">
                <a:latin typeface="Gentium Plus"/>
                <a:cs typeface="Gentium Plus"/>
              </a:rPr>
              <a:t>(*Qín Yuǎnxióng </a:t>
            </a:r>
            <a:r>
              <a:rPr lang="zh-TW" altLang="en-US" sz="1600" dirty="0" smtClean="0">
                <a:latin typeface="华文楷体"/>
                <a:ea typeface="华文楷体"/>
                <a:cs typeface="华文楷体"/>
              </a:rPr>
              <a:t>覃遠雄</a:t>
            </a:r>
            <a:r>
              <a:rPr lang="en-NZ" sz="1600" dirty="0" smtClean="0">
                <a:latin typeface="Gentium Plus"/>
                <a:cs typeface="Gentium Plus"/>
              </a:rPr>
              <a:t> 2019: </a:t>
            </a:r>
            <a:r>
              <a:rPr lang="en-NZ" sz="1600" i="1" dirty="0" smtClean="0">
                <a:latin typeface="Gentium Plus"/>
                <a:cs typeface="Gentium Plus"/>
              </a:rPr>
              <a:t>Běndìhuà</a:t>
            </a:r>
            <a:r>
              <a:rPr lang="en-NZ" sz="1600" dirty="0">
                <a:latin typeface="Gentium Plus"/>
                <a:cs typeface="Gentium Plus"/>
              </a:rPr>
              <a:t> </a:t>
            </a:r>
            <a:r>
              <a:rPr lang="en-NZ" sz="1600" dirty="0" smtClean="0">
                <a:latin typeface="Gentium Plus"/>
                <a:cs typeface="Gentium Plus"/>
              </a:rPr>
              <a:t>is </a:t>
            </a:r>
          </a:p>
          <a:p>
            <a:pPr algn="ctr"/>
            <a:r>
              <a:rPr lang="en-NZ" sz="1600" dirty="0" smtClean="0">
                <a:latin typeface="Gentium Plus"/>
                <a:cs typeface="Gentium Plus"/>
              </a:rPr>
              <a:t>recently Mandarinised Yuè, not Pínghuà) </a:t>
            </a:r>
            <a:endParaRPr lang="en-NZ" sz="1600" i="1" dirty="0" smtClean="0">
              <a:latin typeface="Gentium Plus"/>
              <a:cs typeface="Gentium Plus"/>
            </a:endParaRPr>
          </a:p>
        </p:txBody>
      </p:sp>
      <p:sp>
        <p:nvSpPr>
          <p:cNvPr id="10" name="Bouée 13"/>
          <p:cNvSpPr/>
          <p:nvPr/>
        </p:nvSpPr>
        <p:spPr>
          <a:xfrm rot="627080">
            <a:off x="5553635" y="1898647"/>
            <a:ext cx="1372840" cy="752645"/>
          </a:xfrm>
          <a:prstGeom prst="donut">
            <a:avLst>
              <a:gd name="adj" fmla="val 31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AU">
              <a:solidFill>
                <a:schemeClr val="tx1"/>
              </a:solidFill>
            </a:endParaRPr>
          </a:p>
        </p:txBody>
      </p:sp>
      <p:sp>
        <p:nvSpPr>
          <p:cNvPr id="11" name="Bouée 13"/>
          <p:cNvSpPr/>
          <p:nvPr/>
        </p:nvSpPr>
        <p:spPr>
          <a:xfrm rot="627080">
            <a:off x="3712241" y="5676901"/>
            <a:ext cx="1372840" cy="576918"/>
          </a:xfrm>
          <a:prstGeom prst="donut">
            <a:avLst>
              <a:gd name="adj" fmla="val 31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AU">
              <a:solidFill>
                <a:schemeClr val="tx1"/>
              </a:solidFill>
            </a:endParaRPr>
          </a:p>
        </p:txBody>
      </p:sp>
      <p:sp>
        <p:nvSpPr>
          <p:cNvPr id="12" name="TextBox 11"/>
          <p:cNvSpPr txBox="1"/>
          <p:nvPr/>
        </p:nvSpPr>
        <p:spPr>
          <a:xfrm>
            <a:off x="4858050" y="4786239"/>
            <a:ext cx="1604927" cy="923330"/>
          </a:xfrm>
          <a:prstGeom prst="rect">
            <a:avLst/>
          </a:prstGeom>
          <a:noFill/>
        </p:spPr>
        <p:txBody>
          <a:bodyPr wrap="none" rtlCol="0">
            <a:spAutoFit/>
          </a:bodyPr>
          <a:lstStyle/>
          <a:p>
            <a:r>
              <a:rPr lang="en-NZ" dirty="0" smtClean="0">
                <a:latin typeface="Arial"/>
                <a:cs typeface="Arial"/>
              </a:rPr>
              <a:t>Hépǔ </a:t>
            </a:r>
            <a:r>
              <a:rPr lang="en-US" dirty="0" err="1" smtClean="0">
                <a:latin typeface="Arial"/>
                <a:cs typeface="Arial"/>
              </a:rPr>
              <a:t>Shātián</a:t>
            </a:r>
            <a:endParaRPr lang="en-NZ" dirty="0" smtClean="0">
              <a:latin typeface="Arial"/>
              <a:cs typeface="Arial"/>
            </a:endParaRPr>
          </a:p>
          <a:p>
            <a:r>
              <a:rPr lang="zh-TW" altLang="en-US" dirty="0" smtClean="0">
                <a:latin typeface="华文细黑"/>
                <a:ea typeface="华文细黑"/>
                <a:cs typeface="华文细黑"/>
              </a:rPr>
              <a:t>合浦</a:t>
            </a:r>
            <a:r>
              <a:rPr lang="en-US" altLang="zh-TW" dirty="0" smtClean="0">
                <a:latin typeface="华文细黑"/>
                <a:ea typeface="华文细黑"/>
                <a:cs typeface="华文细黑"/>
              </a:rPr>
              <a:t> </a:t>
            </a:r>
            <a:r>
              <a:rPr lang="zh-TW" altLang="en-US" dirty="0" smtClean="0">
                <a:latin typeface="华文细黑"/>
                <a:ea typeface="华文细黑"/>
                <a:cs typeface="华文细黑"/>
              </a:rPr>
              <a:t>沙田</a:t>
            </a:r>
            <a:endParaRPr lang="en-NZ" dirty="0" smtClean="0">
              <a:latin typeface="华文细黑"/>
              <a:ea typeface="华文细黑"/>
              <a:cs typeface="华文细黑"/>
            </a:endParaRPr>
          </a:p>
          <a:p>
            <a:r>
              <a:rPr lang="en-NZ" i="1" dirty="0" smtClean="0"/>
              <a:t>-ŋi</a:t>
            </a:r>
            <a:r>
              <a:rPr lang="en-US" altLang="zh-TW" i="1" dirty="0" smtClean="0"/>
              <a:t>55</a:t>
            </a:r>
            <a:r>
              <a:rPr lang="en-NZ" i="1" dirty="0" smtClean="0"/>
              <a:t>  L.ABC ºD</a:t>
            </a:r>
            <a:endParaRPr lang="en-NZ" dirty="0"/>
          </a:p>
        </p:txBody>
      </p:sp>
    </p:spTree>
    <p:extLst>
      <p:ext uri="{BB962C8B-B14F-4D97-AF65-F5344CB8AC3E}">
        <p14:creationId xmlns:p14="http://schemas.microsoft.com/office/powerpoint/2010/main" val="3737594770"/>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393700"/>
            <a:ext cx="9144000" cy="6054811"/>
          </a:xfrm>
          <a:prstGeom prst="rect">
            <a:avLst/>
          </a:prstGeom>
        </p:spPr>
      </p:pic>
      <p:sp>
        <p:nvSpPr>
          <p:cNvPr id="6" name="TextBox 5"/>
          <p:cNvSpPr txBox="1"/>
          <p:nvPr/>
        </p:nvSpPr>
        <p:spPr>
          <a:xfrm>
            <a:off x="1572041" y="3055861"/>
            <a:ext cx="1865415" cy="1200329"/>
          </a:xfrm>
          <a:prstGeom prst="rect">
            <a:avLst/>
          </a:prstGeom>
          <a:noFill/>
        </p:spPr>
        <p:txBody>
          <a:bodyPr wrap="none" rtlCol="0">
            <a:spAutoFit/>
          </a:bodyPr>
          <a:lstStyle/>
          <a:p>
            <a:pPr algn="r"/>
            <a:r>
              <a:rPr lang="en-NZ" dirty="0" smtClean="0">
                <a:latin typeface="Arial"/>
                <a:cs typeface="Arial"/>
              </a:rPr>
              <a:t>Nánníng Wèizǐlù</a:t>
            </a:r>
          </a:p>
          <a:p>
            <a:pPr algn="r"/>
            <a:r>
              <a:rPr lang="zh-TW" altLang="en-US" dirty="0" smtClean="0">
                <a:latin typeface="华文细黑"/>
                <a:ea typeface="华文细黑"/>
                <a:cs typeface="华文细黑"/>
              </a:rPr>
              <a:t>南寧</a:t>
            </a:r>
            <a:r>
              <a:rPr lang="en-US" altLang="zh-TW" dirty="0" smtClean="0">
                <a:latin typeface="华文细黑"/>
                <a:ea typeface="华文细黑"/>
                <a:cs typeface="华文细黑"/>
              </a:rPr>
              <a:t> </a:t>
            </a:r>
            <a:r>
              <a:rPr lang="zh-TW" altLang="en-US" dirty="0" smtClean="0">
                <a:latin typeface="华文细黑"/>
                <a:ea typeface="华文细黑"/>
                <a:cs typeface="华文细黑"/>
              </a:rPr>
              <a:t>位子碌</a:t>
            </a:r>
            <a:endParaRPr lang="en-NZ" dirty="0" smtClean="0">
              <a:latin typeface="华文细黑"/>
              <a:ea typeface="华文细黑"/>
              <a:cs typeface="华文细黑"/>
            </a:endParaRPr>
          </a:p>
          <a:p>
            <a:pPr algn="r"/>
            <a:r>
              <a:rPr lang="en-NZ" i="1" dirty="0" smtClean="0"/>
              <a:t>-ɲi21  L.A</a:t>
            </a:r>
          </a:p>
          <a:p>
            <a:pPr algn="r"/>
            <a:r>
              <a:rPr lang="en-NZ" i="1" dirty="0" smtClean="0"/>
              <a:t>-ɲi53</a:t>
            </a:r>
            <a:r>
              <a:rPr lang="en-NZ" dirty="0" smtClean="0"/>
              <a:t> (</a:t>
            </a:r>
            <a:r>
              <a:rPr lang="en-NZ" i="1" dirty="0" smtClean="0"/>
              <a:t>U.A)</a:t>
            </a:r>
            <a:endParaRPr lang="en-NZ" i="1" dirty="0"/>
          </a:p>
        </p:txBody>
      </p:sp>
      <p:sp>
        <p:nvSpPr>
          <p:cNvPr id="7" name="TextBox 6"/>
          <p:cNvSpPr txBox="1"/>
          <p:nvPr/>
        </p:nvSpPr>
        <p:spPr>
          <a:xfrm>
            <a:off x="4042191" y="3208261"/>
            <a:ext cx="2430536" cy="1200329"/>
          </a:xfrm>
          <a:prstGeom prst="rect">
            <a:avLst/>
          </a:prstGeom>
          <a:noFill/>
        </p:spPr>
        <p:txBody>
          <a:bodyPr wrap="none" rtlCol="0">
            <a:spAutoFit/>
          </a:bodyPr>
          <a:lstStyle/>
          <a:p>
            <a:r>
              <a:rPr lang="en-NZ" dirty="0" smtClean="0">
                <a:latin typeface="Arial"/>
                <a:cs typeface="Arial"/>
              </a:rPr>
              <a:t>Héngzhōu Cantonese</a:t>
            </a:r>
          </a:p>
          <a:p>
            <a:r>
              <a:rPr lang="zh-TW" altLang="en-US" dirty="0" smtClean="0">
                <a:latin typeface="华文细黑"/>
                <a:ea typeface="华文细黑"/>
                <a:cs typeface="华文细黑"/>
              </a:rPr>
              <a:t>橫洲</a:t>
            </a:r>
            <a:r>
              <a:rPr lang="en-US" altLang="zh-TW" dirty="0" smtClean="0">
                <a:latin typeface="华文细黑"/>
                <a:ea typeface="华文细黑"/>
                <a:cs typeface="华文细黑"/>
              </a:rPr>
              <a:t> </a:t>
            </a:r>
            <a:r>
              <a:rPr lang="zh-TW" altLang="en-US" dirty="0" smtClean="0">
                <a:latin typeface="华文细黑"/>
                <a:ea typeface="华文细黑"/>
                <a:cs typeface="华文细黑"/>
              </a:rPr>
              <a:t>白話</a:t>
            </a:r>
            <a:endParaRPr lang="en-NZ" dirty="0" smtClean="0">
              <a:latin typeface="华文细黑"/>
              <a:ea typeface="华文细黑"/>
              <a:cs typeface="华文细黑"/>
            </a:endParaRPr>
          </a:p>
          <a:p>
            <a:r>
              <a:rPr lang="en-NZ" i="1" dirty="0" smtClean="0"/>
              <a:t>-ɲi232  L.A</a:t>
            </a:r>
          </a:p>
          <a:p>
            <a:r>
              <a:rPr lang="en-NZ" i="1" dirty="0" smtClean="0"/>
              <a:t>-ɲi55</a:t>
            </a:r>
            <a:r>
              <a:rPr lang="en-NZ" dirty="0" smtClean="0"/>
              <a:t> (</a:t>
            </a:r>
            <a:r>
              <a:rPr lang="en-NZ" i="1" dirty="0" smtClean="0"/>
              <a:t>U.A)</a:t>
            </a:r>
            <a:endParaRPr lang="en-NZ" i="1" dirty="0"/>
          </a:p>
        </p:txBody>
      </p:sp>
      <p:sp>
        <p:nvSpPr>
          <p:cNvPr id="8" name="TextBox 7"/>
          <p:cNvSpPr txBox="1"/>
          <p:nvPr/>
        </p:nvSpPr>
        <p:spPr>
          <a:xfrm>
            <a:off x="4500832" y="4430320"/>
            <a:ext cx="4455066" cy="1200329"/>
          </a:xfrm>
          <a:prstGeom prst="rect">
            <a:avLst/>
          </a:prstGeom>
          <a:noFill/>
        </p:spPr>
        <p:txBody>
          <a:bodyPr wrap="none" rtlCol="0">
            <a:spAutoFit/>
          </a:bodyPr>
          <a:lstStyle/>
          <a:p>
            <a:pPr algn="ctr"/>
            <a:r>
              <a:rPr lang="en-NZ" b="1" dirty="0" smtClean="0">
                <a:latin typeface="Arial"/>
                <a:cs typeface="Arial"/>
              </a:rPr>
              <a:t>Some Pínghuà / Yuè varieties have one</a:t>
            </a:r>
          </a:p>
          <a:p>
            <a:pPr algn="ctr"/>
            <a:r>
              <a:rPr lang="zh-TW" altLang="en-US" b="1" dirty="0" smtClean="0">
                <a:latin typeface="Arial"/>
                <a:ea typeface="华文细黑"/>
                <a:cs typeface="Arial"/>
              </a:rPr>
              <a:t>兒</a:t>
            </a:r>
            <a:r>
              <a:rPr lang="en-NZ" b="1" dirty="0" smtClean="0">
                <a:latin typeface="Arial"/>
                <a:ea typeface="华文细黑"/>
                <a:cs typeface="Arial"/>
              </a:rPr>
              <a:t> </a:t>
            </a:r>
            <a:r>
              <a:rPr lang="en-NZ" b="1" i="1" dirty="0" smtClean="0">
                <a:latin typeface="Arial"/>
                <a:cs typeface="Arial"/>
              </a:rPr>
              <a:t>nye</a:t>
            </a:r>
            <a:r>
              <a:rPr lang="en-NZ" b="1" i="1" baseline="30000" dirty="0" smtClean="0">
                <a:latin typeface="Arial"/>
                <a:cs typeface="Arial"/>
              </a:rPr>
              <a:t>A</a:t>
            </a:r>
            <a:r>
              <a:rPr lang="en-NZ" b="1" i="1" dirty="0" smtClean="0">
                <a:latin typeface="Arial"/>
                <a:cs typeface="Arial"/>
              </a:rPr>
              <a:t> </a:t>
            </a:r>
            <a:r>
              <a:rPr lang="en-NZ" b="1" dirty="0" smtClean="0">
                <a:latin typeface="Arial"/>
                <a:cs typeface="Arial"/>
              </a:rPr>
              <a:t>diminutive suffix in </a:t>
            </a:r>
          </a:p>
          <a:p>
            <a:pPr algn="ctr"/>
            <a:r>
              <a:rPr lang="en-NZ" b="1" dirty="0" smtClean="0">
                <a:latin typeface="Arial"/>
                <a:cs typeface="Arial"/>
              </a:rPr>
              <a:t>Lower tone A (the expected reflex)</a:t>
            </a:r>
          </a:p>
          <a:p>
            <a:pPr algn="ctr"/>
            <a:r>
              <a:rPr lang="en-NZ" b="1" dirty="0" smtClean="0">
                <a:latin typeface="Arial"/>
                <a:cs typeface="Arial"/>
              </a:rPr>
              <a:t>and another with a high tone suprafix</a:t>
            </a:r>
          </a:p>
        </p:txBody>
      </p:sp>
    </p:spTree>
    <p:extLst>
      <p:ext uri="{BB962C8B-B14F-4D97-AF65-F5344CB8AC3E}">
        <p14:creationId xmlns:p14="http://schemas.microsoft.com/office/powerpoint/2010/main" val="1623834679"/>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393700"/>
            <a:ext cx="9144000" cy="6054811"/>
          </a:xfrm>
          <a:prstGeom prst="rect">
            <a:avLst/>
          </a:prstGeom>
        </p:spPr>
      </p:pic>
      <p:sp>
        <p:nvSpPr>
          <p:cNvPr id="8" name="TextBox 7"/>
          <p:cNvSpPr txBox="1"/>
          <p:nvPr/>
        </p:nvSpPr>
        <p:spPr>
          <a:xfrm>
            <a:off x="1844492" y="2896079"/>
            <a:ext cx="1878714" cy="923330"/>
          </a:xfrm>
          <a:prstGeom prst="rect">
            <a:avLst/>
          </a:prstGeom>
          <a:noFill/>
        </p:spPr>
        <p:txBody>
          <a:bodyPr wrap="none" rtlCol="0">
            <a:spAutoFit/>
          </a:bodyPr>
          <a:lstStyle/>
          <a:p>
            <a:pPr algn="r"/>
            <a:r>
              <a:rPr lang="en-NZ" dirty="0" smtClean="0">
                <a:latin typeface="Arial"/>
                <a:cs typeface="Arial"/>
              </a:rPr>
              <a:t>Bīnyáng Xīnqiáo</a:t>
            </a:r>
          </a:p>
          <a:p>
            <a:pPr algn="r"/>
            <a:r>
              <a:rPr lang="zh-TW" altLang="en-US" dirty="0" smtClean="0">
                <a:latin typeface="华文细黑"/>
                <a:ea typeface="华文细黑"/>
                <a:cs typeface="华文细黑"/>
              </a:rPr>
              <a:t>賓陽</a:t>
            </a:r>
            <a:r>
              <a:rPr lang="en-US" altLang="zh-TW" dirty="0" smtClean="0">
                <a:latin typeface="华文细黑"/>
                <a:ea typeface="华文细黑"/>
                <a:cs typeface="华文细黑"/>
              </a:rPr>
              <a:t> </a:t>
            </a:r>
            <a:r>
              <a:rPr lang="zh-TW" altLang="en-US" dirty="0" smtClean="0">
                <a:latin typeface="华文细黑"/>
                <a:ea typeface="华文细黑"/>
                <a:cs typeface="华文细黑"/>
              </a:rPr>
              <a:t>新橋</a:t>
            </a:r>
            <a:endParaRPr lang="en-NZ" dirty="0" smtClean="0">
              <a:latin typeface="华文细黑"/>
              <a:ea typeface="华文细黑"/>
              <a:cs typeface="华文细黑"/>
            </a:endParaRPr>
          </a:p>
          <a:p>
            <a:pPr algn="r"/>
            <a:r>
              <a:rPr lang="en-NZ" i="1" dirty="0" smtClean="0"/>
              <a:t>-ŋi55  (U.C)</a:t>
            </a:r>
          </a:p>
        </p:txBody>
      </p:sp>
      <p:sp>
        <p:nvSpPr>
          <p:cNvPr id="9" name="TextBox 8"/>
          <p:cNvSpPr txBox="1"/>
          <p:nvPr/>
        </p:nvSpPr>
        <p:spPr>
          <a:xfrm>
            <a:off x="2355026" y="4740786"/>
            <a:ext cx="2096923" cy="923330"/>
          </a:xfrm>
          <a:prstGeom prst="rect">
            <a:avLst/>
          </a:prstGeom>
          <a:noFill/>
        </p:spPr>
        <p:txBody>
          <a:bodyPr wrap="none" rtlCol="0">
            <a:spAutoFit/>
          </a:bodyPr>
          <a:lstStyle/>
          <a:p>
            <a:pPr algn="r"/>
            <a:r>
              <a:rPr lang="en-NZ" dirty="0" smtClean="0">
                <a:latin typeface="Arial"/>
                <a:cs typeface="Arial"/>
              </a:rPr>
              <a:t>Héngzhōu Lǐngliáo</a:t>
            </a:r>
          </a:p>
          <a:p>
            <a:pPr algn="r"/>
            <a:r>
              <a:rPr lang="zh-TW" altLang="en-US" dirty="0" smtClean="0">
                <a:latin typeface="华文细黑"/>
                <a:ea typeface="华文细黑"/>
                <a:cs typeface="华文细黑"/>
              </a:rPr>
              <a:t>橫洲</a:t>
            </a:r>
            <a:r>
              <a:rPr lang="en-US" altLang="zh-TW" dirty="0" smtClean="0">
                <a:latin typeface="华文细黑"/>
                <a:ea typeface="华文细黑"/>
                <a:cs typeface="华文细黑"/>
              </a:rPr>
              <a:t> </a:t>
            </a:r>
            <a:r>
              <a:rPr lang="zh-TW" altLang="en-US" dirty="0" smtClean="0">
                <a:latin typeface="华文细黑"/>
                <a:ea typeface="华文细黑"/>
                <a:cs typeface="华文细黑"/>
              </a:rPr>
              <a:t>嶺鷯</a:t>
            </a:r>
            <a:endParaRPr lang="en-NZ" dirty="0" smtClean="0">
              <a:latin typeface="华文细黑"/>
              <a:ea typeface="华文细黑"/>
              <a:cs typeface="华文细黑"/>
            </a:endParaRPr>
          </a:p>
          <a:p>
            <a:pPr algn="r"/>
            <a:r>
              <a:rPr lang="en-NZ" i="1" dirty="0" smtClean="0"/>
              <a:t>-ji24 </a:t>
            </a:r>
            <a:r>
              <a:rPr lang="en-US" i="1" dirty="0" smtClean="0"/>
              <a:t>(</a:t>
            </a:r>
            <a:r>
              <a:rPr lang="en-NZ" i="1" dirty="0" smtClean="0"/>
              <a:t>U.A)</a:t>
            </a:r>
          </a:p>
        </p:txBody>
      </p:sp>
      <p:sp>
        <p:nvSpPr>
          <p:cNvPr id="10" name="TextBox 9"/>
          <p:cNvSpPr txBox="1"/>
          <p:nvPr/>
        </p:nvSpPr>
        <p:spPr>
          <a:xfrm>
            <a:off x="7188068" y="1090099"/>
            <a:ext cx="1830261" cy="923330"/>
          </a:xfrm>
          <a:prstGeom prst="rect">
            <a:avLst/>
          </a:prstGeom>
          <a:noFill/>
        </p:spPr>
        <p:txBody>
          <a:bodyPr wrap="none" rtlCol="0">
            <a:spAutoFit/>
          </a:bodyPr>
          <a:lstStyle/>
          <a:p>
            <a:r>
              <a:rPr lang="en-NZ" dirty="0" smtClean="0">
                <a:latin typeface="Arial"/>
                <a:cs typeface="Arial"/>
              </a:rPr>
              <a:t>Hèzhōu Guìlǐng</a:t>
            </a:r>
          </a:p>
          <a:p>
            <a:r>
              <a:rPr lang="zh-TW" altLang="en-US" dirty="0" smtClean="0">
                <a:latin typeface="Arial"/>
                <a:ea typeface="华文细黑"/>
                <a:cs typeface="Arial"/>
              </a:rPr>
              <a:t>賀州</a:t>
            </a:r>
            <a:r>
              <a:rPr lang="en-US" altLang="zh-TW" dirty="0" smtClean="0">
                <a:latin typeface="Arial"/>
                <a:ea typeface="华文细黑"/>
                <a:cs typeface="Arial"/>
              </a:rPr>
              <a:t> </a:t>
            </a:r>
            <a:r>
              <a:rPr lang="zh-TW" altLang="en-US" dirty="0" smtClean="0">
                <a:latin typeface="Arial"/>
                <a:ea typeface="华文细黑"/>
                <a:cs typeface="Arial"/>
              </a:rPr>
              <a:t>桂嶺</a:t>
            </a:r>
            <a:endParaRPr lang="en-NZ" dirty="0" smtClean="0">
              <a:latin typeface="华文细黑"/>
              <a:ea typeface="华文细黑"/>
              <a:cs typeface="华文细黑"/>
            </a:endParaRPr>
          </a:p>
          <a:p>
            <a:r>
              <a:rPr lang="en-NZ" i="1" dirty="0" smtClean="0"/>
              <a:t>-ŋi5</a:t>
            </a:r>
            <a:r>
              <a:rPr lang="en-US" altLang="zh-TW" i="1" dirty="0" smtClean="0"/>
              <a:t>2</a:t>
            </a:r>
            <a:r>
              <a:rPr lang="en-NZ" dirty="0" smtClean="0"/>
              <a:t> (</a:t>
            </a:r>
            <a:r>
              <a:rPr lang="en-NZ" i="1" dirty="0" smtClean="0"/>
              <a:t>U.A)</a:t>
            </a:r>
          </a:p>
        </p:txBody>
      </p:sp>
      <p:sp>
        <p:nvSpPr>
          <p:cNvPr id="11" name="TextBox 10"/>
          <p:cNvSpPr txBox="1"/>
          <p:nvPr/>
        </p:nvSpPr>
        <p:spPr>
          <a:xfrm>
            <a:off x="4697092" y="4124710"/>
            <a:ext cx="1945227" cy="646331"/>
          </a:xfrm>
          <a:prstGeom prst="rect">
            <a:avLst/>
          </a:prstGeom>
          <a:noFill/>
        </p:spPr>
        <p:txBody>
          <a:bodyPr wrap="none" rtlCol="0">
            <a:spAutoFit/>
          </a:bodyPr>
          <a:lstStyle/>
          <a:p>
            <a:r>
              <a:rPr lang="en-NZ" dirty="0" smtClean="0">
                <a:latin typeface="Arial"/>
                <a:cs typeface="Arial"/>
              </a:rPr>
              <a:t>Guìgǎng </a:t>
            </a:r>
            <a:r>
              <a:rPr lang="zh-TW" altLang="en-US" dirty="0" smtClean="0">
                <a:latin typeface="Arial"/>
                <a:ea typeface="华文细黑"/>
                <a:cs typeface="Arial"/>
              </a:rPr>
              <a:t>貴港</a:t>
            </a:r>
            <a:endParaRPr lang="en-NZ" dirty="0" smtClean="0">
              <a:latin typeface="华文细黑"/>
              <a:ea typeface="华文细黑"/>
              <a:cs typeface="华文细黑"/>
            </a:endParaRPr>
          </a:p>
          <a:p>
            <a:r>
              <a:rPr lang="en-NZ" i="1" dirty="0" smtClean="0"/>
              <a:t>-ŋi55</a:t>
            </a:r>
            <a:r>
              <a:rPr lang="en-NZ" dirty="0" smtClean="0"/>
              <a:t> ~ </a:t>
            </a:r>
            <a:r>
              <a:rPr lang="en-NZ" i="1" dirty="0" smtClean="0"/>
              <a:t>-ɲi55</a:t>
            </a:r>
            <a:r>
              <a:rPr lang="en-NZ" dirty="0" smtClean="0"/>
              <a:t> (</a:t>
            </a:r>
            <a:r>
              <a:rPr lang="en-NZ" i="1" dirty="0" smtClean="0"/>
              <a:t>U.A)</a:t>
            </a:r>
          </a:p>
        </p:txBody>
      </p:sp>
      <p:sp>
        <p:nvSpPr>
          <p:cNvPr id="12" name="TextBox 11"/>
          <p:cNvSpPr txBox="1"/>
          <p:nvPr/>
        </p:nvSpPr>
        <p:spPr>
          <a:xfrm>
            <a:off x="4588911" y="2517122"/>
            <a:ext cx="4429418" cy="923330"/>
          </a:xfrm>
          <a:prstGeom prst="rect">
            <a:avLst/>
          </a:prstGeom>
          <a:noFill/>
        </p:spPr>
        <p:txBody>
          <a:bodyPr wrap="none" rtlCol="0">
            <a:spAutoFit/>
          </a:bodyPr>
          <a:lstStyle/>
          <a:p>
            <a:pPr algn="ctr"/>
            <a:r>
              <a:rPr lang="en-NZ" b="1" dirty="0" smtClean="0">
                <a:latin typeface="Arial"/>
                <a:cs typeface="Arial"/>
              </a:rPr>
              <a:t>Some Pínghuà / Yuè varieties</a:t>
            </a:r>
          </a:p>
          <a:p>
            <a:pPr algn="ctr"/>
            <a:r>
              <a:rPr lang="en-NZ" b="1" dirty="0" smtClean="0">
                <a:latin typeface="Arial"/>
                <a:cs typeface="Arial"/>
              </a:rPr>
              <a:t>only have the </a:t>
            </a:r>
            <a:r>
              <a:rPr lang="zh-TW" altLang="en-US" b="1" dirty="0" smtClean="0">
                <a:latin typeface="Arial"/>
                <a:ea typeface="华文细黑"/>
                <a:cs typeface="Arial"/>
              </a:rPr>
              <a:t>兒</a:t>
            </a:r>
            <a:r>
              <a:rPr lang="en-NZ" b="1" dirty="0" smtClean="0">
                <a:latin typeface="Arial"/>
                <a:ea typeface="华文细黑"/>
                <a:cs typeface="Arial"/>
              </a:rPr>
              <a:t> </a:t>
            </a:r>
            <a:r>
              <a:rPr lang="en-NZ" b="1" i="1" dirty="0" smtClean="0">
                <a:latin typeface="Arial"/>
                <a:cs typeface="Arial"/>
              </a:rPr>
              <a:t>nye</a:t>
            </a:r>
            <a:r>
              <a:rPr lang="en-NZ" b="1" i="1" baseline="30000" dirty="0" smtClean="0">
                <a:latin typeface="Arial"/>
                <a:cs typeface="Arial"/>
              </a:rPr>
              <a:t>A</a:t>
            </a:r>
            <a:r>
              <a:rPr lang="en-NZ" b="1" i="1" dirty="0" smtClean="0">
                <a:latin typeface="Arial"/>
                <a:cs typeface="Arial"/>
              </a:rPr>
              <a:t> </a:t>
            </a:r>
            <a:r>
              <a:rPr lang="en-NZ" b="1" dirty="0" smtClean="0">
                <a:latin typeface="Arial"/>
                <a:cs typeface="Arial"/>
              </a:rPr>
              <a:t>diminutive suffix</a:t>
            </a:r>
          </a:p>
          <a:p>
            <a:pPr algn="ctr"/>
            <a:r>
              <a:rPr lang="en-NZ" b="1" dirty="0" smtClean="0">
                <a:latin typeface="Arial"/>
                <a:cs typeface="Arial"/>
              </a:rPr>
              <a:t>in a high tone suprafix</a:t>
            </a:r>
          </a:p>
        </p:txBody>
      </p:sp>
      <p:sp>
        <p:nvSpPr>
          <p:cNvPr id="13" name="TextBox 12"/>
          <p:cNvSpPr txBox="1"/>
          <p:nvPr/>
        </p:nvSpPr>
        <p:spPr>
          <a:xfrm>
            <a:off x="5442181" y="3478379"/>
            <a:ext cx="2217775" cy="646331"/>
          </a:xfrm>
          <a:prstGeom prst="rect">
            <a:avLst/>
          </a:prstGeom>
          <a:noFill/>
        </p:spPr>
        <p:txBody>
          <a:bodyPr wrap="none" rtlCol="0">
            <a:spAutoFit/>
          </a:bodyPr>
          <a:lstStyle/>
          <a:p>
            <a:r>
              <a:rPr lang="en-NZ" dirty="0" smtClean="0">
                <a:latin typeface="Arial"/>
                <a:cs typeface="Arial"/>
              </a:rPr>
              <a:t>Guìpíng </a:t>
            </a:r>
            <a:r>
              <a:rPr lang="en-US" altLang="zh-TW" dirty="0" smtClean="0">
                <a:latin typeface="Arial"/>
                <a:ea typeface="华文细黑"/>
                <a:cs typeface="Arial"/>
              </a:rPr>
              <a:t>Cantonese</a:t>
            </a:r>
            <a:endParaRPr lang="en-NZ" dirty="0" smtClean="0">
              <a:latin typeface="华文细黑"/>
              <a:ea typeface="华文细黑"/>
              <a:cs typeface="华文细黑"/>
            </a:endParaRPr>
          </a:p>
          <a:p>
            <a:r>
              <a:rPr lang="zh-TW" altLang="en-US" dirty="0" smtClean="0">
                <a:latin typeface="Arial"/>
                <a:ea typeface="华文细黑"/>
                <a:cs typeface="Arial"/>
              </a:rPr>
              <a:t>桂平白話</a:t>
            </a:r>
            <a:r>
              <a:rPr lang="en-US" altLang="zh-TW" dirty="0" smtClean="0">
                <a:latin typeface="Arial"/>
                <a:ea typeface="华文细黑"/>
                <a:cs typeface="Arial"/>
              </a:rPr>
              <a:t> </a:t>
            </a:r>
            <a:r>
              <a:rPr lang="en-NZ" i="1" dirty="0" smtClean="0"/>
              <a:t>-ŋi55</a:t>
            </a:r>
            <a:r>
              <a:rPr lang="en-NZ" dirty="0" smtClean="0"/>
              <a:t> (</a:t>
            </a:r>
            <a:r>
              <a:rPr lang="en-NZ" i="1" dirty="0" smtClean="0"/>
              <a:t>U.A)</a:t>
            </a:r>
          </a:p>
        </p:txBody>
      </p:sp>
    </p:spTree>
    <p:extLst>
      <p:ext uri="{BB962C8B-B14F-4D97-AF65-F5344CB8AC3E}">
        <p14:creationId xmlns:p14="http://schemas.microsoft.com/office/powerpoint/2010/main" val="15316705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NZ" b="1" dirty="0" smtClean="0">
                <a:latin typeface="Arial"/>
                <a:cs typeface="Arial"/>
              </a:rPr>
              <a:t>Non-lexical suprafixes</a:t>
            </a:r>
            <a:endParaRPr lang="en-NZ" b="1" dirty="0">
              <a:latin typeface="Arial"/>
              <a:cs typeface="Arial"/>
            </a:endParaRPr>
          </a:p>
        </p:txBody>
      </p:sp>
      <p:sp>
        <p:nvSpPr>
          <p:cNvPr id="8" name="TextBox 7"/>
          <p:cNvSpPr txBox="1"/>
          <p:nvPr/>
        </p:nvSpPr>
        <p:spPr>
          <a:xfrm>
            <a:off x="457200" y="1417638"/>
            <a:ext cx="8229600" cy="461665"/>
          </a:xfrm>
          <a:prstGeom prst="rect">
            <a:avLst/>
          </a:prstGeom>
          <a:noFill/>
        </p:spPr>
        <p:txBody>
          <a:bodyPr wrap="square" rtlCol="0">
            <a:spAutoFit/>
          </a:bodyPr>
          <a:lstStyle/>
          <a:p>
            <a:r>
              <a:rPr lang="en-NZ" sz="2400" dirty="0" smtClean="0">
                <a:latin typeface="Arial"/>
                <a:cs typeface="Arial"/>
              </a:rPr>
              <a:t>Not determined by the lexical identity of the host</a:t>
            </a:r>
          </a:p>
        </p:txBody>
      </p:sp>
      <p:sp>
        <p:nvSpPr>
          <p:cNvPr id="6" name="TextBox 5"/>
          <p:cNvSpPr txBox="1"/>
          <p:nvPr/>
        </p:nvSpPr>
        <p:spPr>
          <a:xfrm>
            <a:off x="457200" y="2586038"/>
            <a:ext cx="3048000" cy="2308324"/>
          </a:xfrm>
          <a:prstGeom prst="rect">
            <a:avLst/>
          </a:prstGeom>
          <a:noFill/>
        </p:spPr>
        <p:txBody>
          <a:bodyPr wrap="square" rtlCol="0">
            <a:spAutoFit/>
          </a:bodyPr>
          <a:lstStyle/>
          <a:p>
            <a:r>
              <a:rPr lang="en-NZ" sz="2400" i="1" dirty="0" smtClean="0">
                <a:latin typeface="Gentium Plus"/>
                <a:cs typeface="Gentium Plus"/>
              </a:rPr>
              <a:t>sɛk </a:t>
            </a:r>
            <a:r>
              <a:rPr lang="en-NZ" sz="2400" i="1" u="sng" dirty="0" smtClean="0">
                <a:latin typeface="Gentium Plus"/>
                <a:cs typeface="Gentium Plus"/>
              </a:rPr>
              <a:t>-˧˥</a:t>
            </a:r>
            <a:r>
              <a:rPr lang="en-NZ" sz="2400" i="1" dirty="0" smtClean="0">
                <a:latin typeface="Gentium Plus"/>
                <a:cs typeface="Gentium Plus"/>
              </a:rPr>
              <a:t> kʰɵy˩˧</a:t>
            </a:r>
          </a:p>
          <a:p>
            <a:endParaRPr lang="en-US" altLang="zh-CHT" sz="2400" dirty="0" smtClean="0">
              <a:latin typeface="Gentium Plus"/>
              <a:cs typeface="Gentium Plus"/>
            </a:endParaRPr>
          </a:p>
          <a:p>
            <a:r>
              <a:rPr lang="zh-CHT" altLang="en-US" sz="2400" dirty="0" smtClean="0">
                <a:latin typeface="华文楷体"/>
                <a:ea typeface="华文楷体"/>
                <a:cs typeface="华文楷体"/>
              </a:rPr>
              <a:t>錫</a:t>
            </a:r>
            <a:r>
              <a:rPr lang="en-US" altLang="zh-CHT" sz="2400" dirty="0" smtClean="0">
                <a:latin typeface="华文楷体"/>
                <a:ea typeface="华文楷体"/>
                <a:cs typeface="华文楷体"/>
              </a:rPr>
              <a:t> 		</a:t>
            </a:r>
            <a:r>
              <a:rPr lang="zh-CHT" altLang="en-US" sz="2400" u="sng" dirty="0" smtClean="0">
                <a:latin typeface="华文楷体"/>
                <a:ea typeface="华文楷体"/>
                <a:cs typeface="华文楷体"/>
              </a:rPr>
              <a:t>咗</a:t>
            </a:r>
            <a:r>
              <a:rPr lang="zh-CHT" altLang="en-US" sz="2400" dirty="0" smtClean="0">
                <a:latin typeface="华文楷体"/>
                <a:ea typeface="华文楷体"/>
                <a:cs typeface="华文楷体"/>
              </a:rPr>
              <a:t>		佢</a:t>
            </a:r>
            <a:endParaRPr lang="en-NZ" sz="2400" dirty="0">
              <a:latin typeface="华文楷体"/>
              <a:ea typeface="华文楷体"/>
              <a:cs typeface="华文楷体"/>
            </a:endParaRPr>
          </a:p>
          <a:p>
            <a:r>
              <a:rPr lang="en-NZ" sz="2400" i="1" dirty="0" smtClean="0">
                <a:latin typeface="Gentium Plus"/>
                <a:cs typeface="Gentium Plus"/>
              </a:rPr>
              <a:t>sɛk˧ 	</a:t>
            </a:r>
            <a:r>
              <a:rPr lang="en-NZ" sz="2400" i="1" u="sng" dirty="0" smtClean="0">
                <a:latin typeface="Gentium Plus"/>
                <a:cs typeface="Gentium Plus"/>
              </a:rPr>
              <a:t>tsɔ˧˥</a:t>
            </a:r>
            <a:r>
              <a:rPr lang="en-NZ" sz="2400" i="1" dirty="0" smtClean="0">
                <a:latin typeface="Gentium Plus"/>
                <a:cs typeface="Gentium Plus"/>
              </a:rPr>
              <a:t> 	kʰɵy˩˧</a:t>
            </a:r>
          </a:p>
          <a:p>
            <a:r>
              <a:rPr lang="en-NZ" sz="2400" dirty="0" smtClean="0">
                <a:latin typeface="Gentium Plus"/>
                <a:cs typeface="Gentium Plus"/>
              </a:rPr>
              <a:t>kiss 	</a:t>
            </a:r>
            <a:r>
              <a:rPr lang="en-NZ" sz="2400" cap="small" dirty="0" smtClean="0">
                <a:latin typeface="Gentium Plus"/>
                <a:cs typeface="Gentium Plus"/>
              </a:rPr>
              <a:t>prv</a:t>
            </a:r>
            <a:r>
              <a:rPr lang="en-NZ" sz="2400" dirty="0" smtClean="0">
                <a:latin typeface="Gentium Plus"/>
                <a:cs typeface="Gentium Plus"/>
              </a:rPr>
              <a:t> 	</a:t>
            </a:r>
            <a:r>
              <a:rPr lang="en-NZ" sz="2400" cap="small" dirty="0" smtClean="0">
                <a:latin typeface="Gentium Plus"/>
                <a:cs typeface="Gentium Plus"/>
              </a:rPr>
              <a:t>3sg</a:t>
            </a:r>
            <a:endParaRPr lang="en-NZ" sz="2400" dirty="0" smtClean="0">
              <a:latin typeface="Gentium Plus"/>
              <a:cs typeface="Gentium Plus"/>
            </a:endParaRPr>
          </a:p>
          <a:p>
            <a:r>
              <a:rPr lang="en-NZ" sz="2400" dirty="0" smtClean="0">
                <a:latin typeface="Gentium Plus"/>
                <a:cs typeface="Gentium Plus"/>
              </a:rPr>
              <a:t>‘(X) kissed s/he/it’</a:t>
            </a:r>
            <a:r>
              <a:rPr lang="en-NZ" sz="2400" dirty="0" smtClean="0">
                <a:latin typeface="Arial"/>
                <a:cs typeface="Arial"/>
              </a:rPr>
              <a:t> </a:t>
            </a:r>
          </a:p>
        </p:txBody>
      </p:sp>
      <p:sp>
        <p:nvSpPr>
          <p:cNvPr id="7" name="TextBox 6"/>
          <p:cNvSpPr txBox="1"/>
          <p:nvPr/>
        </p:nvSpPr>
        <p:spPr>
          <a:xfrm>
            <a:off x="4013200" y="2581277"/>
            <a:ext cx="4064000" cy="2308324"/>
          </a:xfrm>
          <a:prstGeom prst="rect">
            <a:avLst/>
          </a:prstGeom>
          <a:noFill/>
        </p:spPr>
        <p:txBody>
          <a:bodyPr wrap="square" rtlCol="0">
            <a:spAutoFit/>
          </a:bodyPr>
          <a:lstStyle/>
          <a:p>
            <a:r>
              <a:rPr lang="en-NZ" sz="2400" i="1" dirty="0" smtClean="0">
                <a:latin typeface="Gentium Plus"/>
                <a:cs typeface="Gentium Plus"/>
              </a:rPr>
              <a:t>jɐu -˧˥  pʊŋ˨ tsʰœŋ˨˩</a:t>
            </a:r>
          </a:p>
          <a:p>
            <a:endParaRPr lang="en-US" altLang="zh-CHT" sz="2400" dirty="0" smtClean="0">
              <a:latin typeface="Gentium Plus"/>
              <a:cs typeface="Gentium Plus"/>
            </a:endParaRPr>
          </a:p>
          <a:p>
            <a:r>
              <a:rPr lang="zh-TW" altLang="en-US" sz="2400" dirty="0" smtClean="0">
                <a:latin typeface="华文楷体"/>
                <a:ea typeface="华文楷体"/>
                <a:cs typeface="华文楷体"/>
              </a:rPr>
              <a:t>油</a:t>
            </a:r>
            <a:r>
              <a:rPr lang="en-US" altLang="zh-CHT" sz="2400" dirty="0" smtClean="0">
                <a:latin typeface="华文楷体"/>
                <a:ea typeface="华文楷体"/>
                <a:cs typeface="华文楷体"/>
              </a:rPr>
              <a:t> 		</a:t>
            </a:r>
            <a:r>
              <a:rPr lang="zh-CHT" altLang="en-US" sz="2400" u="sng" dirty="0" smtClean="0">
                <a:latin typeface="华文楷体"/>
                <a:ea typeface="华文楷体"/>
                <a:cs typeface="华文楷体"/>
              </a:rPr>
              <a:t>咗</a:t>
            </a:r>
            <a:r>
              <a:rPr lang="zh-CHT" altLang="en-US" sz="2400" dirty="0" smtClean="0">
                <a:latin typeface="华文楷体"/>
                <a:ea typeface="华文楷体"/>
                <a:cs typeface="华文楷体"/>
              </a:rPr>
              <a:t>		</a:t>
            </a:r>
            <a:r>
              <a:rPr lang="zh-TW" altLang="en-US" sz="2400" dirty="0" smtClean="0">
                <a:latin typeface="华文楷体"/>
                <a:ea typeface="华文楷体"/>
                <a:cs typeface="华文楷体"/>
              </a:rPr>
              <a:t>埲</a:t>
            </a:r>
            <a:r>
              <a:rPr lang="en-US" altLang="zh-TW" sz="2400" dirty="0" smtClean="0">
                <a:latin typeface="华文楷体"/>
                <a:ea typeface="华文楷体"/>
                <a:cs typeface="华文楷体"/>
              </a:rPr>
              <a:t> 		</a:t>
            </a:r>
            <a:r>
              <a:rPr lang="zh-CHT" altLang="en-US" sz="2400" dirty="0" smtClean="0">
                <a:latin typeface="华文楷体"/>
                <a:ea typeface="华文楷体"/>
                <a:cs typeface="华文楷体"/>
              </a:rPr>
              <a:t>牆</a:t>
            </a:r>
            <a:endParaRPr lang="en-NZ" sz="2400" dirty="0">
              <a:latin typeface="华文楷体"/>
              <a:ea typeface="华文楷体"/>
              <a:cs typeface="华文楷体"/>
            </a:endParaRPr>
          </a:p>
          <a:p>
            <a:r>
              <a:rPr lang="en-NZ" sz="2400" i="1" dirty="0" smtClean="0">
                <a:latin typeface="Gentium Plus"/>
                <a:cs typeface="Gentium Plus"/>
              </a:rPr>
              <a:t>jɐu˨˩ 	</a:t>
            </a:r>
            <a:r>
              <a:rPr lang="en-NZ" sz="2400" i="1" u="sng" dirty="0" smtClean="0">
                <a:latin typeface="Gentium Plus"/>
                <a:cs typeface="Gentium Plus"/>
              </a:rPr>
              <a:t>tsɔ˧˥</a:t>
            </a:r>
            <a:r>
              <a:rPr lang="en-NZ" sz="2400" i="1" dirty="0" smtClean="0">
                <a:latin typeface="Gentium Plus"/>
                <a:cs typeface="Gentium Plus"/>
              </a:rPr>
              <a:t> 	pʊŋ˨ 	tsʰœŋ˨˩</a:t>
            </a:r>
          </a:p>
          <a:p>
            <a:r>
              <a:rPr lang="en-NZ" sz="2400" dirty="0" smtClean="0">
                <a:latin typeface="Gentium Plus"/>
                <a:cs typeface="Gentium Plus"/>
              </a:rPr>
              <a:t>paint 	</a:t>
            </a:r>
            <a:r>
              <a:rPr lang="en-NZ" sz="2400" cap="small" dirty="0" smtClean="0">
                <a:latin typeface="Gentium Plus"/>
                <a:cs typeface="Gentium Plus"/>
              </a:rPr>
              <a:t>prv</a:t>
            </a:r>
            <a:r>
              <a:rPr lang="en-NZ" sz="2400" dirty="0" smtClean="0">
                <a:latin typeface="Gentium Plus"/>
                <a:cs typeface="Gentium Plus"/>
              </a:rPr>
              <a:t> 	</a:t>
            </a:r>
            <a:r>
              <a:rPr lang="en-NZ" sz="2400" cap="small" dirty="0" smtClean="0">
                <a:latin typeface="Gentium Plus"/>
                <a:cs typeface="Gentium Plus"/>
              </a:rPr>
              <a:t>clf 		</a:t>
            </a:r>
            <a:r>
              <a:rPr lang="en-NZ" sz="2400" dirty="0" smtClean="0">
                <a:latin typeface="Gentium Plus"/>
                <a:cs typeface="Gentium Plus"/>
              </a:rPr>
              <a:t>wall</a:t>
            </a:r>
          </a:p>
          <a:p>
            <a:r>
              <a:rPr lang="en-NZ" sz="2400" dirty="0" smtClean="0">
                <a:latin typeface="Gentium Plus"/>
                <a:cs typeface="Gentium Plus"/>
              </a:rPr>
              <a:t>‘(X) painted the wall’</a:t>
            </a:r>
            <a:r>
              <a:rPr lang="en-NZ" sz="2400" dirty="0" smtClean="0">
                <a:latin typeface="Arial"/>
                <a:cs typeface="Arial"/>
              </a:rPr>
              <a:t> </a:t>
            </a:r>
          </a:p>
        </p:txBody>
      </p:sp>
    </p:spTree>
    <p:extLst>
      <p:ext uri="{BB962C8B-B14F-4D97-AF65-F5344CB8AC3E}">
        <p14:creationId xmlns:p14="http://schemas.microsoft.com/office/powerpoint/2010/main" val="19279474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393700"/>
            <a:ext cx="9144000" cy="6054811"/>
          </a:xfrm>
          <a:prstGeom prst="rect">
            <a:avLst/>
          </a:prstGeom>
        </p:spPr>
      </p:pic>
      <p:sp>
        <p:nvSpPr>
          <p:cNvPr id="5" name="TextBox 4"/>
          <p:cNvSpPr txBox="1"/>
          <p:nvPr/>
        </p:nvSpPr>
        <p:spPr>
          <a:xfrm>
            <a:off x="4467177" y="4693803"/>
            <a:ext cx="723275" cy="646331"/>
          </a:xfrm>
          <a:prstGeom prst="rect">
            <a:avLst/>
          </a:prstGeom>
          <a:noFill/>
        </p:spPr>
        <p:txBody>
          <a:bodyPr wrap="none" rtlCol="0">
            <a:spAutoFit/>
          </a:bodyPr>
          <a:lstStyle/>
          <a:p>
            <a:pPr algn="r"/>
            <a:r>
              <a:rPr lang="en-NZ" dirty="0" smtClean="0">
                <a:latin typeface="Arial"/>
                <a:cs typeface="Arial"/>
              </a:rPr>
              <a:t>Yùlín </a:t>
            </a:r>
          </a:p>
          <a:p>
            <a:pPr algn="r"/>
            <a:r>
              <a:rPr lang="zh-TW" altLang="en-US" dirty="0" smtClean="0">
                <a:latin typeface="Arial"/>
                <a:ea typeface="华文细黑"/>
                <a:cs typeface="Arial"/>
              </a:rPr>
              <a:t>玉林</a:t>
            </a:r>
            <a:endParaRPr lang="en-NZ" dirty="0" smtClean="0">
              <a:latin typeface="华文细黑"/>
              <a:ea typeface="华文细黑"/>
              <a:cs typeface="华文细黑"/>
            </a:endParaRPr>
          </a:p>
        </p:txBody>
      </p:sp>
      <p:sp>
        <p:nvSpPr>
          <p:cNvPr id="6" name="TextBox 5"/>
          <p:cNvSpPr txBox="1"/>
          <p:nvPr/>
        </p:nvSpPr>
        <p:spPr>
          <a:xfrm>
            <a:off x="5810202" y="3576203"/>
            <a:ext cx="1262635" cy="646331"/>
          </a:xfrm>
          <a:prstGeom prst="rect">
            <a:avLst/>
          </a:prstGeom>
          <a:noFill/>
        </p:spPr>
        <p:txBody>
          <a:bodyPr wrap="none" rtlCol="0">
            <a:spAutoFit/>
          </a:bodyPr>
          <a:lstStyle/>
          <a:p>
            <a:r>
              <a:rPr lang="en-NZ" dirty="0" smtClean="0">
                <a:latin typeface="Arial"/>
                <a:cs typeface="Arial"/>
              </a:rPr>
              <a:t>Róng Xiàn</a:t>
            </a:r>
          </a:p>
          <a:p>
            <a:r>
              <a:rPr lang="zh-TW" altLang="en-US" dirty="0" smtClean="0">
                <a:latin typeface="Arial"/>
                <a:ea typeface="华文细黑"/>
                <a:cs typeface="Arial"/>
              </a:rPr>
              <a:t>容縣</a:t>
            </a:r>
            <a:endParaRPr lang="en-NZ" dirty="0" smtClean="0">
              <a:latin typeface="华文细黑"/>
              <a:ea typeface="华文细黑"/>
              <a:cs typeface="华文细黑"/>
            </a:endParaRPr>
          </a:p>
        </p:txBody>
      </p:sp>
      <p:sp>
        <p:nvSpPr>
          <p:cNvPr id="7" name="TextBox 6"/>
          <p:cNvSpPr txBox="1"/>
          <p:nvPr/>
        </p:nvSpPr>
        <p:spPr>
          <a:xfrm>
            <a:off x="6349412" y="4693803"/>
            <a:ext cx="723425" cy="646331"/>
          </a:xfrm>
          <a:prstGeom prst="rect">
            <a:avLst/>
          </a:prstGeom>
          <a:noFill/>
        </p:spPr>
        <p:txBody>
          <a:bodyPr wrap="none" rtlCol="0">
            <a:spAutoFit/>
          </a:bodyPr>
          <a:lstStyle/>
          <a:p>
            <a:r>
              <a:rPr lang="en-US" altLang="zh-TW" dirty="0" err="1" smtClean="0">
                <a:latin typeface="Arial"/>
                <a:ea typeface="华文细黑"/>
                <a:cs typeface="Arial"/>
              </a:rPr>
              <a:t>Xìnyí</a:t>
            </a:r>
            <a:endParaRPr lang="en-US" altLang="zh-TW" dirty="0" smtClean="0">
              <a:latin typeface="Arial"/>
              <a:ea typeface="华文细黑"/>
              <a:cs typeface="Arial"/>
            </a:endParaRPr>
          </a:p>
          <a:p>
            <a:r>
              <a:rPr lang="zh-TW" altLang="en-US" dirty="0" smtClean="0">
                <a:latin typeface="Arial"/>
                <a:ea typeface="华文细黑"/>
                <a:cs typeface="Arial"/>
              </a:rPr>
              <a:t>信宜</a:t>
            </a:r>
            <a:endParaRPr lang="en-US" altLang="zh-TW" dirty="0" smtClean="0">
              <a:latin typeface="Arial"/>
              <a:ea typeface="华文细黑"/>
              <a:cs typeface="Arial"/>
            </a:endParaRPr>
          </a:p>
        </p:txBody>
      </p:sp>
      <p:sp>
        <p:nvSpPr>
          <p:cNvPr id="8" name="TextBox 7"/>
          <p:cNvSpPr txBox="1"/>
          <p:nvPr/>
        </p:nvSpPr>
        <p:spPr>
          <a:xfrm>
            <a:off x="3193699" y="6109470"/>
            <a:ext cx="2379490" cy="646331"/>
          </a:xfrm>
          <a:prstGeom prst="rect">
            <a:avLst/>
          </a:prstGeom>
          <a:noFill/>
        </p:spPr>
        <p:txBody>
          <a:bodyPr wrap="none" rtlCol="0">
            <a:spAutoFit/>
          </a:bodyPr>
          <a:lstStyle/>
          <a:p>
            <a:pPr algn="r"/>
            <a:r>
              <a:rPr lang="en-US" altLang="zh-TW" dirty="0" err="1" smtClean="0">
                <a:latin typeface="Arial"/>
                <a:ea typeface="华文细黑"/>
                <a:cs typeface="Arial"/>
              </a:rPr>
              <a:t>Huàzhōu</a:t>
            </a:r>
            <a:r>
              <a:rPr lang="en-US" altLang="zh-TW" dirty="0" smtClean="0">
                <a:latin typeface="Arial"/>
                <a:ea typeface="华文细黑"/>
                <a:cs typeface="Arial"/>
              </a:rPr>
              <a:t> </a:t>
            </a:r>
            <a:r>
              <a:rPr lang="en-US" altLang="zh-TW" dirty="0" err="1" smtClean="0">
                <a:latin typeface="Arial"/>
                <a:ea typeface="华文细黑"/>
                <a:cs typeface="Arial"/>
              </a:rPr>
              <a:t>Liángguāng</a:t>
            </a:r>
            <a:endParaRPr lang="en-US" altLang="zh-TW" dirty="0" smtClean="0">
              <a:latin typeface="Arial"/>
              <a:ea typeface="华文细黑"/>
              <a:cs typeface="Arial"/>
            </a:endParaRPr>
          </a:p>
          <a:p>
            <a:r>
              <a:rPr lang="zh-TW" altLang="en-US" dirty="0" smtClean="0">
                <a:latin typeface="Arial"/>
                <a:ea typeface="华文细黑"/>
                <a:cs typeface="Arial"/>
              </a:rPr>
              <a:t>化州</a:t>
            </a:r>
            <a:r>
              <a:rPr lang="en-US" altLang="zh-TW" dirty="0" smtClean="0">
                <a:latin typeface="Arial"/>
                <a:ea typeface="华文细黑"/>
                <a:cs typeface="Arial"/>
              </a:rPr>
              <a:t> </a:t>
            </a:r>
            <a:r>
              <a:rPr lang="zh-TW" altLang="en-US" dirty="0" smtClean="0">
                <a:latin typeface="Arial"/>
                <a:ea typeface="华文细黑"/>
                <a:cs typeface="Arial"/>
              </a:rPr>
              <a:t>良光</a:t>
            </a:r>
            <a:endParaRPr lang="en-US" altLang="zh-TW" dirty="0" smtClean="0">
              <a:latin typeface="Arial"/>
              <a:ea typeface="华文细黑"/>
              <a:cs typeface="Arial"/>
            </a:endParaRPr>
          </a:p>
        </p:txBody>
      </p:sp>
      <p:sp>
        <p:nvSpPr>
          <p:cNvPr id="9" name="TextBox 8"/>
          <p:cNvSpPr txBox="1"/>
          <p:nvPr/>
        </p:nvSpPr>
        <p:spPr>
          <a:xfrm>
            <a:off x="5006142" y="2847812"/>
            <a:ext cx="3293916" cy="369332"/>
          </a:xfrm>
          <a:prstGeom prst="rect">
            <a:avLst/>
          </a:prstGeom>
          <a:noFill/>
        </p:spPr>
        <p:txBody>
          <a:bodyPr wrap="none" rtlCol="0">
            <a:spAutoFit/>
          </a:bodyPr>
          <a:lstStyle/>
          <a:p>
            <a:pPr algn="ctr"/>
            <a:r>
              <a:rPr lang="en-NZ" b="1" dirty="0" smtClean="0">
                <a:latin typeface="Arial"/>
                <a:cs typeface="Arial"/>
              </a:rPr>
              <a:t>Some Yuè varieties have </a:t>
            </a:r>
            <a:r>
              <a:rPr lang="en-US" altLang="zh-TW" b="1" dirty="0" smtClean="0">
                <a:latin typeface="Arial"/>
                <a:ea typeface="华文细黑"/>
                <a:cs typeface="Arial"/>
              </a:rPr>
              <a:t>-N</a:t>
            </a:r>
            <a:r>
              <a:rPr lang="en-US" altLang="zh-TW" b="1" baseline="30000" dirty="0" smtClean="0">
                <a:latin typeface="Arial"/>
                <a:ea typeface="华文细黑"/>
                <a:cs typeface="Arial"/>
              </a:rPr>
              <a:t>H</a:t>
            </a:r>
            <a:endParaRPr lang="en-NZ" b="1" dirty="0" smtClean="0">
              <a:latin typeface="Arial"/>
              <a:cs typeface="Arial"/>
            </a:endParaRPr>
          </a:p>
        </p:txBody>
      </p:sp>
      <p:sp>
        <p:nvSpPr>
          <p:cNvPr id="10" name="TextBox 9"/>
          <p:cNvSpPr txBox="1"/>
          <p:nvPr/>
        </p:nvSpPr>
        <p:spPr>
          <a:xfrm>
            <a:off x="6349412" y="5802180"/>
            <a:ext cx="1146881" cy="646331"/>
          </a:xfrm>
          <a:prstGeom prst="rect">
            <a:avLst/>
          </a:prstGeom>
          <a:noFill/>
        </p:spPr>
        <p:txBody>
          <a:bodyPr wrap="none" rtlCol="0">
            <a:spAutoFit/>
          </a:bodyPr>
          <a:lstStyle/>
          <a:p>
            <a:r>
              <a:rPr lang="en-US" altLang="zh-TW" dirty="0" err="1" smtClean="0">
                <a:latin typeface="Arial"/>
                <a:ea typeface="华文细黑"/>
                <a:cs typeface="Arial"/>
              </a:rPr>
              <a:t>Màomíng</a:t>
            </a:r>
            <a:endParaRPr lang="en-US" altLang="zh-TW" dirty="0" smtClean="0">
              <a:latin typeface="Arial"/>
              <a:ea typeface="华文细黑"/>
              <a:cs typeface="Arial"/>
            </a:endParaRPr>
          </a:p>
          <a:p>
            <a:r>
              <a:rPr lang="zh-TW" altLang="en-US" dirty="0" smtClean="0">
                <a:latin typeface="Arial"/>
                <a:ea typeface="华文细黑"/>
                <a:cs typeface="Arial"/>
              </a:rPr>
              <a:t>茂名</a:t>
            </a:r>
            <a:endParaRPr lang="en-US" altLang="zh-TW" dirty="0" smtClean="0">
              <a:latin typeface="Arial"/>
              <a:ea typeface="华文细黑"/>
              <a:cs typeface="Arial"/>
            </a:endParaRPr>
          </a:p>
        </p:txBody>
      </p:sp>
    </p:spTree>
    <p:extLst>
      <p:ext uri="{BB962C8B-B14F-4D97-AF65-F5344CB8AC3E}">
        <p14:creationId xmlns:p14="http://schemas.microsoft.com/office/powerpoint/2010/main" val="3292671952"/>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marL="0" indent="0">
              <a:buNone/>
            </a:pPr>
            <a:r>
              <a:rPr lang="en-US" sz="2000" dirty="0" err="1" smtClean="0">
                <a:latin typeface="Arial"/>
                <a:cs typeface="Arial"/>
              </a:rPr>
              <a:t>Huàzhōu</a:t>
            </a:r>
            <a:r>
              <a:rPr lang="en-US" sz="2000" dirty="0" smtClean="0">
                <a:latin typeface="Arial"/>
                <a:cs typeface="Arial"/>
              </a:rPr>
              <a:t> </a:t>
            </a:r>
            <a:r>
              <a:rPr lang="en-US" sz="2000" dirty="0" err="1" smtClean="0">
                <a:latin typeface="Arial"/>
                <a:cs typeface="Arial"/>
              </a:rPr>
              <a:t>Liángguāng</a:t>
            </a:r>
            <a:r>
              <a:rPr lang="en-US" sz="2000" dirty="0" smtClean="0">
                <a:latin typeface="Arial"/>
                <a:cs typeface="Arial"/>
              </a:rPr>
              <a:t> </a:t>
            </a:r>
            <a:r>
              <a:rPr lang="zh-TW" altLang="en-US" sz="2000" dirty="0" smtClean="0">
                <a:latin typeface="华文细黑"/>
                <a:ea typeface="华文细黑"/>
                <a:cs typeface="华文细黑"/>
              </a:rPr>
              <a:t>化州良光</a:t>
            </a:r>
            <a:r>
              <a:rPr lang="en-US" sz="2000" dirty="0" smtClean="0">
                <a:latin typeface="Arial"/>
                <a:cs typeface="Arial"/>
              </a:rPr>
              <a:t> Yuè 	  </a:t>
            </a:r>
            <a:r>
              <a:rPr lang="en-US" sz="1600" dirty="0" smtClean="0">
                <a:latin typeface="Arial"/>
                <a:cs typeface="Arial"/>
              </a:rPr>
              <a:t>(Kwok Bit-</a:t>
            </a:r>
            <a:r>
              <a:rPr lang="en-US" sz="1600" dirty="0" err="1" smtClean="0">
                <a:latin typeface="Arial"/>
                <a:cs typeface="Arial"/>
              </a:rPr>
              <a:t>chee</a:t>
            </a:r>
            <a:r>
              <a:rPr lang="en-US" sz="1600" dirty="0" smtClean="0">
                <a:latin typeface="Arial"/>
                <a:cs typeface="Arial"/>
              </a:rPr>
              <a:t> </a:t>
            </a:r>
            <a:r>
              <a:rPr lang="zh-TW" altLang="en-US" sz="1600" dirty="0" smtClean="0">
                <a:latin typeface="华文细黑"/>
                <a:ea typeface="华文细黑"/>
                <a:cs typeface="华文细黑"/>
              </a:rPr>
              <a:t>郭必之</a:t>
            </a:r>
            <a:r>
              <a:rPr lang="en-US" sz="1600" dirty="0" smtClean="0">
                <a:latin typeface="Arial"/>
                <a:cs typeface="Arial"/>
              </a:rPr>
              <a:t> 2016)</a:t>
            </a:r>
          </a:p>
          <a:p>
            <a:pPr marL="0" indent="0">
              <a:buNone/>
            </a:pPr>
            <a:endParaRPr lang="en-US" sz="2000" dirty="0" smtClean="0">
              <a:latin typeface="Arial"/>
              <a:cs typeface="Arial"/>
            </a:endParaRPr>
          </a:p>
          <a:p>
            <a:pPr marL="0" indent="0">
              <a:buNone/>
            </a:pPr>
            <a:r>
              <a:rPr lang="en-US" sz="2000" dirty="0" smtClean="0">
                <a:latin typeface="Arial"/>
                <a:cs typeface="Arial"/>
              </a:rPr>
              <a:t>Usually a separate syllable </a:t>
            </a:r>
            <a:r>
              <a:rPr lang="en-US" sz="2000" i="1" dirty="0" smtClean="0">
                <a:latin typeface="Arial"/>
                <a:cs typeface="Arial"/>
              </a:rPr>
              <a:t>-N</a:t>
            </a:r>
            <a:r>
              <a:rPr lang="en-US" sz="2000" i="1" baseline="30000" dirty="0" smtClean="0">
                <a:latin typeface="Arial"/>
                <a:cs typeface="Arial"/>
              </a:rPr>
              <a:t>H</a:t>
            </a:r>
            <a:r>
              <a:rPr lang="en-US" sz="2000" dirty="0" smtClean="0">
                <a:latin typeface="Arial"/>
                <a:cs typeface="Arial"/>
              </a:rPr>
              <a:t> </a:t>
            </a:r>
            <a:endParaRPr lang="en-US" sz="2000" dirty="0">
              <a:latin typeface="Gentium Plus"/>
              <a:cs typeface="Gentium Plus"/>
            </a:endParaRPr>
          </a:p>
          <a:p>
            <a:pPr marL="0" indent="0">
              <a:buNone/>
            </a:pPr>
            <a:endParaRPr lang="en-US" sz="2000" dirty="0">
              <a:latin typeface="Arial"/>
              <a:cs typeface="Arial"/>
            </a:endParaRPr>
          </a:p>
          <a:p>
            <a:pPr marL="0" indent="0">
              <a:buNone/>
            </a:pPr>
            <a:r>
              <a:rPr lang="zh-TW" altLang="en-US" sz="2000" dirty="0" smtClean="0">
                <a:latin typeface="华文楷体"/>
                <a:ea typeface="华文楷体"/>
                <a:cs typeface="华文楷体"/>
              </a:rPr>
              <a:t>手兒</a:t>
            </a:r>
            <a:r>
              <a:rPr lang="en-US" sz="2000" dirty="0" smtClean="0">
                <a:latin typeface="Gentium Plus"/>
                <a:cs typeface="Gentium Plus"/>
              </a:rPr>
              <a:t> (</a:t>
            </a:r>
            <a:r>
              <a:rPr lang="en-US" sz="2000" i="1" dirty="0" smtClean="0">
                <a:latin typeface="Gentium Plus"/>
                <a:cs typeface="Gentium Plus"/>
              </a:rPr>
              <a:t>sɐu³⁵ -ŋ²³ &gt;) sɐu³⁵ -ŋ⁵³ </a:t>
            </a:r>
            <a:r>
              <a:rPr lang="en-US" sz="2000" dirty="0" smtClean="0">
                <a:latin typeface="Gentium Plus"/>
                <a:cs typeface="Gentium Plus"/>
              </a:rPr>
              <a:t> (hand</a:t>
            </a:r>
            <a:r>
              <a:rPr lang="en-US" altLang="zh-TW" sz="2000" dirty="0" smtClean="0">
                <a:latin typeface="Gentium Plus"/>
                <a:cs typeface="Gentium Plus"/>
              </a:rPr>
              <a:t>-</a:t>
            </a:r>
            <a:r>
              <a:rPr lang="en-US" altLang="zh-TW" sz="2000" cap="small" dirty="0" smtClean="0">
                <a:latin typeface="Gentium Plus"/>
                <a:cs typeface="Gentium Plus"/>
              </a:rPr>
              <a:t>dim</a:t>
            </a:r>
            <a:r>
              <a:rPr lang="en-US" sz="2000" dirty="0" smtClean="0">
                <a:latin typeface="Gentium Plus"/>
                <a:cs typeface="Gentium Plus"/>
              </a:rPr>
              <a:t>) ‘finger’</a:t>
            </a:r>
          </a:p>
          <a:p>
            <a:pPr marL="0" indent="0">
              <a:buNone/>
            </a:pPr>
            <a:r>
              <a:rPr lang="zh-TW" altLang="en-US" sz="2000" dirty="0" smtClean="0">
                <a:latin typeface="华文楷体"/>
                <a:ea typeface="华文楷体"/>
                <a:cs typeface="华文楷体"/>
              </a:rPr>
              <a:t>銀兒</a:t>
            </a:r>
            <a:r>
              <a:rPr lang="en-US" altLang="zh-TW" sz="2000" dirty="0" smtClean="0">
                <a:latin typeface="Gentium Plus"/>
                <a:ea typeface="华文楷体"/>
                <a:cs typeface="Gentium Plus"/>
              </a:rPr>
              <a:t> (</a:t>
            </a:r>
            <a:r>
              <a:rPr lang="en-US" altLang="zh-TW" sz="2000" i="1" dirty="0" smtClean="0">
                <a:latin typeface="Gentium Plus"/>
                <a:ea typeface="华文楷体"/>
                <a:cs typeface="Gentium Plus"/>
              </a:rPr>
              <a:t>ŋɐn²³ </a:t>
            </a:r>
            <a:r>
              <a:rPr lang="en-US" sz="2000" i="1" dirty="0" smtClean="0">
                <a:latin typeface="Gentium Plus"/>
                <a:cs typeface="Gentium Plus"/>
              </a:rPr>
              <a:t>-ŋ²³ &gt;) </a:t>
            </a:r>
            <a:r>
              <a:rPr lang="en-US" altLang="zh-TW" sz="2000" i="1" dirty="0" smtClean="0">
                <a:latin typeface="Gentium Plus"/>
                <a:ea typeface="华文楷体"/>
                <a:cs typeface="Gentium Plus"/>
              </a:rPr>
              <a:t>ŋɐn²¹ </a:t>
            </a:r>
            <a:r>
              <a:rPr lang="en-US" sz="2000" i="1" dirty="0" smtClean="0">
                <a:latin typeface="Gentium Plus"/>
                <a:cs typeface="Gentium Plus"/>
              </a:rPr>
              <a:t>-ŋ⁵³ </a:t>
            </a:r>
            <a:r>
              <a:rPr lang="en-US" sz="2000" dirty="0" smtClean="0">
                <a:latin typeface="Gentium Plus"/>
                <a:cs typeface="Gentium Plus"/>
              </a:rPr>
              <a:t>(silver</a:t>
            </a:r>
            <a:r>
              <a:rPr lang="en-US" altLang="zh-TW" sz="2000" dirty="0" smtClean="0">
                <a:latin typeface="Gentium Plus"/>
                <a:cs typeface="Gentium Plus"/>
              </a:rPr>
              <a:t>-</a:t>
            </a:r>
            <a:r>
              <a:rPr lang="en-US" altLang="zh-TW" sz="2000" cap="small" dirty="0" smtClean="0">
                <a:latin typeface="Gentium Plus"/>
                <a:cs typeface="Gentium Plus"/>
              </a:rPr>
              <a:t>dim</a:t>
            </a:r>
            <a:r>
              <a:rPr lang="en-US" sz="2000" dirty="0" smtClean="0">
                <a:latin typeface="Gentium Plus"/>
                <a:cs typeface="Gentium Plus"/>
              </a:rPr>
              <a:t>) ‘coin’</a:t>
            </a:r>
            <a:endParaRPr lang="zh-TW" altLang="en-US" sz="2000" dirty="0" smtClean="0">
              <a:latin typeface="华文楷体"/>
              <a:ea typeface="华文楷体"/>
              <a:cs typeface="华文楷体"/>
            </a:endParaRPr>
          </a:p>
          <a:p>
            <a:pPr marL="0" indent="0">
              <a:buNone/>
            </a:pPr>
            <a:r>
              <a:rPr lang="zh-TW" altLang="en-US" sz="2000" dirty="0" smtClean="0">
                <a:latin typeface="华文楷体"/>
                <a:ea typeface="华文楷体"/>
                <a:cs typeface="华文楷体"/>
              </a:rPr>
              <a:t>乞兒</a:t>
            </a:r>
            <a:r>
              <a:rPr lang="en-US" altLang="zh-TW" sz="2000" dirty="0" smtClean="0">
                <a:latin typeface="Gentium Plus"/>
                <a:ea typeface="华文楷体"/>
                <a:cs typeface="Gentium Plus"/>
              </a:rPr>
              <a:t> (</a:t>
            </a:r>
            <a:r>
              <a:rPr lang="en-US" altLang="zh-TW" sz="2000" i="1" dirty="0" err="1" smtClean="0">
                <a:latin typeface="Gentium Plus"/>
                <a:ea typeface="华文楷体"/>
                <a:cs typeface="Gentium Plus"/>
              </a:rPr>
              <a:t>hak</a:t>
            </a:r>
            <a:r>
              <a:rPr lang="en-US" altLang="zh-TW" sz="2000" i="1" dirty="0" smtClean="0">
                <a:latin typeface="Gentium Plus"/>
                <a:ea typeface="华文楷体"/>
                <a:cs typeface="Gentium Plus"/>
              </a:rPr>
              <a:t>⁵ </a:t>
            </a:r>
            <a:r>
              <a:rPr lang="en-US" sz="2000" i="1" dirty="0" smtClean="0">
                <a:latin typeface="Gentium Plus"/>
                <a:cs typeface="Gentium Plus"/>
              </a:rPr>
              <a:t>-ŋ²³ &gt;) </a:t>
            </a:r>
            <a:r>
              <a:rPr lang="en-US" altLang="zh-TW" sz="2000" i="1" dirty="0" err="1" smtClean="0">
                <a:latin typeface="Gentium Plus"/>
                <a:ea typeface="华文楷体"/>
                <a:cs typeface="Gentium Plus"/>
              </a:rPr>
              <a:t>hak</a:t>
            </a:r>
            <a:r>
              <a:rPr lang="en-US" altLang="zh-TW" sz="2000" i="1" dirty="0" smtClean="0">
                <a:latin typeface="Gentium Plus"/>
                <a:ea typeface="华文楷体"/>
                <a:cs typeface="Gentium Plus"/>
              </a:rPr>
              <a:t>⁵ </a:t>
            </a:r>
            <a:r>
              <a:rPr lang="en-US" sz="2000" i="1" dirty="0" smtClean="0">
                <a:latin typeface="Gentium Plus"/>
                <a:cs typeface="Gentium Plus"/>
              </a:rPr>
              <a:t>-ŋ⁵³ </a:t>
            </a:r>
            <a:r>
              <a:rPr lang="en-US" sz="2000" dirty="0" smtClean="0">
                <a:latin typeface="Gentium Plus"/>
                <a:cs typeface="Gentium Plus"/>
              </a:rPr>
              <a:t>(beg</a:t>
            </a:r>
            <a:r>
              <a:rPr lang="en-US" altLang="zh-TW" sz="2000" dirty="0" smtClean="0">
                <a:latin typeface="Gentium Plus"/>
                <a:cs typeface="Gentium Plus"/>
              </a:rPr>
              <a:t>-</a:t>
            </a:r>
            <a:r>
              <a:rPr lang="en-US" altLang="zh-TW" sz="2000" cap="small" dirty="0" smtClean="0">
                <a:latin typeface="Gentium Plus"/>
                <a:cs typeface="Gentium Plus"/>
              </a:rPr>
              <a:t>dim</a:t>
            </a:r>
            <a:r>
              <a:rPr lang="en-US" sz="2000" dirty="0" smtClean="0">
                <a:latin typeface="Gentium Plus"/>
                <a:cs typeface="Gentium Plus"/>
              </a:rPr>
              <a:t>) ‘beggar’</a:t>
            </a:r>
            <a:endParaRPr lang="zh-TW" altLang="en-US" sz="2000" dirty="0" smtClean="0">
              <a:latin typeface="Gentium Plus"/>
              <a:ea typeface="华文楷体"/>
              <a:cs typeface="Gentium Plus"/>
            </a:endParaRPr>
          </a:p>
          <a:p>
            <a:pPr marL="0" indent="0">
              <a:buNone/>
            </a:pPr>
            <a:r>
              <a:rPr lang="zh-TW" altLang="en-US" sz="2000" dirty="0" smtClean="0">
                <a:latin typeface="华文楷体"/>
                <a:ea typeface="华文楷体"/>
                <a:cs typeface="华文楷体"/>
              </a:rPr>
              <a:t>腳兒</a:t>
            </a:r>
            <a:r>
              <a:rPr lang="en-US" altLang="zh-TW" sz="2000" dirty="0" smtClean="0">
                <a:latin typeface="Gentium Plus"/>
                <a:ea typeface="华文楷体"/>
                <a:cs typeface="Gentium Plus"/>
              </a:rPr>
              <a:t> (</a:t>
            </a:r>
            <a:r>
              <a:rPr lang="en-US" altLang="zh-TW" sz="2000" i="1" dirty="0" smtClean="0">
                <a:latin typeface="Gentium Plus"/>
                <a:ea typeface="华文楷体"/>
                <a:cs typeface="Gentium Plus"/>
              </a:rPr>
              <a:t>kiɛk³ </a:t>
            </a:r>
            <a:r>
              <a:rPr lang="en-US" sz="2000" i="1" dirty="0" smtClean="0">
                <a:latin typeface="Gentium Plus"/>
                <a:cs typeface="Gentium Plus"/>
              </a:rPr>
              <a:t>-ŋ²³ &gt;) kiɛŋ³⁵ -ŋ⁵³ </a:t>
            </a:r>
            <a:r>
              <a:rPr lang="en-US" sz="2000" dirty="0" smtClean="0">
                <a:latin typeface="Gentium Plus"/>
                <a:cs typeface="Gentium Plus"/>
              </a:rPr>
              <a:t>(leg</a:t>
            </a:r>
            <a:r>
              <a:rPr lang="en-US" altLang="zh-TW" sz="2000" dirty="0" smtClean="0">
                <a:latin typeface="Gentium Plus"/>
                <a:cs typeface="Gentium Plus"/>
              </a:rPr>
              <a:t>-</a:t>
            </a:r>
            <a:r>
              <a:rPr lang="en-US" altLang="zh-TW" sz="2000" cap="small" dirty="0" smtClean="0">
                <a:latin typeface="Gentium Plus"/>
                <a:cs typeface="Gentium Plus"/>
              </a:rPr>
              <a:t>dim</a:t>
            </a:r>
            <a:r>
              <a:rPr lang="en-US" sz="2000" dirty="0" smtClean="0">
                <a:latin typeface="Gentium Plus"/>
                <a:cs typeface="Gentium Plus"/>
              </a:rPr>
              <a:t>) ‘leg’</a:t>
            </a:r>
          </a:p>
          <a:p>
            <a:pPr marL="0" indent="0">
              <a:buNone/>
            </a:pPr>
            <a:endParaRPr lang="en-US" altLang="zh-TW" sz="2000" dirty="0" smtClean="0">
              <a:latin typeface="Gentium Plus"/>
              <a:ea typeface="华文楷体"/>
              <a:cs typeface="Gentium Plus"/>
            </a:endParaRPr>
          </a:p>
          <a:p>
            <a:pPr marL="0" indent="0">
              <a:buNone/>
            </a:pPr>
            <a:r>
              <a:rPr lang="zh-TW" altLang="en-US" sz="2000" dirty="0" smtClean="0">
                <a:latin typeface="Gentium Plus"/>
                <a:ea typeface="华文楷体"/>
                <a:cs typeface="Gentium Plus"/>
              </a:rPr>
              <a:t>正下兒</a:t>
            </a:r>
            <a:r>
              <a:rPr lang="en-US" altLang="zh-TW" sz="2000" dirty="0" smtClean="0">
                <a:latin typeface="Gentium Plus"/>
                <a:ea typeface="华文楷体"/>
                <a:cs typeface="Gentium Plus"/>
              </a:rPr>
              <a:t> </a:t>
            </a:r>
            <a:r>
              <a:rPr lang="en-US" altLang="zh-TW" sz="2000" i="1" dirty="0" smtClean="0">
                <a:latin typeface="Gentium Plus"/>
                <a:ea typeface="华文楷体"/>
                <a:cs typeface="Gentium Plus"/>
              </a:rPr>
              <a:t>tseŋ³³ ha²¹ -ŋ²³ &gt; tseŋ³³ haŋ³⁵</a:t>
            </a:r>
            <a:r>
              <a:rPr lang="en-US" altLang="zh-TW" sz="2000" dirty="0" smtClean="0">
                <a:latin typeface="Gentium Plus"/>
                <a:ea typeface="华文楷体"/>
                <a:cs typeface="Gentium Plus"/>
              </a:rPr>
              <a:t> ‘a while’</a:t>
            </a:r>
            <a:endParaRPr lang="zh-TW" altLang="en-US" sz="2000" i="1" dirty="0" smtClean="0">
              <a:latin typeface="Gentium Plus"/>
              <a:ea typeface="华文楷体"/>
              <a:cs typeface="Gentium Plus"/>
            </a:endParaRPr>
          </a:p>
          <a:p>
            <a:pPr marL="0" indent="0">
              <a:buNone/>
            </a:pPr>
            <a:endParaRPr lang="en-US" sz="2000" dirty="0" smtClean="0">
              <a:latin typeface="Gentium Plus"/>
              <a:cs typeface="Gentium Plus"/>
            </a:endParaRPr>
          </a:p>
          <a:p>
            <a:pPr marL="0" indent="0">
              <a:buNone/>
            </a:pPr>
            <a:r>
              <a:rPr lang="zh-TW" altLang="en-US" sz="2000" dirty="0" smtClean="0">
                <a:latin typeface="Gentium Plus"/>
                <a:ea typeface="华文楷体"/>
                <a:cs typeface="Gentium Plus"/>
              </a:rPr>
              <a:t>鵝</a:t>
            </a:r>
            <a:r>
              <a:rPr lang="en-US" altLang="zh-TW" sz="2000" dirty="0" smtClean="0">
                <a:latin typeface="Gentium Plus"/>
                <a:ea typeface="华文楷体"/>
                <a:cs typeface="Gentium Plus"/>
              </a:rPr>
              <a:t> </a:t>
            </a:r>
            <a:r>
              <a:rPr lang="en-US" altLang="zh-TW" sz="2000" i="1" dirty="0" smtClean="0">
                <a:latin typeface="Gentium Plus"/>
                <a:ea typeface="华文楷体"/>
                <a:cs typeface="Gentium Plus"/>
              </a:rPr>
              <a:t>ŋɔ²³ &gt; ŋɔ⁵³</a:t>
            </a:r>
            <a:r>
              <a:rPr lang="en-US" altLang="zh-TW" sz="2000" dirty="0" smtClean="0">
                <a:latin typeface="Gentium Plus"/>
                <a:ea typeface="华文楷体"/>
                <a:cs typeface="Gentium Plus"/>
              </a:rPr>
              <a:t> ‘goose’</a:t>
            </a:r>
          </a:p>
          <a:p>
            <a:pPr marL="0" indent="0">
              <a:buNone/>
            </a:pPr>
            <a:r>
              <a:rPr lang="zh-TW" altLang="en-US" sz="2000" dirty="0" smtClean="0">
                <a:latin typeface="Gentium Plus"/>
                <a:ea typeface="华文楷体"/>
                <a:cs typeface="Gentium Plus"/>
              </a:rPr>
              <a:t>販子</a:t>
            </a:r>
            <a:r>
              <a:rPr lang="en-US" altLang="zh-TW" sz="2000" dirty="0" smtClean="0">
                <a:latin typeface="Gentium Plus"/>
                <a:ea typeface="华文楷体"/>
                <a:cs typeface="Gentium Plus"/>
              </a:rPr>
              <a:t> </a:t>
            </a:r>
            <a:r>
              <a:rPr lang="en-US" altLang="zh-TW" sz="2000" i="1" dirty="0" smtClean="0">
                <a:latin typeface="Gentium Plus"/>
                <a:ea typeface="华文楷体"/>
                <a:cs typeface="Gentium Plus"/>
              </a:rPr>
              <a:t>fan³³-dei³⁵</a:t>
            </a:r>
            <a:r>
              <a:rPr lang="en-US" altLang="zh-TW" sz="2000" dirty="0" smtClean="0">
                <a:latin typeface="Gentium Plus"/>
                <a:ea typeface="华文楷体"/>
                <a:cs typeface="Gentium Plus"/>
              </a:rPr>
              <a:t> (sell</a:t>
            </a:r>
            <a:r>
              <a:rPr lang="en-US" altLang="zh-TW" sz="2000" dirty="0" smtClean="0">
                <a:latin typeface="Gentium Plus"/>
                <a:cs typeface="Gentium Plus"/>
              </a:rPr>
              <a:t>-</a:t>
            </a:r>
            <a:r>
              <a:rPr lang="en-US" altLang="zh-TW" sz="2000" cap="small" dirty="0" smtClean="0">
                <a:latin typeface="Gentium Plus"/>
                <a:cs typeface="Gentium Plus"/>
              </a:rPr>
              <a:t>dim</a:t>
            </a:r>
            <a:r>
              <a:rPr lang="en-US" altLang="zh-TW" sz="2000" dirty="0" smtClean="0">
                <a:latin typeface="Gentium Plus"/>
                <a:ea typeface="华文楷体"/>
                <a:cs typeface="Gentium Plus"/>
              </a:rPr>
              <a:t>) ‘hawker, peddler’ (</a:t>
            </a:r>
            <a:r>
              <a:rPr lang="zh-TW" altLang="en-US" sz="2000" dirty="0" smtClean="0">
                <a:latin typeface="Gentium Plus"/>
                <a:ea typeface="华文楷体"/>
                <a:cs typeface="Gentium Plus"/>
              </a:rPr>
              <a:t>子</a:t>
            </a:r>
            <a:r>
              <a:rPr lang="en-US" altLang="zh-TW" sz="2000" dirty="0" smtClean="0">
                <a:latin typeface="Gentium Plus"/>
                <a:ea typeface="华文楷体"/>
                <a:cs typeface="Gentium Plus"/>
              </a:rPr>
              <a:t> </a:t>
            </a:r>
            <a:r>
              <a:rPr lang="en-US" altLang="zh-TW" sz="2000" i="1" dirty="0" smtClean="0">
                <a:latin typeface="Gentium Plus"/>
                <a:ea typeface="华文楷体"/>
                <a:cs typeface="Gentium Plus"/>
              </a:rPr>
              <a:t>-dei³⁵</a:t>
            </a:r>
            <a:r>
              <a:rPr lang="en-US" altLang="zh-TW" sz="2000" dirty="0" smtClean="0">
                <a:latin typeface="Gentium Plus"/>
                <a:ea typeface="华文楷体"/>
                <a:cs typeface="Gentium Plus"/>
              </a:rPr>
              <a:t>: inspired by Hakka)</a:t>
            </a:r>
          </a:p>
          <a:p>
            <a:pPr marL="0" indent="0">
              <a:buNone/>
            </a:pPr>
            <a:r>
              <a:rPr lang="zh-TW" altLang="en-US" sz="2000" dirty="0" smtClean="0">
                <a:latin typeface="Gentium Plus"/>
                <a:ea typeface="华文楷体"/>
                <a:cs typeface="Gentium Plus"/>
              </a:rPr>
              <a:t>煙仔</a:t>
            </a:r>
            <a:r>
              <a:rPr lang="en-US" altLang="zh-TW" sz="2000" dirty="0" smtClean="0">
                <a:latin typeface="Gentium Plus"/>
                <a:ea typeface="华文楷体"/>
                <a:cs typeface="Gentium Plus"/>
              </a:rPr>
              <a:t> </a:t>
            </a:r>
            <a:r>
              <a:rPr lang="en-US" altLang="zh-TW" sz="2000" i="1" dirty="0" smtClean="0">
                <a:latin typeface="Gentium Plus"/>
                <a:ea typeface="华文楷体"/>
                <a:cs typeface="Gentium Plus"/>
              </a:rPr>
              <a:t>jin⁵³-dɐi³⁵ </a:t>
            </a:r>
            <a:r>
              <a:rPr lang="en-US" altLang="zh-TW" sz="2000" dirty="0" smtClean="0">
                <a:latin typeface="Gentium Plus"/>
                <a:ea typeface="华文楷体"/>
                <a:cs typeface="Gentium Plus"/>
              </a:rPr>
              <a:t>(tobacco-</a:t>
            </a:r>
            <a:r>
              <a:rPr lang="en-US" altLang="zh-TW" sz="2000" cap="small" dirty="0" smtClean="0">
                <a:latin typeface="Gentium Plus"/>
                <a:cs typeface="Gentium Plus"/>
              </a:rPr>
              <a:t>dim</a:t>
            </a:r>
            <a:r>
              <a:rPr lang="en-US" altLang="zh-TW" sz="2000" dirty="0" smtClean="0">
                <a:latin typeface="Gentium Plus"/>
                <a:ea typeface="华文楷体"/>
                <a:cs typeface="Gentium Plus"/>
              </a:rPr>
              <a:t>) ‘cigarette’ (</a:t>
            </a:r>
            <a:r>
              <a:rPr lang="zh-TW" altLang="en-US" sz="2000" dirty="0" smtClean="0">
                <a:latin typeface="Gentium Plus"/>
                <a:ea typeface="华文楷体"/>
                <a:cs typeface="Gentium Plus"/>
              </a:rPr>
              <a:t>仔</a:t>
            </a:r>
            <a:r>
              <a:rPr lang="en-US" altLang="zh-TW" sz="2000" dirty="0" smtClean="0">
                <a:latin typeface="Gentium Plus"/>
                <a:ea typeface="华文楷体"/>
                <a:cs typeface="Gentium Plus"/>
              </a:rPr>
              <a:t> </a:t>
            </a:r>
            <a:r>
              <a:rPr lang="en-US" altLang="zh-TW" sz="2000" i="1" dirty="0" smtClean="0">
                <a:latin typeface="Gentium Plus"/>
                <a:ea typeface="华文楷体"/>
                <a:cs typeface="Gentium Plus"/>
              </a:rPr>
              <a:t>-dɐi³⁵</a:t>
            </a:r>
            <a:r>
              <a:rPr lang="en-US" altLang="zh-TW" sz="2000" dirty="0" smtClean="0">
                <a:latin typeface="Gentium Plus"/>
                <a:ea typeface="华文楷体"/>
                <a:cs typeface="Gentium Plus"/>
              </a:rPr>
              <a:t>: inspired by Cantonese)</a:t>
            </a:r>
            <a:endParaRPr lang="zh-TW" altLang="en-US" sz="2000" dirty="0" smtClean="0">
              <a:latin typeface="Gentium Plus"/>
              <a:ea typeface="华文楷体"/>
              <a:cs typeface="Gentium Plus"/>
            </a:endParaRPr>
          </a:p>
          <a:p>
            <a:pPr marL="0" indent="0">
              <a:buNone/>
            </a:pPr>
            <a:endParaRPr lang="en-US" sz="2000" dirty="0" smtClean="0">
              <a:latin typeface="Gentium Plus"/>
              <a:cs typeface="Gentium Plus"/>
            </a:endParaRPr>
          </a:p>
          <a:p>
            <a:pPr marL="0" indent="0">
              <a:buNone/>
            </a:pPr>
            <a:endParaRPr lang="en-US" sz="2000" dirty="0" smtClean="0">
              <a:latin typeface="Gentium Plus"/>
              <a:cs typeface="Gentium Plus"/>
            </a:endParaRPr>
          </a:p>
        </p:txBody>
      </p:sp>
      <p:sp>
        <p:nvSpPr>
          <p:cNvPr id="6" name="Title 3"/>
          <p:cNvSpPr>
            <a:spLocks noGrp="1"/>
          </p:cNvSpPr>
          <p:nvPr>
            <p:ph type="title"/>
          </p:nvPr>
        </p:nvSpPr>
        <p:spPr>
          <a:xfrm>
            <a:off x="457200" y="274638"/>
            <a:ext cx="8229600" cy="1143000"/>
          </a:xfrm>
        </p:spPr>
        <p:txBody>
          <a:bodyPr>
            <a:normAutofit/>
          </a:bodyPr>
          <a:lstStyle/>
          <a:p>
            <a:pPr algn="l"/>
            <a:r>
              <a:rPr lang="x-none" altLang="zh-TW" dirty="0" smtClean="0">
                <a:latin typeface="Arial"/>
                <a:ea typeface="Heiti TC Light"/>
                <a:cs typeface="Arial"/>
              </a:rPr>
              <a:t>-N</a:t>
            </a:r>
            <a:r>
              <a:rPr lang="x-none" altLang="zh-TW" baseline="30000" dirty="0" smtClean="0">
                <a:latin typeface="Arial"/>
                <a:ea typeface="Heiti TC Light"/>
                <a:cs typeface="Arial"/>
              </a:rPr>
              <a:t>H</a:t>
            </a:r>
            <a:r>
              <a:rPr lang="x-none" altLang="zh-TW" dirty="0" smtClean="0">
                <a:latin typeface="Arial"/>
                <a:ea typeface="Heiti TC Light"/>
                <a:cs typeface="Arial"/>
              </a:rPr>
              <a:t> </a:t>
            </a:r>
            <a:r>
              <a:rPr lang="x-none" altLang="zh-TW" sz="2200" dirty="0" smtClean="0">
                <a:latin typeface="Arial"/>
                <a:ea typeface="Heiti TC Light"/>
                <a:cs typeface="Arial"/>
              </a:rPr>
              <a:t>(nasal suffix in high tone) </a:t>
            </a:r>
            <a:r>
              <a:rPr lang="x-none" altLang="zh-TW" dirty="0" smtClean="0">
                <a:latin typeface="Arial"/>
                <a:ea typeface="Heiti TC Light"/>
                <a:cs typeface="Arial"/>
              </a:rPr>
              <a:t>&gt;</a:t>
            </a:r>
            <a:r>
              <a:rPr lang="x-none" altLang="zh-TW" sz="2200" dirty="0" smtClean="0">
                <a:latin typeface="Arial"/>
                <a:ea typeface="Heiti TC Light"/>
                <a:cs typeface="Arial"/>
              </a:rPr>
              <a:t> </a:t>
            </a:r>
            <a:r>
              <a:rPr lang="x-none" altLang="zh-TW" dirty="0" smtClean="0">
                <a:latin typeface="Arial"/>
                <a:ea typeface="Heiti TC Light"/>
                <a:cs typeface="Arial"/>
              </a:rPr>
              <a:t>-</a:t>
            </a:r>
            <a:r>
              <a:rPr lang="x-none" altLang="zh-TW" baseline="30000" dirty="0" smtClean="0">
                <a:latin typeface="Arial"/>
                <a:ea typeface="Heiti TC Light"/>
                <a:cs typeface="Arial"/>
              </a:rPr>
              <a:t>H</a:t>
            </a:r>
            <a:endParaRPr lang="en-NZ" dirty="0">
              <a:latin typeface="Arial"/>
              <a:cs typeface="Arial"/>
            </a:endParaRPr>
          </a:p>
        </p:txBody>
      </p:sp>
      <p:sp>
        <p:nvSpPr>
          <p:cNvPr id="4" name="Rectangle 3"/>
          <p:cNvSpPr/>
          <p:nvPr/>
        </p:nvSpPr>
        <p:spPr>
          <a:xfrm>
            <a:off x="6604460" y="21709"/>
            <a:ext cx="2539540" cy="369332"/>
          </a:xfrm>
          <a:prstGeom prst="rect">
            <a:avLst/>
          </a:prstGeom>
        </p:spPr>
        <p:txBody>
          <a:bodyPr wrap="none">
            <a:spAutoFit/>
          </a:bodyPr>
          <a:lstStyle/>
          <a:p>
            <a:r>
              <a:rPr lang="en-NZ" dirty="0">
                <a:latin typeface="Courier New"/>
                <a:cs typeface="Courier New"/>
              </a:rPr>
              <a:t>https://t.ly/GbxC</a:t>
            </a:r>
          </a:p>
        </p:txBody>
      </p:sp>
    </p:spTree>
    <p:extLst>
      <p:ext uri="{BB962C8B-B14F-4D97-AF65-F5344CB8AC3E}">
        <p14:creationId xmlns:p14="http://schemas.microsoft.com/office/powerpoint/2010/main" val="23781639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000" dirty="0" err="1" smtClean="0">
                <a:latin typeface="Arial"/>
                <a:cs typeface="Arial"/>
              </a:rPr>
              <a:t>Màomíng</a:t>
            </a:r>
            <a:r>
              <a:rPr lang="en-US" sz="2000" dirty="0" smtClean="0">
                <a:latin typeface="Arial"/>
                <a:cs typeface="Arial"/>
              </a:rPr>
              <a:t> </a:t>
            </a:r>
            <a:r>
              <a:rPr lang="zh-TW" altLang="en-US" sz="2000" dirty="0" smtClean="0">
                <a:latin typeface="华文细黑"/>
                <a:ea typeface="华文细黑"/>
                <a:cs typeface="华文细黑"/>
              </a:rPr>
              <a:t>茂名</a:t>
            </a:r>
            <a:r>
              <a:rPr lang="en-US" sz="2000" dirty="0" smtClean="0">
                <a:latin typeface="Arial"/>
                <a:cs typeface="Arial"/>
              </a:rPr>
              <a:t> Yuè 	  </a:t>
            </a:r>
            <a:r>
              <a:rPr lang="en-US" sz="1600" dirty="0" smtClean="0">
                <a:latin typeface="Arial"/>
                <a:cs typeface="Arial"/>
              </a:rPr>
              <a:t>(</a:t>
            </a:r>
            <a:r>
              <a:rPr lang="en-US" altLang="zh-CN" sz="1600" dirty="0" err="1" smtClean="0">
                <a:latin typeface="Arial"/>
                <a:ea typeface="华文细黑"/>
                <a:cs typeface="Arial"/>
              </a:rPr>
              <a:t>Shào</a:t>
            </a:r>
            <a:r>
              <a:rPr lang="en-US" altLang="zh-CN" sz="1600" dirty="0" smtClean="0">
                <a:latin typeface="Arial"/>
                <a:ea typeface="华文细黑"/>
                <a:cs typeface="Arial"/>
              </a:rPr>
              <a:t> </a:t>
            </a:r>
            <a:r>
              <a:rPr lang="en-US" altLang="zh-CN" sz="1600" dirty="0" err="1" smtClean="0">
                <a:latin typeface="Arial"/>
                <a:ea typeface="华文细黑"/>
                <a:cs typeface="Arial"/>
              </a:rPr>
              <a:t>Huìjūn</a:t>
            </a:r>
            <a:r>
              <a:rPr lang="en-US" altLang="zh-CN" sz="1600" dirty="0" smtClean="0">
                <a:latin typeface="Arial"/>
                <a:ea typeface="华文细黑"/>
                <a:cs typeface="Arial"/>
              </a:rPr>
              <a:t> </a:t>
            </a:r>
            <a:r>
              <a:rPr lang="zh-CN" altLang="en-US" sz="1600" dirty="0" smtClean="0">
                <a:latin typeface="Arial"/>
                <a:ea typeface="华文细黑"/>
                <a:cs typeface="Arial"/>
              </a:rPr>
              <a:t>邵慧君</a:t>
            </a:r>
            <a:r>
              <a:rPr lang="en-US" altLang="zh-CN" sz="1600" dirty="0" smtClean="0">
                <a:latin typeface="Arial"/>
                <a:ea typeface="华文细黑"/>
                <a:cs typeface="Arial"/>
              </a:rPr>
              <a:t> &amp; </a:t>
            </a:r>
            <a:r>
              <a:rPr lang="en-US" altLang="zh-CN" sz="1600" dirty="0" err="1" smtClean="0">
                <a:latin typeface="Arial"/>
                <a:ea typeface="华文细黑"/>
                <a:cs typeface="Arial"/>
              </a:rPr>
              <a:t>Gān</a:t>
            </a:r>
            <a:r>
              <a:rPr lang="en-US" altLang="zh-CN" sz="1600" dirty="0" smtClean="0">
                <a:latin typeface="Arial"/>
                <a:ea typeface="华文细黑"/>
                <a:cs typeface="Arial"/>
              </a:rPr>
              <a:t> </a:t>
            </a:r>
            <a:r>
              <a:rPr lang="en-US" altLang="zh-CN" sz="1600" dirty="0" err="1" smtClean="0">
                <a:latin typeface="Arial"/>
                <a:ea typeface="华文细黑"/>
                <a:cs typeface="Arial"/>
              </a:rPr>
              <a:t>Yū’ēn</a:t>
            </a:r>
            <a:r>
              <a:rPr lang="en-US" altLang="zh-CN" sz="1600" dirty="0" smtClean="0">
                <a:latin typeface="Arial"/>
                <a:ea typeface="华文细黑"/>
                <a:cs typeface="Arial"/>
              </a:rPr>
              <a:t> </a:t>
            </a:r>
            <a:r>
              <a:rPr lang="zh-CN" altLang="en-US" sz="1600" dirty="0" smtClean="0">
                <a:latin typeface="Arial"/>
                <a:ea typeface="华文细黑"/>
                <a:cs typeface="Arial"/>
              </a:rPr>
              <a:t>甘于恩</a:t>
            </a:r>
            <a:r>
              <a:rPr lang="en-US" altLang="zh-CN" sz="1600" dirty="0" smtClean="0">
                <a:latin typeface="Arial"/>
                <a:ea typeface="华文细黑"/>
                <a:cs typeface="Arial"/>
              </a:rPr>
              <a:t> </a:t>
            </a:r>
            <a:r>
              <a:rPr lang="en-US" altLang="zh-CN" sz="1600" dirty="0" smtClean="0">
                <a:latin typeface="Arial"/>
                <a:cs typeface="Arial"/>
              </a:rPr>
              <a:t>2007b)</a:t>
            </a:r>
            <a:endParaRPr lang="en-US" sz="1600" dirty="0" smtClean="0">
              <a:latin typeface="Arial"/>
              <a:cs typeface="Arial"/>
            </a:endParaRPr>
          </a:p>
          <a:p>
            <a:pPr marL="0" indent="0">
              <a:buNone/>
            </a:pPr>
            <a:endParaRPr lang="en-US" sz="2000" dirty="0" smtClean="0">
              <a:latin typeface="Arial"/>
              <a:cs typeface="Arial"/>
            </a:endParaRPr>
          </a:p>
          <a:p>
            <a:pPr marL="0" indent="0">
              <a:buNone/>
            </a:pPr>
            <a:r>
              <a:rPr lang="en-US" sz="2000" i="1" dirty="0" smtClean="0">
                <a:latin typeface="Gentium Plus"/>
                <a:cs typeface="Gentium Plus"/>
              </a:rPr>
              <a:t>-</a:t>
            </a:r>
            <a:r>
              <a:rPr lang="en-US" sz="2000" i="1" dirty="0" err="1" smtClean="0">
                <a:latin typeface="Gentium Plus"/>
                <a:cs typeface="Gentium Plus"/>
              </a:rPr>
              <a:t>ɲi</a:t>
            </a:r>
            <a:r>
              <a:rPr lang="en-US" sz="2000" i="1" dirty="0" smtClean="0">
                <a:latin typeface="Gentium Plus"/>
                <a:cs typeface="Gentium Plus"/>
              </a:rPr>
              <a:t>⁵⁵</a:t>
            </a:r>
            <a:r>
              <a:rPr lang="en-US" sz="2000" dirty="0" smtClean="0">
                <a:latin typeface="Arial"/>
                <a:cs typeface="Arial"/>
              </a:rPr>
              <a:t> or</a:t>
            </a:r>
            <a:r>
              <a:rPr lang="en-US" sz="2000" i="1" dirty="0" smtClean="0">
                <a:latin typeface="Arial"/>
                <a:cs typeface="Arial"/>
              </a:rPr>
              <a:t> </a:t>
            </a:r>
            <a:r>
              <a:rPr lang="en-US" sz="2000" dirty="0" smtClean="0">
                <a:latin typeface="Arial"/>
                <a:cs typeface="Arial"/>
              </a:rPr>
              <a:t>(N)↗︎ 	[↗︎: rise to very high, often falsetto]</a:t>
            </a:r>
          </a:p>
          <a:p>
            <a:pPr marL="0" indent="0">
              <a:buNone/>
            </a:pPr>
            <a:r>
              <a:rPr lang="en-US" sz="2000" i="1" dirty="0" smtClean="0">
                <a:latin typeface="Arial"/>
                <a:cs typeface="Arial"/>
              </a:rPr>
              <a:t> </a:t>
            </a:r>
            <a:endParaRPr lang="en-US" sz="2000" i="1" dirty="0">
              <a:latin typeface="Arial"/>
              <a:cs typeface="Arial"/>
            </a:endParaRPr>
          </a:p>
          <a:p>
            <a:pPr marL="0" indent="0">
              <a:buNone/>
            </a:pPr>
            <a:r>
              <a:rPr lang="zh-TW" altLang="en-US" sz="2000" dirty="0" smtClean="0">
                <a:latin typeface="华文楷体"/>
                <a:ea typeface="华文楷体"/>
                <a:cs typeface="华文楷体"/>
              </a:rPr>
              <a:t>豬兒</a:t>
            </a:r>
            <a:r>
              <a:rPr lang="en-US" altLang="zh-TW" sz="2000" dirty="0" smtClean="0">
                <a:latin typeface="Gentium Plus"/>
                <a:ea typeface="华文楷体"/>
                <a:cs typeface="Gentium Plus"/>
              </a:rPr>
              <a:t> </a:t>
            </a:r>
            <a:r>
              <a:rPr lang="en-US" altLang="zh-TW" sz="2000" i="1" dirty="0" err="1" smtClean="0">
                <a:latin typeface="Gentium Plus"/>
                <a:ea typeface="华文楷体"/>
                <a:cs typeface="Gentium Plus"/>
              </a:rPr>
              <a:t>tʃi</a:t>
            </a:r>
            <a:r>
              <a:rPr lang="en-US" altLang="zh-TW" sz="2000" i="1" dirty="0" smtClean="0">
                <a:latin typeface="Gentium Plus"/>
                <a:ea typeface="华文楷体"/>
                <a:cs typeface="Gentium Plus"/>
              </a:rPr>
              <a:t>⁵⁵ </a:t>
            </a:r>
            <a:r>
              <a:rPr lang="en-US" altLang="zh-TW" sz="2000" i="1" dirty="0" smtClean="0">
                <a:latin typeface="Gentium Plus"/>
                <a:cs typeface="Gentium Plus"/>
              </a:rPr>
              <a:t>-</a:t>
            </a:r>
            <a:r>
              <a:rPr lang="en-US" altLang="zh-TW" sz="2000" i="1" dirty="0" err="1" smtClean="0">
                <a:latin typeface="Gentium Plus"/>
                <a:cs typeface="Gentium Plus"/>
              </a:rPr>
              <a:t>ɲi</a:t>
            </a:r>
            <a:r>
              <a:rPr lang="en-US" altLang="zh-TW" sz="2000" i="1" dirty="0" smtClean="0">
                <a:latin typeface="Gentium Plus"/>
                <a:cs typeface="Gentium Plus"/>
              </a:rPr>
              <a:t>⁵⁵</a:t>
            </a:r>
            <a:r>
              <a:rPr lang="en-US" sz="2000" i="1" dirty="0" smtClean="0">
                <a:latin typeface="Gentium Plus"/>
                <a:cs typeface="Gentium Plus"/>
              </a:rPr>
              <a:t> / </a:t>
            </a:r>
            <a:r>
              <a:rPr lang="en-US" altLang="zh-TW" sz="2000" i="1" dirty="0" err="1" smtClean="0">
                <a:latin typeface="Gentium Plus"/>
                <a:ea typeface="华文楷体"/>
                <a:cs typeface="Gentium Plus"/>
              </a:rPr>
              <a:t>tʃin</a:t>
            </a:r>
            <a:r>
              <a:rPr lang="en-US" sz="2000" dirty="0" smtClean="0">
                <a:latin typeface="Arial"/>
                <a:cs typeface="Arial"/>
              </a:rPr>
              <a:t>↗︎</a:t>
            </a:r>
            <a:r>
              <a:rPr lang="en-US" sz="2000" i="1" dirty="0" smtClean="0">
                <a:latin typeface="Gentium Plus"/>
                <a:cs typeface="Gentium Plus"/>
              </a:rPr>
              <a:t> </a:t>
            </a:r>
            <a:r>
              <a:rPr lang="en-US" sz="2000" dirty="0" smtClean="0">
                <a:latin typeface="Gentium Plus"/>
                <a:cs typeface="Gentium Plus"/>
              </a:rPr>
              <a:t>(pig</a:t>
            </a:r>
            <a:r>
              <a:rPr lang="en-US" altLang="zh-TW" sz="2000" dirty="0" smtClean="0">
                <a:latin typeface="Gentium Plus"/>
                <a:cs typeface="Gentium Plus"/>
              </a:rPr>
              <a:t>-</a:t>
            </a:r>
            <a:r>
              <a:rPr lang="en-US" altLang="zh-TW" sz="2000" cap="small" dirty="0" smtClean="0">
                <a:latin typeface="Gentium Plus"/>
                <a:cs typeface="Gentium Plus"/>
              </a:rPr>
              <a:t>dim</a:t>
            </a:r>
            <a:r>
              <a:rPr lang="en-US" sz="2000" dirty="0" smtClean="0">
                <a:latin typeface="Gentium Plus"/>
                <a:cs typeface="Gentium Plus"/>
              </a:rPr>
              <a:t>)</a:t>
            </a:r>
            <a:r>
              <a:rPr lang="en-US" sz="2000" i="1" dirty="0" smtClean="0">
                <a:latin typeface="Gentium Plus"/>
                <a:cs typeface="Gentium Plus"/>
              </a:rPr>
              <a:t> </a:t>
            </a:r>
            <a:r>
              <a:rPr lang="en-US" sz="2000" dirty="0" smtClean="0">
                <a:latin typeface="Gentium Plus"/>
                <a:cs typeface="Gentium Plus"/>
              </a:rPr>
              <a:t>‘piglet’</a:t>
            </a:r>
            <a:endParaRPr lang="zh-TW" altLang="en-US" sz="2000" dirty="0" smtClean="0">
              <a:latin typeface="华文楷体"/>
              <a:ea typeface="华文楷体"/>
              <a:cs typeface="华文楷体"/>
            </a:endParaRPr>
          </a:p>
          <a:p>
            <a:pPr marL="0" indent="0">
              <a:buNone/>
            </a:pPr>
            <a:r>
              <a:rPr lang="zh-CN" altLang="en-US" sz="2000" dirty="0" smtClean="0">
                <a:latin typeface="华文楷体"/>
                <a:ea typeface="华文楷体"/>
                <a:cs typeface="华文楷体"/>
              </a:rPr>
              <a:t>勺</a:t>
            </a:r>
            <a:r>
              <a:rPr lang="zh-TW" altLang="en-US" sz="2000" dirty="0" smtClean="0">
                <a:latin typeface="华文楷体"/>
                <a:ea typeface="华文楷体"/>
                <a:cs typeface="华文楷体"/>
              </a:rPr>
              <a:t>兒</a:t>
            </a:r>
            <a:r>
              <a:rPr lang="en-US" sz="2000" dirty="0" smtClean="0">
                <a:latin typeface="Gentium Plus"/>
                <a:cs typeface="Gentium Plus"/>
              </a:rPr>
              <a:t> </a:t>
            </a:r>
            <a:r>
              <a:rPr lang="en-US" sz="2000" i="1" dirty="0" smtClean="0">
                <a:latin typeface="Gentium Plus"/>
                <a:cs typeface="Gentium Plus"/>
              </a:rPr>
              <a:t>ʃiak²²-ɲi⁵⁵ / </a:t>
            </a:r>
            <a:r>
              <a:rPr lang="en-US" sz="2000" i="1" dirty="0" err="1" smtClean="0">
                <a:latin typeface="Gentium Plus"/>
                <a:cs typeface="Gentium Plus"/>
              </a:rPr>
              <a:t>ʃiaŋ</a:t>
            </a:r>
            <a:r>
              <a:rPr lang="en-US" sz="2000" dirty="0" smtClean="0">
                <a:latin typeface="Arial"/>
                <a:cs typeface="Arial"/>
              </a:rPr>
              <a:t>↗︎</a:t>
            </a:r>
            <a:r>
              <a:rPr lang="en-US" sz="2000" i="1" dirty="0" smtClean="0">
                <a:latin typeface="Gentium Plus"/>
                <a:cs typeface="Gentium Plus"/>
              </a:rPr>
              <a:t> </a:t>
            </a:r>
            <a:r>
              <a:rPr lang="en-US" sz="2000" dirty="0" smtClean="0">
                <a:latin typeface="Gentium Plus"/>
                <a:cs typeface="Gentium Plus"/>
              </a:rPr>
              <a:t>(spoon</a:t>
            </a:r>
            <a:r>
              <a:rPr lang="en-US" altLang="zh-TW" sz="2000" dirty="0" smtClean="0">
                <a:latin typeface="Gentium Plus"/>
                <a:cs typeface="Gentium Plus"/>
              </a:rPr>
              <a:t>-</a:t>
            </a:r>
            <a:r>
              <a:rPr lang="en-US" altLang="zh-TW" sz="2000" cap="small" dirty="0" smtClean="0">
                <a:latin typeface="Gentium Plus"/>
                <a:cs typeface="Gentium Plus"/>
              </a:rPr>
              <a:t>dim</a:t>
            </a:r>
            <a:r>
              <a:rPr lang="en-US" sz="2000" dirty="0" smtClean="0">
                <a:latin typeface="Gentium Plus"/>
                <a:cs typeface="Gentium Plus"/>
              </a:rPr>
              <a:t>)</a:t>
            </a:r>
            <a:r>
              <a:rPr lang="en-US" sz="2000" i="1" dirty="0" smtClean="0">
                <a:latin typeface="Gentium Plus"/>
                <a:cs typeface="Gentium Plus"/>
              </a:rPr>
              <a:t> </a:t>
            </a:r>
            <a:r>
              <a:rPr lang="en-US" sz="2000" dirty="0" smtClean="0">
                <a:latin typeface="Gentium Plus"/>
                <a:cs typeface="Gentium Plus"/>
              </a:rPr>
              <a:t>‘spoon’</a:t>
            </a:r>
          </a:p>
          <a:p>
            <a:pPr marL="0" indent="0">
              <a:buNone/>
            </a:pPr>
            <a:r>
              <a:rPr lang="zh-TW" altLang="en-US" sz="2000" dirty="0" smtClean="0">
                <a:latin typeface="华文楷体"/>
                <a:ea typeface="华文楷体"/>
                <a:cs typeface="华文楷体"/>
              </a:rPr>
              <a:t>印兒</a:t>
            </a:r>
            <a:r>
              <a:rPr lang="en-US" altLang="zh-TW" sz="2000" dirty="0" smtClean="0">
                <a:latin typeface="Gentium Plus"/>
                <a:ea typeface="华文楷体"/>
                <a:cs typeface="Gentium Plus"/>
              </a:rPr>
              <a:t> </a:t>
            </a:r>
            <a:r>
              <a:rPr lang="en-US" altLang="zh-TW" sz="2000" i="1" dirty="0" smtClean="0">
                <a:latin typeface="Gentium Plus"/>
                <a:ea typeface="华文楷体"/>
                <a:cs typeface="Gentium Plus"/>
              </a:rPr>
              <a:t>jɐn³³ </a:t>
            </a:r>
            <a:r>
              <a:rPr lang="en-US" sz="2000" i="1" dirty="0" smtClean="0">
                <a:latin typeface="Gentium Plus"/>
                <a:cs typeface="Gentium Plus"/>
              </a:rPr>
              <a:t>-</a:t>
            </a:r>
            <a:r>
              <a:rPr lang="en-US" sz="2000" i="1" dirty="0" err="1" smtClean="0">
                <a:latin typeface="Gentium Plus"/>
                <a:cs typeface="Gentium Plus"/>
              </a:rPr>
              <a:t>ɲi</a:t>
            </a:r>
            <a:r>
              <a:rPr lang="en-US" sz="2000" i="1" dirty="0" smtClean="0">
                <a:latin typeface="Gentium Plus"/>
                <a:cs typeface="Gentium Plus"/>
              </a:rPr>
              <a:t>⁵⁵ / </a:t>
            </a:r>
            <a:r>
              <a:rPr lang="en-US" altLang="zh-TW" sz="2000" i="1" dirty="0" err="1" smtClean="0">
                <a:latin typeface="Gentium Plus"/>
                <a:ea typeface="华文楷体"/>
                <a:cs typeface="Gentium Plus"/>
              </a:rPr>
              <a:t>jɐn</a:t>
            </a:r>
            <a:r>
              <a:rPr lang="en-US" sz="2000" dirty="0" smtClean="0">
                <a:latin typeface="Arial"/>
                <a:cs typeface="Arial"/>
              </a:rPr>
              <a:t>↗︎</a:t>
            </a:r>
            <a:r>
              <a:rPr lang="en-US" sz="2000" i="1" dirty="0" smtClean="0">
                <a:latin typeface="Gentium Plus"/>
                <a:cs typeface="Gentium Plus"/>
              </a:rPr>
              <a:t> </a:t>
            </a:r>
            <a:r>
              <a:rPr lang="en-US" sz="2000" dirty="0" smtClean="0">
                <a:latin typeface="Gentium Plus"/>
                <a:cs typeface="Gentium Plus"/>
              </a:rPr>
              <a:t>(mark</a:t>
            </a:r>
            <a:r>
              <a:rPr lang="en-US" altLang="zh-TW" sz="2000" dirty="0" smtClean="0">
                <a:latin typeface="Gentium Plus"/>
                <a:cs typeface="Gentium Plus"/>
              </a:rPr>
              <a:t>-</a:t>
            </a:r>
            <a:r>
              <a:rPr lang="en-US" altLang="zh-TW" sz="2000" cap="small" dirty="0" smtClean="0">
                <a:latin typeface="Gentium Plus"/>
                <a:cs typeface="Gentium Plus"/>
              </a:rPr>
              <a:t>dim</a:t>
            </a:r>
            <a:r>
              <a:rPr lang="en-US" sz="2000" dirty="0" smtClean="0">
                <a:latin typeface="Gentium Plus"/>
                <a:cs typeface="Gentium Plus"/>
              </a:rPr>
              <a:t>)</a:t>
            </a:r>
            <a:r>
              <a:rPr lang="en-US" sz="2000" i="1" dirty="0" smtClean="0">
                <a:latin typeface="Gentium Plus"/>
                <a:cs typeface="Gentium Plus"/>
              </a:rPr>
              <a:t> </a:t>
            </a:r>
            <a:r>
              <a:rPr lang="en-US" sz="2000" dirty="0" smtClean="0">
                <a:latin typeface="Gentium Plus"/>
                <a:cs typeface="Gentium Plus"/>
              </a:rPr>
              <a:t>‘ink stamp’</a:t>
            </a:r>
            <a:endParaRPr lang="zh-TW" altLang="en-US" sz="2000" dirty="0" smtClean="0">
              <a:latin typeface="Gentium Plus"/>
              <a:ea typeface="华文楷体"/>
              <a:cs typeface="Gentium Plus"/>
            </a:endParaRPr>
          </a:p>
          <a:p>
            <a:pPr marL="0" indent="0">
              <a:buNone/>
            </a:pPr>
            <a:r>
              <a:rPr lang="zh-TW" altLang="en-US" sz="2000" dirty="0" smtClean="0">
                <a:latin typeface="华文楷体"/>
                <a:ea typeface="华文楷体"/>
                <a:cs typeface="华文楷体"/>
              </a:rPr>
              <a:t>雞兒</a:t>
            </a:r>
            <a:r>
              <a:rPr lang="en-US" altLang="zh-TW" sz="2000" dirty="0" smtClean="0">
                <a:latin typeface="Gentium Plus"/>
                <a:ea typeface="华文楷体"/>
                <a:cs typeface="Gentium Plus"/>
              </a:rPr>
              <a:t> </a:t>
            </a:r>
            <a:r>
              <a:rPr lang="en-US" altLang="zh-TW" sz="2000" i="1" dirty="0" err="1" smtClean="0">
                <a:latin typeface="Gentium Plus"/>
                <a:ea typeface="华文楷体"/>
                <a:cs typeface="Gentium Plus"/>
              </a:rPr>
              <a:t>kɐi</a:t>
            </a:r>
            <a:r>
              <a:rPr lang="en-US" altLang="zh-TW" sz="2000" i="1" dirty="0" smtClean="0">
                <a:latin typeface="Gentium Plus"/>
                <a:ea typeface="华文楷体"/>
                <a:cs typeface="Gentium Plus"/>
              </a:rPr>
              <a:t>⁵⁵ </a:t>
            </a:r>
            <a:r>
              <a:rPr lang="en-US" sz="2000" i="1" dirty="0" smtClean="0">
                <a:latin typeface="Gentium Plus"/>
                <a:cs typeface="Gentium Plus"/>
              </a:rPr>
              <a:t>-</a:t>
            </a:r>
            <a:r>
              <a:rPr lang="en-US" sz="2000" i="1" dirty="0" err="1" smtClean="0">
                <a:latin typeface="Gentium Plus"/>
                <a:cs typeface="Gentium Plus"/>
              </a:rPr>
              <a:t>ɲi</a:t>
            </a:r>
            <a:r>
              <a:rPr lang="en-US" sz="2000" i="1" dirty="0" smtClean="0">
                <a:latin typeface="Gentium Plus"/>
                <a:cs typeface="Gentium Plus"/>
              </a:rPr>
              <a:t>⁵⁵ / </a:t>
            </a:r>
            <a:r>
              <a:rPr lang="en-US" sz="2000" i="1" dirty="0" err="1" smtClean="0">
                <a:latin typeface="Gentium Plus"/>
                <a:cs typeface="Gentium Plus"/>
              </a:rPr>
              <a:t>kɐi</a:t>
            </a:r>
            <a:r>
              <a:rPr lang="en-US" sz="2000" dirty="0" smtClean="0">
                <a:latin typeface="Arial"/>
                <a:cs typeface="Arial"/>
              </a:rPr>
              <a:t>↗︎</a:t>
            </a:r>
            <a:r>
              <a:rPr lang="en-US" sz="2000" i="1" dirty="0" smtClean="0">
                <a:latin typeface="Gentium Plus"/>
                <a:cs typeface="Gentium Plus"/>
              </a:rPr>
              <a:t> </a:t>
            </a:r>
            <a:r>
              <a:rPr lang="en-US" sz="2000" dirty="0" smtClean="0">
                <a:latin typeface="Gentium Plus"/>
                <a:cs typeface="Gentium Plus"/>
              </a:rPr>
              <a:t>(fowl</a:t>
            </a:r>
            <a:r>
              <a:rPr lang="en-US" altLang="zh-TW" sz="2000" dirty="0" smtClean="0">
                <a:latin typeface="Gentium Plus"/>
                <a:cs typeface="Gentium Plus"/>
              </a:rPr>
              <a:t>-</a:t>
            </a:r>
            <a:r>
              <a:rPr lang="en-US" altLang="zh-TW" sz="2000" cap="small" dirty="0" smtClean="0">
                <a:latin typeface="Gentium Plus"/>
                <a:cs typeface="Gentium Plus"/>
              </a:rPr>
              <a:t>dim</a:t>
            </a:r>
            <a:r>
              <a:rPr lang="en-US" sz="2000" dirty="0" smtClean="0">
                <a:latin typeface="Gentium Plus"/>
                <a:cs typeface="Gentium Plus"/>
              </a:rPr>
              <a:t>)</a:t>
            </a:r>
            <a:r>
              <a:rPr lang="en-US" sz="2000" i="1" dirty="0" smtClean="0">
                <a:latin typeface="Gentium Plus"/>
                <a:cs typeface="Gentium Plus"/>
              </a:rPr>
              <a:t> </a:t>
            </a:r>
            <a:r>
              <a:rPr lang="en-US" sz="2000" dirty="0" smtClean="0">
                <a:latin typeface="Gentium Plus"/>
                <a:cs typeface="Gentium Plus"/>
              </a:rPr>
              <a:t>‘chick’</a:t>
            </a:r>
          </a:p>
          <a:p>
            <a:pPr marL="0" indent="0">
              <a:buNone/>
            </a:pPr>
            <a:endParaRPr lang="en-US" sz="2000" dirty="0" smtClean="0">
              <a:latin typeface="Gentium Plus"/>
              <a:cs typeface="Gentium Plus"/>
            </a:endParaRPr>
          </a:p>
          <a:p>
            <a:pPr marL="0" indent="0">
              <a:buNone/>
            </a:pPr>
            <a:endParaRPr lang="en-US" sz="2000" dirty="0" smtClean="0">
              <a:latin typeface="Gentium Plus"/>
              <a:cs typeface="Gentium Plus"/>
            </a:endParaRPr>
          </a:p>
        </p:txBody>
      </p:sp>
      <p:sp>
        <p:nvSpPr>
          <p:cNvPr id="6" name="Title 3"/>
          <p:cNvSpPr>
            <a:spLocks noGrp="1"/>
          </p:cNvSpPr>
          <p:nvPr>
            <p:ph type="title"/>
          </p:nvPr>
        </p:nvSpPr>
        <p:spPr>
          <a:xfrm>
            <a:off x="457200" y="274638"/>
            <a:ext cx="8229600" cy="1143000"/>
          </a:xfrm>
        </p:spPr>
        <p:txBody>
          <a:bodyPr>
            <a:normAutofit/>
          </a:bodyPr>
          <a:lstStyle/>
          <a:p>
            <a:pPr algn="l"/>
            <a:r>
              <a:rPr lang="x-none" altLang="zh-TW" dirty="0" smtClean="0">
                <a:latin typeface="Arial"/>
                <a:ea typeface="Heiti TC Light"/>
                <a:cs typeface="Arial"/>
              </a:rPr>
              <a:t>-N</a:t>
            </a:r>
            <a:r>
              <a:rPr lang="x-none" altLang="zh-TW" baseline="30000" dirty="0" smtClean="0">
                <a:latin typeface="Arial"/>
                <a:ea typeface="Heiti TC Light"/>
                <a:cs typeface="Arial"/>
              </a:rPr>
              <a:t>H</a:t>
            </a:r>
            <a:r>
              <a:rPr lang="x-none" altLang="zh-TW" dirty="0" smtClean="0">
                <a:latin typeface="Arial"/>
                <a:ea typeface="Heiti TC Light"/>
                <a:cs typeface="Arial"/>
              </a:rPr>
              <a:t> </a:t>
            </a:r>
            <a:r>
              <a:rPr lang="x-none" altLang="zh-TW" sz="2200" dirty="0" smtClean="0">
                <a:latin typeface="Arial"/>
                <a:ea typeface="Heiti TC Light"/>
                <a:cs typeface="Arial"/>
              </a:rPr>
              <a:t>(nasal suffix in high tone) </a:t>
            </a:r>
            <a:r>
              <a:rPr lang="x-none" altLang="zh-TW" dirty="0" smtClean="0">
                <a:latin typeface="Arial"/>
                <a:ea typeface="Heiti TC Light"/>
                <a:cs typeface="Arial"/>
              </a:rPr>
              <a:t>&gt;</a:t>
            </a:r>
            <a:r>
              <a:rPr lang="x-none" altLang="zh-TW" sz="2200" dirty="0" smtClean="0">
                <a:latin typeface="Arial"/>
                <a:ea typeface="Heiti TC Light"/>
                <a:cs typeface="Arial"/>
              </a:rPr>
              <a:t> </a:t>
            </a:r>
            <a:r>
              <a:rPr lang="x-none" altLang="zh-TW" dirty="0" smtClean="0">
                <a:latin typeface="Arial"/>
                <a:ea typeface="Heiti TC Light"/>
                <a:cs typeface="Arial"/>
              </a:rPr>
              <a:t>-</a:t>
            </a:r>
            <a:r>
              <a:rPr lang="x-none" altLang="zh-TW" baseline="30000" dirty="0" smtClean="0">
                <a:latin typeface="Arial"/>
                <a:ea typeface="Heiti TC Light"/>
                <a:cs typeface="Arial"/>
              </a:rPr>
              <a:t>H</a:t>
            </a:r>
            <a:endParaRPr lang="en-NZ" dirty="0">
              <a:latin typeface="Arial"/>
              <a:cs typeface="Arial"/>
            </a:endParaRPr>
          </a:p>
        </p:txBody>
      </p:sp>
      <p:sp>
        <p:nvSpPr>
          <p:cNvPr id="4" name="Rectangle 3"/>
          <p:cNvSpPr/>
          <p:nvPr/>
        </p:nvSpPr>
        <p:spPr>
          <a:xfrm>
            <a:off x="6604460" y="21709"/>
            <a:ext cx="2539540" cy="369332"/>
          </a:xfrm>
          <a:prstGeom prst="rect">
            <a:avLst/>
          </a:prstGeom>
        </p:spPr>
        <p:txBody>
          <a:bodyPr wrap="none">
            <a:spAutoFit/>
          </a:bodyPr>
          <a:lstStyle/>
          <a:p>
            <a:r>
              <a:rPr lang="en-NZ" dirty="0">
                <a:latin typeface="Courier New"/>
                <a:cs typeface="Courier New"/>
              </a:rPr>
              <a:t>https://t.ly/GbxC</a:t>
            </a:r>
          </a:p>
        </p:txBody>
      </p:sp>
    </p:spTree>
    <p:extLst>
      <p:ext uri="{BB962C8B-B14F-4D97-AF65-F5344CB8AC3E}">
        <p14:creationId xmlns:p14="http://schemas.microsoft.com/office/powerpoint/2010/main" val="38832056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003800"/>
          </a:xfrm>
        </p:spPr>
        <p:txBody>
          <a:bodyPr>
            <a:normAutofit lnSpcReduction="10000"/>
          </a:bodyPr>
          <a:lstStyle/>
          <a:p>
            <a:pPr marL="0" indent="0">
              <a:buNone/>
            </a:pPr>
            <a:r>
              <a:rPr lang="x-none" sz="2000" dirty="0" smtClean="0">
                <a:latin typeface="Arial"/>
                <a:cs typeface="Arial"/>
              </a:rPr>
              <a:t>X</a:t>
            </a:r>
            <a:r>
              <a:rPr lang="en-US" sz="2000" dirty="0" err="1" smtClean="0">
                <a:latin typeface="Arial"/>
                <a:cs typeface="Arial"/>
              </a:rPr>
              <a:t>ìnyí</a:t>
            </a:r>
            <a:r>
              <a:rPr lang="en-US" sz="2000" dirty="0" smtClean="0">
                <a:latin typeface="Arial"/>
                <a:cs typeface="Arial"/>
              </a:rPr>
              <a:t> </a:t>
            </a:r>
            <a:r>
              <a:rPr lang="zh-TW" altLang="en-US" sz="2000" dirty="0" smtClean="0">
                <a:latin typeface="华文细黑"/>
                <a:ea typeface="华文细黑"/>
                <a:cs typeface="华文细黑"/>
              </a:rPr>
              <a:t>信宜</a:t>
            </a:r>
            <a:r>
              <a:rPr lang="en-US" sz="2000" dirty="0" smtClean="0">
                <a:latin typeface="Arial"/>
                <a:cs typeface="Arial"/>
              </a:rPr>
              <a:t> Yuè 		</a:t>
            </a:r>
            <a:r>
              <a:rPr lang="en-US" sz="1600" dirty="0" smtClean="0">
                <a:latin typeface="Arial"/>
                <a:cs typeface="Arial"/>
              </a:rPr>
              <a:t>(</a:t>
            </a:r>
            <a:r>
              <a:rPr lang="en-US" sz="1600" dirty="0" err="1" smtClean="0">
                <a:latin typeface="Arial"/>
                <a:cs typeface="Arial"/>
              </a:rPr>
              <a:t>Zhān</a:t>
            </a:r>
            <a:r>
              <a:rPr lang="en-US" sz="1600" dirty="0" smtClean="0">
                <a:latin typeface="Arial"/>
                <a:cs typeface="Arial"/>
              </a:rPr>
              <a:t> </a:t>
            </a:r>
            <a:r>
              <a:rPr lang="en-US" sz="1600" dirty="0" err="1" smtClean="0">
                <a:latin typeface="Arial"/>
                <a:cs typeface="Arial"/>
              </a:rPr>
              <a:t>Bóhuì</a:t>
            </a:r>
            <a:r>
              <a:rPr lang="en-US" sz="1600" dirty="0" smtClean="0">
                <a:latin typeface="Arial"/>
                <a:cs typeface="Arial"/>
              </a:rPr>
              <a:t> </a:t>
            </a:r>
            <a:r>
              <a:rPr lang="zh-TW" altLang="en-US" sz="1600" dirty="0" smtClean="0">
                <a:latin typeface="华文细黑"/>
                <a:ea typeface="华文细黑"/>
                <a:cs typeface="华文细黑"/>
              </a:rPr>
              <a:t>詹伯慧</a:t>
            </a:r>
            <a:r>
              <a:rPr lang="en-US" sz="1600" dirty="0" smtClean="0">
                <a:latin typeface="Arial"/>
                <a:cs typeface="Arial"/>
              </a:rPr>
              <a:t> </a:t>
            </a:r>
            <a:r>
              <a:rPr lang="en-US" sz="1600" dirty="0">
                <a:latin typeface="Arial"/>
                <a:cs typeface="Arial"/>
              </a:rPr>
              <a:t>et al. 2002: </a:t>
            </a:r>
            <a:r>
              <a:rPr lang="en-US" sz="1600" dirty="0" smtClean="0">
                <a:latin typeface="Arial"/>
                <a:cs typeface="Arial"/>
              </a:rPr>
              <a:t>204)</a:t>
            </a:r>
          </a:p>
          <a:p>
            <a:pPr marL="0" indent="0">
              <a:buNone/>
            </a:pPr>
            <a:r>
              <a:rPr lang="en-US" sz="2000" dirty="0" smtClean="0">
                <a:latin typeface="Arial"/>
                <a:cs typeface="Arial"/>
              </a:rPr>
              <a:t>primarily (N)↗︎ 	[↗︎: rise to very high, often falsetto]</a:t>
            </a:r>
            <a:endParaRPr lang="en-US" sz="2000" dirty="0">
              <a:latin typeface="Arial"/>
              <a:cs typeface="Arial"/>
            </a:endParaRPr>
          </a:p>
          <a:p>
            <a:pPr marL="0" indent="0">
              <a:buNone/>
            </a:pPr>
            <a:r>
              <a:rPr lang="zh-TW" altLang="en-US" sz="2000" dirty="0" smtClean="0">
                <a:latin typeface="华文楷体"/>
                <a:ea typeface="华文楷体"/>
                <a:cs typeface="华文楷体"/>
              </a:rPr>
              <a:t>魚</a:t>
            </a:r>
            <a:r>
              <a:rPr lang="en-US" sz="2000" dirty="0" smtClean="0">
                <a:latin typeface="Gentium Plus"/>
                <a:cs typeface="Gentium Plus"/>
              </a:rPr>
              <a:t> </a:t>
            </a:r>
            <a:r>
              <a:rPr lang="en-US" sz="2000" i="1" dirty="0" smtClean="0">
                <a:latin typeface="Gentium Plus"/>
                <a:cs typeface="Gentium Plus"/>
              </a:rPr>
              <a:t>ɲy¹³</a:t>
            </a:r>
            <a:r>
              <a:rPr lang="en-US" sz="2000" dirty="0" smtClean="0">
                <a:latin typeface="Gentium Plus"/>
                <a:cs typeface="Gentium Plus"/>
              </a:rPr>
              <a:t> ‘fish’ &gt; </a:t>
            </a:r>
            <a:r>
              <a:rPr lang="en-US" sz="2000" i="1" dirty="0" err="1" smtClean="0">
                <a:latin typeface="Gentium Plus"/>
                <a:cs typeface="Gentium Plus"/>
              </a:rPr>
              <a:t>ɲyn</a:t>
            </a:r>
            <a:r>
              <a:rPr lang="en-US" sz="2000" dirty="0" smtClean="0">
                <a:latin typeface="Gentium Plus"/>
                <a:cs typeface="Gentium Plus"/>
              </a:rPr>
              <a:t>↗︎ ‘little fish’</a:t>
            </a:r>
          </a:p>
          <a:p>
            <a:pPr marL="0" indent="0">
              <a:buNone/>
            </a:pPr>
            <a:r>
              <a:rPr lang="zh-TW" altLang="en-US" sz="2000" dirty="0" smtClean="0">
                <a:latin typeface="华文楷体"/>
                <a:ea typeface="华文楷体"/>
                <a:cs typeface="华文楷体"/>
              </a:rPr>
              <a:t>亞叔</a:t>
            </a:r>
            <a:r>
              <a:rPr lang="en-US" sz="2000" dirty="0" smtClean="0">
                <a:latin typeface="Gentium Plus"/>
                <a:cs typeface="Gentium Plus"/>
              </a:rPr>
              <a:t> </a:t>
            </a:r>
            <a:r>
              <a:rPr lang="en-US" sz="2000" i="1" dirty="0" smtClean="0">
                <a:latin typeface="Gentium Plus"/>
                <a:cs typeface="Gentium Plus"/>
              </a:rPr>
              <a:t>a³³ </a:t>
            </a:r>
            <a:r>
              <a:rPr lang="en-US" sz="2000" i="1" dirty="0" err="1" smtClean="0">
                <a:latin typeface="Gentium Plus"/>
                <a:cs typeface="Gentium Plus"/>
              </a:rPr>
              <a:t>sok</a:t>
            </a:r>
            <a:r>
              <a:rPr lang="en-US" sz="2000" i="1" dirty="0" smtClean="0">
                <a:latin typeface="Gentium Plus"/>
                <a:cs typeface="Gentium Plus"/>
              </a:rPr>
              <a:t>⁵⁵</a:t>
            </a:r>
            <a:r>
              <a:rPr lang="en-US" sz="2000" dirty="0" smtClean="0">
                <a:latin typeface="Gentium Plus"/>
                <a:cs typeface="Gentium Plus"/>
              </a:rPr>
              <a:t> (</a:t>
            </a:r>
            <a:r>
              <a:rPr lang="en-US" sz="2000" dirty="0" err="1" smtClean="0">
                <a:latin typeface="Gentium Plus"/>
                <a:cs typeface="Gentium Plus"/>
              </a:rPr>
              <a:t>dad.y.bro</a:t>
            </a:r>
            <a:r>
              <a:rPr lang="en-US" sz="2000" dirty="0" smtClean="0">
                <a:latin typeface="Gentium Plus"/>
                <a:cs typeface="Gentium Plus"/>
              </a:rPr>
              <a:t>) ‘uncle’ &gt; </a:t>
            </a:r>
            <a:r>
              <a:rPr lang="en-US" sz="2000" i="1" dirty="0" smtClean="0">
                <a:latin typeface="Gentium Plus"/>
                <a:cs typeface="Gentium Plus"/>
              </a:rPr>
              <a:t>a³³ </a:t>
            </a:r>
            <a:r>
              <a:rPr lang="en-US" sz="2000" i="1" dirty="0" err="1" smtClean="0">
                <a:latin typeface="Gentium Plus"/>
                <a:cs typeface="Gentium Plus"/>
              </a:rPr>
              <a:t>soŋ</a:t>
            </a:r>
            <a:r>
              <a:rPr lang="en-US" sz="2000" dirty="0" smtClean="0">
                <a:latin typeface="Gentium Plus"/>
                <a:cs typeface="Gentium Plus"/>
              </a:rPr>
              <a:t>↗︎ ‘little uncle’</a:t>
            </a:r>
          </a:p>
          <a:p>
            <a:pPr marL="0" indent="0">
              <a:buNone/>
            </a:pPr>
            <a:r>
              <a:rPr lang="zh-TW" altLang="en-US" sz="2000" dirty="0" smtClean="0">
                <a:latin typeface="华文楷体"/>
                <a:ea typeface="华文楷体"/>
                <a:cs typeface="华文楷体"/>
              </a:rPr>
              <a:t>狗</a:t>
            </a:r>
            <a:r>
              <a:rPr lang="en-US" sz="2000" dirty="0" smtClean="0">
                <a:latin typeface="Gentium Plus"/>
                <a:cs typeface="Gentium Plus"/>
              </a:rPr>
              <a:t> </a:t>
            </a:r>
            <a:r>
              <a:rPr lang="en-US" sz="2000" i="1" dirty="0" smtClean="0">
                <a:latin typeface="Gentium Plus"/>
                <a:cs typeface="Gentium Plus"/>
              </a:rPr>
              <a:t>kɐu²⁴</a:t>
            </a:r>
            <a:r>
              <a:rPr lang="en-US" sz="2000" dirty="0" smtClean="0">
                <a:latin typeface="Gentium Plus"/>
                <a:cs typeface="Gentium Plus"/>
              </a:rPr>
              <a:t> ‘dog’ &gt; </a:t>
            </a:r>
            <a:r>
              <a:rPr lang="en-US" sz="2000" i="1" dirty="0" err="1" smtClean="0">
                <a:latin typeface="Gentium Plus"/>
                <a:cs typeface="Gentium Plus"/>
              </a:rPr>
              <a:t>kɐu</a:t>
            </a:r>
            <a:r>
              <a:rPr lang="en-US" sz="2000" dirty="0">
                <a:latin typeface="Gentium Plus"/>
                <a:cs typeface="Gentium Plus"/>
              </a:rPr>
              <a:t>↗︎</a:t>
            </a:r>
            <a:r>
              <a:rPr lang="en-US" sz="2000" i="1" dirty="0" smtClean="0">
                <a:latin typeface="Gentium Plus"/>
                <a:cs typeface="Gentium Plus"/>
              </a:rPr>
              <a:t> </a:t>
            </a:r>
            <a:r>
              <a:rPr lang="en-US" sz="2000" dirty="0" smtClean="0">
                <a:latin typeface="Gentium Plus"/>
                <a:cs typeface="Gentium Plus"/>
              </a:rPr>
              <a:t>‘little dog’</a:t>
            </a:r>
          </a:p>
          <a:p>
            <a:pPr marL="0" indent="0">
              <a:buNone/>
            </a:pPr>
            <a:endParaRPr lang="en-US" sz="2000" dirty="0" smtClean="0">
              <a:latin typeface="Gentium Plus"/>
              <a:cs typeface="Gentium Plus"/>
            </a:endParaRPr>
          </a:p>
          <a:p>
            <a:pPr marL="0" indent="0">
              <a:buNone/>
            </a:pPr>
            <a:r>
              <a:rPr lang="zh-TW" altLang="en-US" sz="2000" dirty="0" smtClean="0">
                <a:latin typeface="华文楷体"/>
                <a:ea typeface="华文楷体"/>
                <a:cs typeface="华文楷体"/>
              </a:rPr>
              <a:t>豬</a:t>
            </a:r>
            <a:r>
              <a:rPr lang="en-US" sz="2000" dirty="0" smtClean="0">
                <a:latin typeface="Gentium Plus"/>
                <a:cs typeface="Gentium Plus"/>
              </a:rPr>
              <a:t> </a:t>
            </a:r>
            <a:r>
              <a:rPr lang="en-US" sz="2000" i="1" dirty="0" smtClean="0">
                <a:latin typeface="Gentium Plus"/>
                <a:cs typeface="Gentium Plus"/>
              </a:rPr>
              <a:t>tʃy⁵³</a:t>
            </a:r>
            <a:r>
              <a:rPr lang="en-US" sz="2000" dirty="0" smtClean="0">
                <a:latin typeface="Gentium Plus"/>
                <a:cs typeface="Gentium Plus"/>
              </a:rPr>
              <a:t> ‘pig’ 			</a:t>
            </a:r>
            <a:r>
              <a:rPr lang="en-US" sz="1600" dirty="0" smtClean="0">
                <a:latin typeface="Arial"/>
                <a:cs typeface="Arial"/>
              </a:rPr>
              <a:t>(</a:t>
            </a:r>
            <a:r>
              <a:rPr lang="en-US" altLang="zh-CN" sz="1600" dirty="0" err="1" smtClean="0">
                <a:latin typeface="Arial"/>
                <a:ea typeface="华文细黑"/>
                <a:cs typeface="Arial"/>
              </a:rPr>
              <a:t>Shào</a:t>
            </a:r>
            <a:r>
              <a:rPr lang="en-US" altLang="zh-CN" sz="1600" dirty="0" smtClean="0">
                <a:latin typeface="Arial"/>
                <a:ea typeface="华文细黑"/>
                <a:cs typeface="Arial"/>
              </a:rPr>
              <a:t> </a:t>
            </a:r>
            <a:r>
              <a:rPr lang="en-US" altLang="zh-CN" sz="1600" dirty="0" err="1" smtClean="0">
                <a:latin typeface="Arial"/>
                <a:ea typeface="华文细黑"/>
                <a:cs typeface="Arial"/>
              </a:rPr>
              <a:t>Huìjūn</a:t>
            </a:r>
            <a:r>
              <a:rPr lang="en-US" altLang="zh-CN" sz="1600" dirty="0" smtClean="0">
                <a:latin typeface="Arial"/>
                <a:ea typeface="华文细黑"/>
                <a:cs typeface="Arial"/>
              </a:rPr>
              <a:t> </a:t>
            </a:r>
            <a:r>
              <a:rPr lang="zh-CN" altLang="en-US" sz="1600" dirty="0" smtClean="0">
                <a:latin typeface="Arial"/>
                <a:ea typeface="华文细黑"/>
                <a:cs typeface="Arial"/>
              </a:rPr>
              <a:t>邵慧君</a:t>
            </a:r>
            <a:r>
              <a:rPr lang="en-US" altLang="zh-CN" sz="1600" dirty="0" smtClean="0">
                <a:latin typeface="Arial"/>
                <a:ea typeface="华文细黑"/>
                <a:cs typeface="Arial"/>
              </a:rPr>
              <a:t> &amp; </a:t>
            </a:r>
            <a:r>
              <a:rPr lang="en-US" altLang="zh-CN" sz="1600" dirty="0" err="1" smtClean="0">
                <a:latin typeface="Arial"/>
                <a:ea typeface="华文细黑"/>
                <a:cs typeface="Arial"/>
              </a:rPr>
              <a:t>Gān</a:t>
            </a:r>
            <a:r>
              <a:rPr lang="en-US" altLang="zh-CN" sz="1600" dirty="0" smtClean="0">
                <a:latin typeface="Arial"/>
                <a:ea typeface="华文细黑"/>
                <a:cs typeface="Arial"/>
              </a:rPr>
              <a:t> </a:t>
            </a:r>
            <a:r>
              <a:rPr lang="en-US" altLang="zh-CN" sz="1600" dirty="0" err="1" smtClean="0">
                <a:latin typeface="Arial"/>
                <a:ea typeface="华文细黑"/>
                <a:cs typeface="Arial"/>
              </a:rPr>
              <a:t>Yū’ēn</a:t>
            </a:r>
            <a:r>
              <a:rPr lang="en-US" altLang="zh-CN" sz="1600" dirty="0" smtClean="0">
                <a:latin typeface="Arial"/>
                <a:ea typeface="华文细黑"/>
                <a:cs typeface="Arial"/>
              </a:rPr>
              <a:t> </a:t>
            </a:r>
            <a:r>
              <a:rPr lang="zh-CN" altLang="en-US" sz="1600" dirty="0" smtClean="0">
                <a:latin typeface="Arial"/>
                <a:ea typeface="华文细黑"/>
                <a:cs typeface="Arial"/>
              </a:rPr>
              <a:t>甘于恩</a:t>
            </a:r>
            <a:r>
              <a:rPr lang="en-US" altLang="zh-CN" sz="1600" dirty="0" smtClean="0">
                <a:latin typeface="Arial"/>
                <a:ea typeface="华文细黑"/>
                <a:cs typeface="Arial"/>
              </a:rPr>
              <a:t> </a:t>
            </a:r>
            <a:r>
              <a:rPr lang="en-US" altLang="zh-CN" sz="1600" dirty="0" smtClean="0">
                <a:latin typeface="Arial"/>
                <a:cs typeface="Arial"/>
              </a:rPr>
              <a:t>2007b)</a:t>
            </a:r>
            <a:endParaRPr lang="en-US" sz="1600" dirty="0" smtClean="0">
              <a:latin typeface="Gentium Plus"/>
              <a:cs typeface="Gentium Plus"/>
            </a:endParaRPr>
          </a:p>
          <a:p>
            <a:pPr marL="0" indent="0">
              <a:buNone/>
            </a:pPr>
            <a:r>
              <a:rPr lang="zh-TW" altLang="en-US" sz="2000" dirty="0" smtClean="0">
                <a:latin typeface="华文楷体"/>
                <a:ea typeface="华文楷体"/>
                <a:cs typeface="华文楷体"/>
              </a:rPr>
              <a:t>豬</a:t>
            </a:r>
            <a:r>
              <a:rPr lang="en-US" altLang="zh-TW" sz="2000" dirty="0" smtClean="0">
                <a:latin typeface="华文楷体"/>
                <a:ea typeface="华文楷体"/>
                <a:cs typeface="华文楷体"/>
              </a:rPr>
              <a:t> </a:t>
            </a:r>
            <a:r>
              <a:rPr lang="en-US" sz="2000" i="1" dirty="0" err="1" smtClean="0">
                <a:latin typeface="Gentium Plus"/>
                <a:cs typeface="Gentium Plus"/>
              </a:rPr>
              <a:t>tʃyn</a:t>
            </a:r>
            <a:r>
              <a:rPr lang="en-US" sz="2000" dirty="0" smtClean="0">
                <a:latin typeface="Gentium Plus"/>
                <a:cs typeface="Gentium Plus"/>
              </a:rPr>
              <a:t>↗︎ (pig\</a:t>
            </a:r>
            <a:r>
              <a:rPr lang="en-US" altLang="zh-TW" sz="2000" cap="small" dirty="0" smtClean="0">
                <a:latin typeface="Gentium Plus"/>
                <a:cs typeface="Gentium Plus"/>
              </a:rPr>
              <a:t>dim</a:t>
            </a:r>
            <a:r>
              <a:rPr lang="en-US" sz="2000" dirty="0" smtClean="0">
                <a:latin typeface="Gentium Plus"/>
                <a:cs typeface="Gentium Plus"/>
              </a:rPr>
              <a:t>) ‘little pig’</a:t>
            </a:r>
          </a:p>
          <a:p>
            <a:pPr marL="0" indent="0">
              <a:buNone/>
            </a:pPr>
            <a:r>
              <a:rPr lang="zh-TW" altLang="en-US" sz="2000" dirty="0" smtClean="0">
                <a:latin typeface="华文楷体"/>
                <a:ea typeface="华文楷体"/>
                <a:cs typeface="华文楷体"/>
              </a:rPr>
              <a:t>豬兒</a:t>
            </a:r>
            <a:r>
              <a:rPr lang="en-US" sz="2000" dirty="0" smtClean="0">
                <a:latin typeface="Gentium Plus"/>
                <a:cs typeface="Gentium Plus"/>
              </a:rPr>
              <a:t> </a:t>
            </a:r>
            <a:r>
              <a:rPr lang="en-US" sz="2000" i="1" dirty="0" smtClean="0">
                <a:latin typeface="Gentium Plus"/>
                <a:cs typeface="Gentium Plus"/>
              </a:rPr>
              <a:t>tʃy⁵³-ɲi⁵³ </a:t>
            </a:r>
            <a:r>
              <a:rPr lang="en-US" sz="2000" dirty="0" smtClean="0">
                <a:latin typeface="Gentium Plus"/>
                <a:cs typeface="Gentium Plus"/>
              </a:rPr>
              <a:t>(pig</a:t>
            </a:r>
            <a:r>
              <a:rPr lang="en-US" altLang="zh-TW" sz="2000" dirty="0" smtClean="0">
                <a:latin typeface="Gentium Plus"/>
                <a:cs typeface="Gentium Plus"/>
              </a:rPr>
              <a:t>-</a:t>
            </a:r>
            <a:r>
              <a:rPr lang="en-US" altLang="zh-TW" sz="2000" cap="small" dirty="0" smtClean="0">
                <a:latin typeface="Gentium Plus"/>
                <a:cs typeface="Gentium Plus"/>
              </a:rPr>
              <a:t>dim</a:t>
            </a:r>
            <a:r>
              <a:rPr lang="en-US" sz="2000" dirty="0" smtClean="0">
                <a:latin typeface="Gentium Plus"/>
                <a:cs typeface="Gentium Plus"/>
              </a:rPr>
              <a:t>)</a:t>
            </a:r>
            <a:r>
              <a:rPr lang="en-US" sz="2000" i="1" dirty="0" smtClean="0">
                <a:latin typeface="Gentium Plus"/>
                <a:cs typeface="Gentium Plus"/>
              </a:rPr>
              <a:t> </a:t>
            </a:r>
            <a:r>
              <a:rPr lang="en-US" sz="2000" dirty="0" smtClean="0">
                <a:latin typeface="Gentium Plus"/>
                <a:cs typeface="Gentium Plus"/>
              </a:rPr>
              <a:t>‘newborn piglet’ </a:t>
            </a:r>
          </a:p>
          <a:p>
            <a:pPr marL="0" indent="0">
              <a:buNone/>
            </a:pPr>
            <a:r>
              <a:rPr lang="zh-TW" altLang="en-US" sz="2000" dirty="0" smtClean="0">
                <a:latin typeface="华文楷体"/>
                <a:ea typeface="华文楷体"/>
                <a:cs typeface="华文楷体"/>
              </a:rPr>
              <a:t>豬兒</a:t>
            </a:r>
            <a:r>
              <a:rPr lang="en-US" sz="2000" dirty="0" smtClean="0">
                <a:latin typeface="Gentium Plus"/>
                <a:cs typeface="Gentium Plus"/>
              </a:rPr>
              <a:t> </a:t>
            </a:r>
            <a:r>
              <a:rPr lang="en-US" sz="2000" i="1" dirty="0" smtClean="0">
                <a:latin typeface="Gentium Plus"/>
                <a:cs typeface="Gentium Plus"/>
              </a:rPr>
              <a:t>tʃy⁵³-ɲin</a:t>
            </a:r>
            <a:r>
              <a:rPr lang="en-US" sz="2000" dirty="0" smtClean="0">
                <a:latin typeface="Gentium Plus"/>
                <a:cs typeface="Gentium Plus"/>
              </a:rPr>
              <a:t>↗</a:t>
            </a:r>
            <a:r>
              <a:rPr lang="en-US" sz="2000" i="1" dirty="0" smtClean="0">
                <a:latin typeface="Gentium Plus"/>
                <a:cs typeface="Gentium Plus"/>
              </a:rPr>
              <a:t> </a:t>
            </a:r>
            <a:r>
              <a:rPr lang="en-US" sz="2000" dirty="0" smtClean="0">
                <a:latin typeface="Gentium Plus"/>
                <a:cs typeface="Gentium Plus"/>
              </a:rPr>
              <a:t>(pig</a:t>
            </a:r>
            <a:r>
              <a:rPr lang="en-US" altLang="zh-TW" sz="2000" dirty="0" smtClean="0">
                <a:latin typeface="Gentium Plus"/>
                <a:cs typeface="Gentium Plus"/>
              </a:rPr>
              <a:t>-</a:t>
            </a:r>
            <a:r>
              <a:rPr lang="en-US" altLang="zh-TW" sz="2000" cap="small" dirty="0" smtClean="0">
                <a:latin typeface="Gentium Plus"/>
                <a:cs typeface="Gentium Plus"/>
              </a:rPr>
              <a:t>dim\dim</a:t>
            </a:r>
            <a:r>
              <a:rPr lang="en-US" sz="2000" dirty="0" smtClean="0">
                <a:latin typeface="Gentium Plus"/>
                <a:cs typeface="Gentium Plus"/>
              </a:rPr>
              <a:t>)</a:t>
            </a:r>
          </a:p>
          <a:p>
            <a:pPr marL="0" indent="0">
              <a:buNone/>
            </a:pPr>
            <a:endParaRPr lang="en-US" sz="2000" dirty="0" smtClean="0">
              <a:latin typeface="Gentium Plus"/>
              <a:cs typeface="Gentium Plus"/>
            </a:endParaRPr>
          </a:p>
          <a:p>
            <a:pPr marL="0" indent="0">
              <a:buNone/>
            </a:pPr>
            <a:r>
              <a:rPr lang="en-US" sz="2000" dirty="0" err="1" smtClean="0">
                <a:latin typeface="Arial"/>
                <a:cs typeface="Arial"/>
              </a:rPr>
              <a:t>Róng</a:t>
            </a:r>
            <a:r>
              <a:rPr lang="en-US" sz="2000" dirty="0" smtClean="0">
                <a:latin typeface="Arial"/>
                <a:cs typeface="Arial"/>
              </a:rPr>
              <a:t> County </a:t>
            </a:r>
            <a:r>
              <a:rPr lang="zh-TW" altLang="en-US" sz="2000" dirty="0" smtClean="0">
                <a:latin typeface="华文细黑"/>
                <a:ea typeface="华文细黑"/>
                <a:cs typeface="华文细黑"/>
              </a:rPr>
              <a:t>容縣</a:t>
            </a:r>
            <a:r>
              <a:rPr lang="en-US" sz="2000" dirty="0" smtClean="0">
                <a:latin typeface="Arial"/>
                <a:cs typeface="Arial"/>
              </a:rPr>
              <a:t> Yuè 		</a:t>
            </a:r>
            <a:r>
              <a:rPr lang="en-US" sz="1600" dirty="0" smtClean="0">
                <a:latin typeface="Arial"/>
                <a:cs typeface="Arial"/>
              </a:rPr>
              <a:t>(Zh</a:t>
            </a:r>
            <a:r>
              <a:rPr lang="en-US" altLang="zh-TW" sz="1600" dirty="0" smtClean="0">
                <a:latin typeface="Arial"/>
                <a:cs typeface="Arial"/>
              </a:rPr>
              <a:t>ōu </a:t>
            </a:r>
            <a:r>
              <a:rPr lang="en-US" altLang="zh-TW" sz="1600" dirty="0" err="1" smtClean="0">
                <a:latin typeface="Arial"/>
                <a:cs typeface="Arial"/>
              </a:rPr>
              <a:t>Zǔyáo</a:t>
            </a:r>
            <a:r>
              <a:rPr lang="en-US" sz="1600" dirty="0" smtClean="0">
                <a:latin typeface="Arial"/>
                <a:cs typeface="Arial"/>
              </a:rPr>
              <a:t> </a:t>
            </a:r>
            <a:r>
              <a:rPr lang="zh-TW" altLang="en-US" sz="1600" dirty="0" smtClean="0">
                <a:latin typeface="华文细黑"/>
                <a:ea typeface="华文细黑"/>
                <a:cs typeface="华文细黑"/>
              </a:rPr>
              <a:t>周祖瑤</a:t>
            </a:r>
            <a:r>
              <a:rPr lang="en-US" sz="1600" dirty="0" smtClean="0">
                <a:latin typeface="Arial"/>
                <a:cs typeface="Arial"/>
              </a:rPr>
              <a:t> </a:t>
            </a:r>
            <a:r>
              <a:rPr lang="en-US" altLang="zh-TW" sz="1600" dirty="0" smtClean="0">
                <a:latin typeface="Arial"/>
                <a:cs typeface="Arial"/>
              </a:rPr>
              <a:t>1987</a:t>
            </a:r>
            <a:r>
              <a:rPr lang="en-US" sz="1600" dirty="0" smtClean="0">
                <a:latin typeface="Arial"/>
                <a:cs typeface="Arial"/>
              </a:rPr>
              <a:t>)</a:t>
            </a:r>
          </a:p>
          <a:p>
            <a:pPr marL="0" indent="0">
              <a:buNone/>
            </a:pPr>
            <a:r>
              <a:rPr lang="zh-TW" altLang="en-US" sz="2000" dirty="0" smtClean="0">
                <a:latin typeface="华文楷体"/>
                <a:ea typeface="华文楷体"/>
                <a:cs typeface="华文楷体"/>
              </a:rPr>
              <a:t>鋼筆</a:t>
            </a:r>
            <a:r>
              <a:rPr lang="en-US" sz="2000" i="1" dirty="0" smtClean="0">
                <a:latin typeface="Gentium Plus"/>
                <a:cs typeface="Gentium Plus"/>
              </a:rPr>
              <a:t> koŋ²² </a:t>
            </a:r>
            <a:r>
              <a:rPr lang="en-US" sz="2000" i="1" dirty="0" err="1" smtClean="0">
                <a:latin typeface="Gentium Plus"/>
                <a:cs typeface="Gentium Plus"/>
              </a:rPr>
              <a:t>pɐt</a:t>
            </a:r>
            <a:r>
              <a:rPr lang="en-US" sz="2000" i="1" dirty="0" smtClean="0">
                <a:latin typeface="Gentium Plus"/>
                <a:cs typeface="Gentium Plus"/>
              </a:rPr>
              <a:t>⁵ &gt; koŋ²² pɐn³⁵</a:t>
            </a:r>
            <a:r>
              <a:rPr lang="en-US" sz="2000" dirty="0" smtClean="0">
                <a:latin typeface="Gentium Plus"/>
                <a:cs typeface="Gentium Plus"/>
              </a:rPr>
              <a:t> (steel pen) ‘fountain pen’</a:t>
            </a:r>
          </a:p>
          <a:p>
            <a:pPr marL="0" indent="0">
              <a:buNone/>
            </a:pPr>
            <a:r>
              <a:rPr lang="zh-TW" altLang="en-US" sz="2000" dirty="0" smtClean="0">
                <a:latin typeface="华文楷体"/>
                <a:ea typeface="华文楷体"/>
                <a:cs typeface="华文楷体"/>
              </a:rPr>
              <a:t>豬</a:t>
            </a:r>
            <a:r>
              <a:rPr lang="en-US" sz="2000" i="1" dirty="0" smtClean="0">
                <a:latin typeface="Gentium Plus"/>
                <a:cs typeface="Gentium Plus"/>
              </a:rPr>
              <a:t> </a:t>
            </a:r>
            <a:r>
              <a:rPr lang="en-US" sz="2000" i="1" dirty="0" err="1" smtClean="0">
                <a:latin typeface="Gentium Plus"/>
                <a:cs typeface="Gentium Plus"/>
              </a:rPr>
              <a:t>ts</a:t>
            </a:r>
            <a:r>
              <a:rPr lang="en-US" altLang="zh-TW" sz="2000" i="1" dirty="0" err="1" smtClean="0">
                <a:latin typeface="Gentium Plus"/>
                <a:cs typeface="Gentium Plus"/>
              </a:rPr>
              <a:t>y</a:t>
            </a:r>
            <a:r>
              <a:rPr lang="en-US" altLang="zh-TW" sz="2000" i="1" dirty="0" smtClean="0">
                <a:latin typeface="Gentium Plus"/>
                <a:cs typeface="Gentium Plus"/>
              </a:rPr>
              <a:t>⁵⁵ </a:t>
            </a:r>
            <a:r>
              <a:rPr lang="en-US" sz="2000" dirty="0" smtClean="0">
                <a:latin typeface="Gentium Plus"/>
                <a:cs typeface="Gentium Plus"/>
              </a:rPr>
              <a:t>‘pig’ </a:t>
            </a:r>
            <a:r>
              <a:rPr lang="en-US" sz="2000" i="1" dirty="0" smtClean="0">
                <a:latin typeface="Gentium Plus"/>
                <a:cs typeface="Gentium Plus"/>
              </a:rPr>
              <a:t>&gt; tsy³⁵</a:t>
            </a:r>
            <a:r>
              <a:rPr lang="en-US" sz="2000" dirty="0" smtClean="0">
                <a:latin typeface="Gentium Plus"/>
                <a:cs typeface="Gentium Plus"/>
              </a:rPr>
              <a:t> ‘little pig’</a:t>
            </a:r>
            <a:endParaRPr lang="en-US" altLang="zh-TW" sz="2000" dirty="0" smtClean="0">
              <a:latin typeface="Gentium Plus"/>
              <a:cs typeface="Gentium Plus"/>
            </a:endParaRPr>
          </a:p>
        </p:txBody>
      </p:sp>
      <p:sp>
        <p:nvSpPr>
          <p:cNvPr id="4" name="Title 3"/>
          <p:cNvSpPr>
            <a:spLocks noGrp="1"/>
          </p:cNvSpPr>
          <p:nvPr>
            <p:ph type="title"/>
          </p:nvPr>
        </p:nvSpPr>
        <p:spPr/>
        <p:txBody>
          <a:bodyPr>
            <a:normAutofit/>
          </a:bodyPr>
          <a:lstStyle/>
          <a:p>
            <a:pPr algn="l"/>
            <a:r>
              <a:rPr lang="x-none" altLang="zh-TW" dirty="0" smtClean="0">
                <a:latin typeface="Arial"/>
                <a:ea typeface="Heiti TC Light"/>
                <a:cs typeface="Arial"/>
              </a:rPr>
              <a:t>-N</a:t>
            </a:r>
            <a:r>
              <a:rPr lang="x-none" altLang="zh-TW" baseline="30000" dirty="0" smtClean="0">
                <a:latin typeface="Arial"/>
                <a:ea typeface="Heiti TC Light"/>
                <a:cs typeface="Arial"/>
              </a:rPr>
              <a:t>H</a:t>
            </a:r>
            <a:r>
              <a:rPr lang="x-none" altLang="zh-TW" dirty="0" smtClean="0">
                <a:latin typeface="Arial"/>
                <a:ea typeface="Heiti TC Light"/>
                <a:cs typeface="Arial"/>
              </a:rPr>
              <a:t> </a:t>
            </a:r>
            <a:r>
              <a:rPr lang="x-none" altLang="zh-TW" sz="2200" dirty="0" smtClean="0">
                <a:latin typeface="Arial"/>
                <a:ea typeface="Heiti TC Light"/>
                <a:cs typeface="Arial"/>
              </a:rPr>
              <a:t>(nasal suffix in high tone) </a:t>
            </a:r>
            <a:r>
              <a:rPr lang="x-none" altLang="zh-TW" dirty="0" smtClean="0">
                <a:latin typeface="Arial"/>
                <a:ea typeface="Heiti TC Light"/>
                <a:cs typeface="Arial"/>
              </a:rPr>
              <a:t>&gt;</a:t>
            </a:r>
            <a:r>
              <a:rPr lang="x-none" altLang="zh-TW" sz="2200" dirty="0" smtClean="0">
                <a:latin typeface="Arial"/>
                <a:ea typeface="Heiti TC Light"/>
                <a:cs typeface="Arial"/>
              </a:rPr>
              <a:t> </a:t>
            </a:r>
            <a:r>
              <a:rPr lang="x-none" altLang="zh-TW" dirty="0" smtClean="0">
                <a:latin typeface="Arial"/>
                <a:ea typeface="Heiti TC Light"/>
                <a:cs typeface="Arial"/>
              </a:rPr>
              <a:t>-</a:t>
            </a:r>
            <a:r>
              <a:rPr lang="x-none" altLang="zh-TW" baseline="30000" dirty="0" smtClean="0">
                <a:latin typeface="Arial"/>
                <a:ea typeface="Heiti TC Light"/>
                <a:cs typeface="Arial"/>
              </a:rPr>
              <a:t>H</a:t>
            </a:r>
            <a:endParaRPr lang="en-NZ" dirty="0">
              <a:latin typeface="Arial"/>
              <a:cs typeface="Arial"/>
            </a:endParaRPr>
          </a:p>
        </p:txBody>
      </p:sp>
      <p:sp>
        <p:nvSpPr>
          <p:cNvPr id="5" name="Rectangle 4"/>
          <p:cNvSpPr/>
          <p:nvPr/>
        </p:nvSpPr>
        <p:spPr>
          <a:xfrm>
            <a:off x="6604460" y="21709"/>
            <a:ext cx="2539540" cy="369332"/>
          </a:xfrm>
          <a:prstGeom prst="rect">
            <a:avLst/>
          </a:prstGeom>
        </p:spPr>
        <p:txBody>
          <a:bodyPr wrap="none">
            <a:spAutoFit/>
          </a:bodyPr>
          <a:lstStyle/>
          <a:p>
            <a:r>
              <a:rPr lang="en-NZ" dirty="0">
                <a:latin typeface="Courier New"/>
                <a:cs typeface="Courier New"/>
              </a:rPr>
              <a:t>https://t.ly/GbxC</a:t>
            </a:r>
          </a:p>
        </p:txBody>
      </p:sp>
    </p:spTree>
    <p:extLst>
      <p:ext uri="{BB962C8B-B14F-4D97-AF65-F5344CB8AC3E}">
        <p14:creationId xmlns:p14="http://schemas.microsoft.com/office/powerpoint/2010/main" val="6485278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95325"/>
            <a:ext cx="8229600" cy="5178425"/>
          </a:xfrm>
        </p:spPr>
        <p:txBody>
          <a:bodyPr>
            <a:normAutofit/>
          </a:bodyPr>
          <a:lstStyle/>
          <a:p>
            <a:pPr marL="0" indent="0">
              <a:buNone/>
            </a:pPr>
            <a:r>
              <a:rPr lang="en-US" sz="2000" dirty="0" smtClean="0">
                <a:latin typeface="Arial"/>
                <a:cs typeface="Arial"/>
              </a:rPr>
              <a:t>Yùlín </a:t>
            </a:r>
            <a:r>
              <a:rPr lang="zh-TW" altLang="en-US" sz="2000" dirty="0" smtClean="0">
                <a:latin typeface="华文细黑"/>
                <a:ea typeface="华文细黑"/>
                <a:cs typeface="华文细黑"/>
              </a:rPr>
              <a:t>玉林</a:t>
            </a:r>
            <a:r>
              <a:rPr lang="en-US" sz="2000" dirty="0" smtClean="0">
                <a:latin typeface="Arial"/>
                <a:cs typeface="Arial"/>
              </a:rPr>
              <a:t> Yuè 		</a:t>
            </a:r>
            <a:r>
              <a:rPr lang="en-US" sz="1600" dirty="0" smtClean="0">
                <a:latin typeface="Arial"/>
                <a:cs typeface="Arial"/>
              </a:rPr>
              <a:t>(Zh</a:t>
            </a:r>
            <a:r>
              <a:rPr lang="en-US" altLang="zh-TW" sz="1600" dirty="0" smtClean="0">
                <a:latin typeface="Arial"/>
                <a:cs typeface="Arial"/>
              </a:rPr>
              <a:t>ōu Liètíng</a:t>
            </a:r>
            <a:r>
              <a:rPr lang="en-US" sz="1600" dirty="0" smtClean="0">
                <a:latin typeface="Arial"/>
                <a:cs typeface="Arial"/>
              </a:rPr>
              <a:t> </a:t>
            </a:r>
            <a:r>
              <a:rPr lang="zh-TW" altLang="en-US" sz="1600" dirty="0" smtClean="0">
                <a:latin typeface="华文细黑"/>
                <a:ea typeface="华文细黑"/>
                <a:cs typeface="华文细黑"/>
              </a:rPr>
              <a:t>周列婷</a:t>
            </a:r>
            <a:r>
              <a:rPr lang="en-US" sz="1600" dirty="0" smtClean="0">
                <a:latin typeface="Arial"/>
                <a:cs typeface="Arial"/>
              </a:rPr>
              <a:t> 2002)</a:t>
            </a:r>
          </a:p>
          <a:p>
            <a:pPr marL="0" indent="0">
              <a:buNone/>
            </a:pPr>
            <a:r>
              <a:rPr lang="en-US" altLang="zh-TW" sz="2000" dirty="0" smtClean="0">
                <a:latin typeface="Arial"/>
                <a:ea typeface="华文楷体"/>
                <a:cs typeface="Arial"/>
              </a:rPr>
              <a:t>	six </a:t>
            </a:r>
            <a:r>
              <a:rPr lang="en-US" altLang="zh-TW" sz="2000" dirty="0" err="1" smtClean="0">
                <a:latin typeface="Arial"/>
                <a:ea typeface="华文楷体"/>
                <a:cs typeface="Arial"/>
              </a:rPr>
              <a:t>tonemes</a:t>
            </a:r>
            <a:r>
              <a:rPr lang="en-US" altLang="zh-TW" sz="2000" dirty="0" smtClean="0">
                <a:latin typeface="Arial"/>
                <a:ea typeface="华文楷体"/>
                <a:cs typeface="Arial"/>
              </a:rPr>
              <a:t>: 	55 33 52 32 24 11 || 4 3 2 1</a:t>
            </a:r>
            <a:endParaRPr lang="zh-TW" altLang="en-US" sz="2000" dirty="0" smtClean="0">
              <a:latin typeface="Arial"/>
              <a:ea typeface="华文楷体"/>
              <a:cs typeface="Arial"/>
            </a:endParaRPr>
          </a:p>
          <a:p>
            <a:pPr marL="0" indent="0">
              <a:buNone/>
            </a:pPr>
            <a:r>
              <a:rPr lang="en-US" altLang="zh-TW" sz="2000" dirty="0" smtClean="0">
                <a:latin typeface="Arial"/>
                <a:ea typeface="华文楷体"/>
                <a:cs typeface="Arial"/>
              </a:rPr>
              <a:t>	with </a:t>
            </a:r>
            <a:r>
              <a:rPr lang="en-US" altLang="zh-TW" sz="2000" dirty="0" err="1" smtClean="0">
                <a:latin typeface="Arial"/>
                <a:ea typeface="华文楷体"/>
                <a:cs typeface="Arial"/>
              </a:rPr>
              <a:t>suprafix</a:t>
            </a:r>
            <a:r>
              <a:rPr lang="en-US" altLang="zh-TW" sz="2000" dirty="0" smtClean="0">
                <a:latin typeface="Arial"/>
                <a:ea typeface="华文楷体"/>
                <a:cs typeface="Arial"/>
              </a:rPr>
              <a:t>: 	44 35 35 34 34 34 || 44 35 34 34 </a:t>
            </a:r>
            <a:endParaRPr lang="zh-TW" altLang="en-US" sz="2000" dirty="0">
              <a:latin typeface="Arial"/>
              <a:ea typeface="华文楷体"/>
              <a:cs typeface="Arial"/>
            </a:endParaRPr>
          </a:p>
          <a:p>
            <a:pPr marL="0" indent="0">
              <a:buNone/>
            </a:pPr>
            <a:r>
              <a:rPr lang="en-US" altLang="zh-TW" sz="1600" i="1" dirty="0" smtClean="0">
                <a:latin typeface="Arial"/>
                <a:ea typeface="华文楷体"/>
                <a:cs typeface="Arial"/>
              </a:rPr>
              <a:t>(In the examples below: tone changes in the first syllable is tone </a:t>
            </a:r>
            <a:r>
              <a:rPr lang="en-US" altLang="zh-TW" sz="1600" i="1" dirty="0" err="1" smtClean="0">
                <a:latin typeface="Arial"/>
                <a:ea typeface="华文楷体"/>
                <a:cs typeface="Arial"/>
              </a:rPr>
              <a:t>sandhi</a:t>
            </a:r>
            <a:r>
              <a:rPr lang="en-US" altLang="zh-TW" sz="1600" i="1" dirty="0" smtClean="0">
                <a:latin typeface="Arial"/>
                <a:ea typeface="华文楷体"/>
                <a:cs typeface="Arial"/>
              </a:rPr>
              <a:t>, </a:t>
            </a:r>
          </a:p>
          <a:p>
            <a:pPr marL="0" indent="0">
              <a:buNone/>
            </a:pPr>
            <a:r>
              <a:rPr lang="en-US" altLang="zh-TW" sz="1600" i="1" dirty="0" smtClean="0">
                <a:latin typeface="Arial"/>
                <a:ea typeface="华文楷体"/>
                <a:cs typeface="Arial"/>
              </a:rPr>
              <a:t>tone changes in the second syllable is diminutive </a:t>
            </a:r>
            <a:r>
              <a:rPr lang="en-US" altLang="zh-TW" sz="1600" i="1" dirty="0" err="1" smtClean="0">
                <a:latin typeface="Arial"/>
                <a:ea typeface="华文楷体"/>
                <a:cs typeface="Arial"/>
              </a:rPr>
              <a:t>suprafix</a:t>
            </a:r>
            <a:r>
              <a:rPr lang="en-US" altLang="zh-TW" sz="1600" i="1" dirty="0" smtClean="0">
                <a:latin typeface="Arial"/>
                <a:ea typeface="华文楷体"/>
                <a:cs typeface="Arial"/>
              </a:rPr>
              <a:t>)</a:t>
            </a:r>
          </a:p>
          <a:p>
            <a:pPr marL="0" indent="0">
              <a:buNone/>
            </a:pPr>
            <a:endParaRPr lang="zh-TW" altLang="en-US" sz="2000" i="1" dirty="0" smtClean="0">
              <a:latin typeface="Arial"/>
              <a:ea typeface="华文楷体"/>
              <a:cs typeface="Arial"/>
            </a:endParaRPr>
          </a:p>
          <a:p>
            <a:pPr marL="0" indent="0">
              <a:buNone/>
            </a:pPr>
            <a:r>
              <a:rPr lang="zh-TW" altLang="en-US" sz="2000" dirty="0" smtClean="0">
                <a:latin typeface="华文楷体"/>
                <a:ea typeface="华文楷体"/>
                <a:cs typeface="华文楷体"/>
              </a:rPr>
              <a:t>侄兒</a:t>
            </a:r>
            <a:r>
              <a:rPr lang="en-US" sz="2000" i="1" dirty="0" smtClean="0">
                <a:latin typeface="Gentium Plus"/>
                <a:cs typeface="Gentium Plus"/>
              </a:rPr>
              <a:t> tsat²² </a:t>
            </a:r>
            <a:r>
              <a:rPr lang="en-US" sz="2000" i="1" baseline="30000" dirty="0" smtClean="0">
                <a:latin typeface="Gentium Plus"/>
                <a:cs typeface="Gentium Plus"/>
              </a:rPr>
              <a:t>&gt;</a:t>
            </a:r>
            <a:r>
              <a:rPr lang="en-US" sz="2000" i="1" dirty="0" smtClean="0">
                <a:latin typeface="Gentium Plus"/>
                <a:cs typeface="Gentium Plus"/>
              </a:rPr>
              <a:t> ¹¹ ɲi³²</a:t>
            </a:r>
            <a:r>
              <a:rPr lang="en-US" sz="2000" dirty="0" smtClean="0">
                <a:latin typeface="Gentium Plus"/>
                <a:cs typeface="Gentium Plus"/>
              </a:rPr>
              <a:t> ‘brother’s son’  	</a:t>
            </a:r>
            <a:r>
              <a:rPr lang="en-US" altLang="zh-TW" sz="2000" dirty="0" smtClean="0">
                <a:latin typeface="Gentium Plus"/>
                <a:cs typeface="Gentium Plus"/>
              </a:rPr>
              <a:t>(</a:t>
            </a:r>
            <a:r>
              <a:rPr lang="zh-TW" altLang="en-US" sz="2000" dirty="0" smtClean="0">
                <a:latin typeface="华文楷体"/>
                <a:ea typeface="华文楷体"/>
                <a:cs typeface="华文楷体"/>
              </a:rPr>
              <a:t>兒</a:t>
            </a:r>
            <a:r>
              <a:rPr lang="en-US" altLang="zh-TW" sz="2000" dirty="0" smtClean="0">
                <a:latin typeface="华文楷体"/>
                <a:ea typeface="华文楷体"/>
                <a:cs typeface="华文楷体"/>
              </a:rPr>
              <a:t> </a:t>
            </a:r>
            <a:r>
              <a:rPr lang="en-US" sz="2000" i="1" dirty="0" smtClean="0">
                <a:latin typeface="Gentium Plus"/>
                <a:cs typeface="Gentium Plus"/>
              </a:rPr>
              <a:t>ɲi³²</a:t>
            </a:r>
            <a:r>
              <a:rPr lang="en-US" sz="2000" dirty="0" smtClean="0">
                <a:latin typeface="Gentium Plus"/>
                <a:cs typeface="Gentium Plus"/>
              </a:rPr>
              <a:t> in citation tone (Lower tone A)</a:t>
            </a:r>
            <a:r>
              <a:rPr lang="en-US" altLang="zh-TW" sz="2000" dirty="0" smtClean="0">
                <a:latin typeface="Gentium Plus"/>
                <a:cs typeface="Gentium Plus"/>
              </a:rPr>
              <a:t>)</a:t>
            </a:r>
          </a:p>
          <a:p>
            <a:pPr marL="0" indent="0">
              <a:buNone/>
            </a:pPr>
            <a:r>
              <a:rPr lang="zh-TW" altLang="en-US" sz="2000" dirty="0" smtClean="0">
                <a:latin typeface="华文楷体"/>
                <a:ea typeface="华文楷体"/>
                <a:cs typeface="华文楷体"/>
              </a:rPr>
              <a:t>阿侄</a:t>
            </a:r>
            <a:r>
              <a:rPr lang="en-US" sz="2000" i="1" dirty="0" smtClean="0">
                <a:latin typeface="Gentium Plus"/>
                <a:cs typeface="Gentium Plus"/>
              </a:rPr>
              <a:t> a³³ tsat²² &gt; a³³ tsa</a:t>
            </a:r>
            <a:r>
              <a:rPr lang="en-US" sz="2000" i="1" u="sng" dirty="0" smtClean="0">
                <a:latin typeface="Gentium Plus"/>
                <a:cs typeface="Gentium Plus"/>
              </a:rPr>
              <a:t>n³⁴</a:t>
            </a:r>
            <a:r>
              <a:rPr lang="en-US" sz="2000" dirty="0" smtClean="0">
                <a:latin typeface="Gentium Plus"/>
                <a:cs typeface="Gentium Plus"/>
              </a:rPr>
              <a:t> ‘brother’s son’ </a:t>
            </a:r>
          </a:p>
          <a:p>
            <a:pPr marL="0" indent="0">
              <a:buNone/>
            </a:pPr>
            <a:r>
              <a:rPr lang="zh-TW" altLang="en-US" sz="2000" dirty="0" smtClean="0">
                <a:latin typeface="华文楷体"/>
                <a:ea typeface="华文楷体"/>
                <a:cs typeface="华文楷体"/>
              </a:rPr>
              <a:t>雀兒</a:t>
            </a:r>
            <a:r>
              <a:rPr lang="en-US" altLang="zh-TW" sz="2000" dirty="0" smtClean="0">
                <a:latin typeface="华文楷体"/>
                <a:ea typeface="华文楷体"/>
                <a:cs typeface="华文楷体"/>
              </a:rPr>
              <a:t> </a:t>
            </a:r>
            <a:r>
              <a:rPr lang="en-US" altLang="zh-TW" sz="2000" i="1" dirty="0" smtClean="0">
                <a:latin typeface="Gentium Plus"/>
                <a:cs typeface="Gentium Plus"/>
              </a:rPr>
              <a:t>ta³³-ɲi⁵⁵ </a:t>
            </a:r>
            <a:r>
              <a:rPr lang="en-US" altLang="zh-TW" sz="2000" dirty="0" smtClean="0">
                <a:latin typeface="Gentium Plus"/>
                <a:cs typeface="Gentium Plus"/>
              </a:rPr>
              <a:t>(bird-</a:t>
            </a:r>
            <a:r>
              <a:rPr lang="en-US" altLang="zh-TW" sz="2000" cap="small" dirty="0" smtClean="0">
                <a:latin typeface="Gentium Plus"/>
                <a:cs typeface="Gentium Plus"/>
              </a:rPr>
              <a:t>dim</a:t>
            </a:r>
            <a:r>
              <a:rPr lang="en-US" altLang="zh-TW" sz="2000" dirty="0" smtClean="0">
                <a:latin typeface="Gentium Plus"/>
                <a:cs typeface="Gentium Plus"/>
              </a:rPr>
              <a:t>) 			</a:t>
            </a:r>
            <a:r>
              <a:rPr lang="en-US" sz="2000" dirty="0" smtClean="0">
                <a:latin typeface="Gentium Plus"/>
                <a:cs typeface="Gentium Plus"/>
              </a:rPr>
              <a:t>(</a:t>
            </a:r>
            <a:r>
              <a:rPr lang="zh-TW" altLang="en-US" sz="2000" dirty="0" smtClean="0">
                <a:latin typeface="华文楷体"/>
                <a:ea typeface="华文楷体"/>
                <a:cs typeface="华文楷体"/>
              </a:rPr>
              <a:t>兒</a:t>
            </a:r>
            <a:r>
              <a:rPr lang="en-US" altLang="zh-TW" sz="2000" dirty="0" smtClean="0">
                <a:latin typeface="华文楷体"/>
                <a:ea typeface="华文楷体"/>
                <a:cs typeface="华文楷体"/>
              </a:rPr>
              <a:t> </a:t>
            </a:r>
            <a:r>
              <a:rPr lang="en-US" sz="2000" i="1" dirty="0" err="1" smtClean="0">
                <a:latin typeface="Gentium Plus"/>
                <a:cs typeface="Gentium Plus"/>
              </a:rPr>
              <a:t>ɲi</a:t>
            </a:r>
            <a:r>
              <a:rPr lang="en-US" sz="2000" i="1" dirty="0" smtClean="0">
                <a:latin typeface="Gentium Plus"/>
                <a:cs typeface="Gentium Plus"/>
              </a:rPr>
              <a:t>⁵⁵ </a:t>
            </a:r>
            <a:r>
              <a:rPr lang="en-US" sz="2000" dirty="0" smtClean="0">
                <a:latin typeface="Gentium Plus"/>
                <a:cs typeface="Gentium Plus"/>
              </a:rPr>
              <a:t>in a high tone (Upper tone A))</a:t>
            </a:r>
          </a:p>
          <a:p>
            <a:pPr marL="0" indent="0">
              <a:buNone/>
            </a:pPr>
            <a:r>
              <a:rPr lang="zh-TW" altLang="en-US" sz="2000" dirty="0" smtClean="0">
                <a:latin typeface="华文楷体"/>
                <a:ea typeface="华文楷体"/>
                <a:cs typeface="华文楷体"/>
              </a:rPr>
              <a:t>雞兒</a:t>
            </a:r>
            <a:r>
              <a:rPr lang="en-US" sz="2000" i="1" dirty="0" smtClean="0">
                <a:latin typeface="Gentium Plus"/>
                <a:cs typeface="Gentium Plus"/>
              </a:rPr>
              <a:t> </a:t>
            </a:r>
            <a:r>
              <a:rPr lang="en-US" sz="2000" i="1" dirty="0" err="1" smtClean="0">
                <a:latin typeface="Gentium Plus"/>
                <a:cs typeface="Gentium Plus"/>
              </a:rPr>
              <a:t>kai</a:t>
            </a:r>
            <a:r>
              <a:rPr lang="en-US" sz="2000" i="1" dirty="0" smtClean="0">
                <a:latin typeface="Gentium Plus"/>
                <a:cs typeface="Gentium Plus"/>
              </a:rPr>
              <a:t>⁵⁵-</a:t>
            </a:r>
            <a:r>
              <a:rPr lang="en-US" sz="2000" i="1" dirty="0" err="1" smtClean="0">
                <a:latin typeface="Gentium Plus"/>
                <a:cs typeface="Gentium Plus"/>
              </a:rPr>
              <a:t>ɲi</a:t>
            </a:r>
            <a:r>
              <a:rPr lang="en-US" sz="2000" i="1" dirty="0" smtClean="0">
                <a:latin typeface="Gentium Plus"/>
                <a:cs typeface="Gentium Plus"/>
              </a:rPr>
              <a:t>⁵⁵ &gt; kai³³ </a:t>
            </a:r>
            <a:r>
              <a:rPr lang="en-US" sz="2000" i="1" dirty="0" err="1" smtClean="0">
                <a:latin typeface="Gentium Plus"/>
                <a:cs typeface="Gentium Plus"/>
              </a:rPr>
              <a:t>ɲi</a:t>
            </a:r>
            <a:r>
              <a:rPr lang="en-US" sz="2000" i="1" dirty="0" smtClean="0">
                <a:latin typeface="Gentium Plus"/>
                <a:cs typeface="Gentium Plus"/>
              </a:rPr>
              <a:t>⁴⁴</a:t>
            </a:r>
            <a:r>
              <a:rPr lang="en-US" sz="2000" dirty="0" smtClean="0">
                <a:latin typeface="Gentium Plus"/>
                <a:cs typeface="Gentium Plus"/>
              </a:rPr>
              <a:t> (fowl</a:t>
            </a:r>
            <a:r>
              <a:rPr lang="en-US" altLang="zh-TW" sz="2000" dirty="0" smtClean="0">
                <a:latin typeface="Gentium Plus"/>
                <a:cs typeface="Gentium Plus"/>
              </a:rPr>
              <a:t>-</a:t>
            </a:r>
            <a:r>
              <a:rPr lang="en-US" altLang="zh-TW" sz="2000" cap="small" dirty="0" smtClean="0">
                <a:latin typeface="Gentium Plus"/>
                <a:cs typeface="Gentium Plus"/>
              </a:rPr>
              <a:t>dim</a:t>
            </a:r>
            <a:r>
              <a:rPr lang="en-US" sz="2000" dirty="0" smtClean="0">
                <a:latin typeface="Gentium Plus"/>
                <a:cs typeface="Gentium Plus"/>
              </a:rPr>
              <a:t>)	</a:t>
            </a:r>
            <a:r>
              <a:rPr lang="en-US" altLang="zh-TW" sz="2000" dirty="0" smtClean="0">
                <a:latin typeface="Gentium Plus"/>
                <a:cs typeface="Gentium Plus"/>
              </a:rPr>
              <a:t>(</a:t>
            </a:r>
            <a:r>
              <a:rPr lang="zh-TW" altLang="en-US" sz="2000" dirty="0" smtClean="0">
                <a:latin typeface="华文楷体"/>
                <a:ea typeface="华文楷体"/>
                <a:cs typeface="华文楷体"/>
              </a:rPr>
              <a:t>兒</a:t>
            </a:r>
            <a:r>
              <a:rPr lang="en-US" altLang="zh-TW" sz="2000" dirty="0" smtClean="0">
                <a:latin typeface="华文楷体"/>
                <a:ea typeface="华文楷体"/>
                <a:cs typeface="华文楷体"/>
              </a:rPr>
              <a:t> </a:t>
            </a:r>
            <a:r>
              <a:rPr lang="en-US" sz="2000" i="1" dirty="0" err="1" smtClean="0">
                <a:latin typeface="Gentium Plus"/>
                <a:cs typeface="Gentium Plus"/>
              </a:rPr>
              <a:t>ɲi</a:t>
            </a:r>
            <a:r>
              <a:rPr lang="en-US" sz="2000" i="1" dirty="0" smtClean="0">
                <a:latin typeface="Gentium Plus"/>
                <a:cs typeface="Gentium Plus"/>
              </a:rPr>
              <a:t>⁴⁴</a:t>
            </a:r>
            <a:r>
              <a:rPr lang="en-US" sz="2000" dirty="0" smtClean="0">
                <a:latin typeface="Gentium Plus"/>
                <a:cs typeface="Gentium Plus"/>
              </a:rPr>
              <a:t> in </a:t>
            </a:r>
            <a:r>
              <a:rPr lang="en-US" sz="2000" dirty="0" err="1" smtClean="0">
                <a:latin typeface="Gentium Plus"/>
                <a:cs typeface="Gentium Plus"/>
              </a:rPr>
              <a:t>suprafixed</a:t>
            </a:r>
            <a:r>
              <a:rPr lang="en-US" sz="2000" dirty="0" smtClean="0">
                <a:latin typeface="Gentium Plus"/>
                <a:cs typeface="Gentium Plus"/>
              </a:rPr>
              <a:t> Upper tone A)</a:t>
            </a:r>
          </a:p>
          <a:p>
            <a:pPr marL="0" indent="0">
              <a:buNone/>
            </a:pPr>
            <a:r>
              <a:rPr lang="zh-TW" altLang="en-US" sz="2000" dirty="0" smtClean="0">
                <a:latin typeface="华文楷体"/>
                <a:ea typeface="华文楷体"/>
                <a:cs typeface="华文楷体"/>
              </a:rPr>
              <a:t>羊兒</a:t>
            </a:r>
            <a:r>
              <a:rPr lang="en-US" altLang="zh-TW" sz="2000" dirty="0" smtClean="0">
                <a:latin typeface="Gentium Plus"/>
                <a:ea typeface="华文楷体"/>
                <a:cs typeface="Gentium Plus"/>
              </a:rPr>
              <a:t> </a:t>
            </a:r>
            <a:r>
              <a:rPr lang="en-US" altLang="zh-TW" sz="2000" i="1" dirty="0" smtClean="0">
                <a:latin typeface="Gentium Plus"/>
                <a:ea typeface="华文楷体"/>
                <a:cs typeface="Gentium Plus"/>
              </a:rPr>
              <a:t>ja³²-ɲi⁵⁵</a:t>
            </a:r>
            <a:r>
              <a:rPr lang="en-US" altLang="zh-TW" sz="2000" dirty="0" smtClean="0">
                <a:latin typeface="Gentium Plus"/>
                <a:ea typeface="华文楷体"/>
                <a:cs typeface="Gentium Plus"/>
              </a:rPr>
              <a:t> &gt; </a:t>
            </a:r>
            <a:r>
              <a:rPr lang="en-US" altLang="zh-TW" sz="2000" i="1" dirty="0" smtClean="0">
                <a:latin typeface="Gentium Plus"/>
                <a:ea typeface="华文楷体"/>
                <a:cs typeface="Gentium Plus"/>
              </a:rPr>
              <a:t>ja¹¹-ɲi⁴⁴</a:t>
            </a:r>
            <a:r>
              <a:rPr lang="en-US" altLang="zh-TW" sz="2000" dirty="0" smtClean="0">
                <a:latin typeface="Gentium Plus"/>
                <a:ea typeface="华文楷体"/>
                <a:cs typeface="Gentium Plus"/>
              </a:rPr>
              <a:t> (goat</a:t>
            </a:r>
            <a:r>
              <a:rPr lang="en-US" altLang="zh-TW" sz="2000" dirty="0" smtClean="0">
                <a:latin typeface="Gentium Plus"/>
                <a:cs typeface="Gentium Plus"/>
              </a:rPr>
              <a:t>-</a:t>
            </a:r>
            <a:r>
              <a:rPr lang="en-US" altLang="zh-TW" sz="2000" cap="small" dirty="0" smtClean="0">
                <a:latin typeface="Gentium Plus"/>
                <a:cs typeface="Gentium Plus"/>
              </a:rPr>
              <a:t>dim</a:t>
            </a:r>
            <a:r>
              <a:rPr lang="en-US" altLang="zh-TW" sz="2000" dirty="0" smtClean="0">
                <a:latin typeface="Gentium Plus"/>
                <a:ea typeface="华文楷体"/>
                <a:cs typeface="Gentium Plus"/>
              </a:rPr>
              <a:t>) 	</a:t>
            </a:r>
            <a:endParaRPr lang="en-US" sz="2000" dirty="0" smtClean="0">
              <a:latin typeface="Gentium Plus"/>
              <a:cs typeface="Gentium Plus"/>
            </a:endParaRPr>
          </a:p>
          <a:p>
            <a:pPr marL="0" indent="0">
              <a:buNone/>
            </a:pPr>
            <a:r>
              <a:rPr lang="zh-TW" altLang="en-US" sz="2000" dirty="0" smtClean="0">
                <a:latin typeface="华文楷体"/>
                <a:ea typeface="华文楷体"/>
                <a:cs typeface="华文楷体"/>
              </a:rPr>
              <a:t>年頭</a:t>
            </a:r>
            <a:r>
              <a:rPr lang="en-US" altLang="zh-TW" sz="2000" dirty="0" smtClean="0">
                <a:latin typeface="华文楷体"/>
                <a:ea typeface="华文楷体"/>
                <a:cs typeface="华文楷体"/>
              </a:rPr>
              <a:t> </a:t>
            </a:r>
            <a:r>
              <a:rPr lang="en-US" sz="2000" i="1" dirty="0" err="1" smtClean="0">
                <a:latin typeface="Gentium Plus"/>
                <a:cs typeface="Gentium Plus"/>
              </a:rPr>
              <a:t>nin</a:t>
            </a:r>
            <a:r>
              <a:rPr lang="en-US" sz="2000" i="1" dirty="0" smtClean="0">
                <a:latin typeface="Gentium Plus"/>
                <a:cs typeface="Gentium Plus"/>
              </a:rPr>
              <a:t>⁵⁵ </a:t>
            </a:r>
            <a:r>
              <a:rPr lang="en-US" sz="2000" i="1" baseline="30000" dirty="0" smtClean="0">
                <a:latin typeface="Gentium Plus"/>
                <a:cs typeface="Gentium Plus"/>
              </a:rPr>
              <a:t>&gt;</a:t>
            </a:r>
            <a:r>
              <a:rPr lang="en-US" sz="2000" i="1" dirty="0" smtClean="0">
                <a:latin typeface="Gentium Plus"/>
                <a:cs typeface="Gentium Plus"/>
              </a:rPr>
              <a:t> ⁵²  tau³²</a:t>
            </a:r>
            <a:r>
              <a:rPr lang="en-US" sz="2000" dirty="0">
                <a:latin typeface="Gentium Plus"/>
                <a:cs typeface="Gentium Plus"/>
              </a:rPr>
              <a:t> </a:t>
            </a:r>
            <a:r>
              <a:rPr lang="en-US" sz="2000" dirty="0" smtClean="0">
                <a:latin typeface="Gentium Plus"/>
                <a:cs typeface="Gentium Plus"/>
              </a:rPr>
              <a:t>(year head) ‘beginning of year’</a:t>
            </a:r>
          </a:p>
          <a:p>
            <a:pPr marL="0" indent="0">
              <a:buNone/>
            </a:pPr>
            <a:r>
              <a:rPr lang="zh-TW" altLang="en-US" sz="2000" dirty="0" smtClean="0">
                <a:latin typeface="华文楷体"/>
                <a:ea typeface="华文楷体"/>
                <a:cs typeface="华文楷体"/>
              </a:rPr>
              <a:t>年尾</a:t>
            </a:r>
            <a:r>
              <a:rPr lang="en-US" altLang="zh-TW" sz="2000" dirty="0" smtClean="0">
                <a:latin typeface="华文楷体"/>
                <a:ea typeface="华文楷体"/>
                <a:cs typeface="华文楷体"/>
              </a:rPr>
              <a:t> </a:t>
            </a:r>
            <a:r>
              <a:rPr lang="en-US" sz="2000" i="1" dirty="0" err="1" smtClean="0">
                <a:latin typeface="Gentium Plus"/>
                <a:cs typeface="Gentium Plus"/>
              </a:rPr>
              <a:t>nin</a:t>
            </a:r>
            <a:r>
              <a:rPr lang="en-US" sz="2000" i="1" dirty="0" smtClean="0">
                <a:latin typeface="Gentium Plus"/>
                <a:cs typeface="Gentium Plus"/>
              </a:rPr>
              <a:t>⁵⁵ </a:t>
            </a:r>
            <a:r>
              <a:rPr lang="en-US" sz="2000" i="1" baseline="30000" dirty="0" smtClean="0">
                <a:latin typeface="Gentium Plus"/>
                <a:cs typeface="Gentium Plus"/>
              </a:rPr>
              <a:t>&gt;</a:t>
            </a:r>
            <a:r>
              <a:rPr lang="en-US" sz="2000" i="1" dirty="0" smtClean="0">
                <a:latin typeface="Gentium Plus"/>
                <a:cs typeface="Gentium Plus"/>
              </a:rPr>
              <a:t> ³³  mi³³</a:t>
            </a:r>
            <a:r>
              <a:rPr lang="en-US" sz="2000" dirty="0" smtClean="0">
                <a:latin typeface="Gentium Plus"/>
                <a:cs typeface="Gentium Plus"/>
              </a:rPr>
              <a:t> (year tail) ‘end of year’</a:t>
            </a:r>
            <a:endParaRPr lang="en-US" sz="2000" i="1" dirty="0" smtClean="0">
              <a:latin typeface="Gentium Plus"/>
              <a:cs typeface="Gentium Plus"/>
            </a:endParaRPr>
          </a:p>
          <a:p>
            <a:pPr marL="0" indent="0">
              <a:buNone/>
            </a:pPr>
            <a:r>
              <a:rPr lang="zh-TW" altLang="en-US" sz="2000" dirty="0" smtClean="0">
                <a:latin typeface="华文楷体"/>
                <a:ea typeface="华文楷体"/>
                <a:cs typeface="华文楷体"/>
              </a:rPr>
              <a:t>明年</a:t>
            </a:r>
            <a:r>
              <a:rPr lang="en-US" altLang="zh-TW" sz="2000" dirty="0" smtClean="0">
                <a:latin typeface="Gentium Plus"/>
                <a:ea typeface="华文楷体"/>
                <a:cs typeface="Gentium Plus"/>
              </a:rPr>
              <a:t> </a:t>
            </a:r>
            <a:r>
              <a:rPr lang="en-US" altLang="zh-TW" sz="2000" i="1" dirty="0" smtClean="0">
                <a:latin typeface="Gentium Plus"/>
                <a:ea typeface="华文楷体"/>
                <a:cs typeface="Gentium Plus"/>
              </a:rPr>
              <a:t>mɛŋ³² </a:t>
            </a:r>
            <a:r>
              <a:rPr lang="en-US" altLang="zh-TW" sz="2000" i="1" dirty="0" err="1" smtClean="0">
                <a:latin typeface="Gentium Plus"/>
                <a:ea typeface="华文楷体"/>
                <a:cs typeface="Gentium Plus"/>
              </a:rPr>
              <a:t>nin</a:t>
            </a:r>
            <a:r>
              <a:rPr lang="en-US" altLang="zh-TW" sz="2000" i="1" dirty="0" smtClean="0">
                <a:latin typeface="Gentium Plus"/>
                <a:ea typeface="华文楷体"/>
                <a:cs typeface="Gentium Plus"/>
              </a:rPr>
              <a:t>⁵⁵ &gt; mɛŋ¹¹ </a:t>
            </a:r>
            <a:r>
              <a:rPr lang="en-US" altLang="zh-TW" sz="2000" i="1" dirty="0" err="1" smtClean="0">
                <a:latin typeface="Gentium Plus"/>
                <a:ea typeface="华文楷体"/>
                <a:cs typeface="Gentium Plus"/>
              </a:rPr>
              <a:t>nin</a:t>
            </a:r>
            <a:r>
              <a:rPr lang="en-US" altLang="zh-TW" sz="2000" i="1" dirty="0" smtClean="0">
                <a:latin typeface="Gentium Plus"/>
                <a:ea typeface="华文楷体"/>
                <a:cs typeface="Gentium Plus"/>
              </a:rPr>
              <a:t>⁴⁴</a:t>
            </a:r>
            <a:r>
              <a:rPr lang="en-US" altLang="zh-TW" sz="2000" dirty="0" smtClean="0">
                <a:latin typeface="Gentium Plus"/>
                <a:ea typeface="华文楷体"/>
                <a:cs typeface="Gentium Plus"/>
              </a:rPr>
              <a:t> ‘next year’</a:t>
            </a:r>
            <a:endParaRPr lang="en-US" sz="2000" dirty="0" smtClean="0">
              <a:latin typeface="Gentium Plus"/>
              <a:cs typeface="Gentium Plus"/>
            </a:endParaRPr>
          </a:p>
        </p:txBody>
      </p:sp>
      <p:sp>
        <p:nvSpPr>
          <p:cNvPr id="4" name="Rectangle 3"/>
          <p:cNvSpPr/>
          <p:nvPr/>
        </p:nvSpPr>
        <p:spPr>
          <a:xfrm>
            <a:off x="6604460" y="21709"/>
            <a:ext cx="2539540" cy="369332"/>
          </a:xfrm>
          <a:prstGeom prst="rect">
            <a:avLst/>
          </a:prstGeom>
        </p:spPr>
        <p:txBody>
          <a:bodyPr wrap="none">
            <a:spAutoFit/>
          </a:bodyPr>
          <a:lstStyle/>
          <a:p>
            <a:r>
              <a:rPr lang="en-NZ" dirty="0">
                <a:latin typeface="Courier New"/>
                <a:cs typeface="Courier New"/>
              </a:rPr>
              <a:t>https://t.ly/GbxC</a:t>
            </a:r>
          </a:p>
        </p:txBody>
      </p:sp>
    </p:spTree>
    <p:extLst>
      <p:ext uri="{BB962C8B-B14F-4D97-AF65-F5344CB8AC3E}">
        <p14:creationId xmlns:p14="http://schemas.microsoft.com/office/powerpoint/2010/main" val="3945901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393700"/>
            <a:ext cx="9144000" cy="6054811"/>
          </a:xfrm>
          <a:prstGeom prst="rect">
            <a:avLst/>
          </a:prstGeom>
        </p:spPr>
      </p:pic>
    </p:spTree>
    <p:extLst>
      <p:ext uri="{BB962C8B-B14F-4D97-AF65-F5344CB8AC3E}">
        <p14:creationId xmlns:p14="http://schemas.microsoft.com/office/powerpoint/2010/main" val="189436139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393700"/>
            <a:ext cx="9144000" cy="6054811"/>
          </a:xfrm>
          <a:prstGeom prst="rect">
            <a:avLst/>
          </a:prstGeom>
        </p:spPr>
      </p:pic>
      <p:sp>
        <p:nvSpPr>
          <p:cNvPr id="5" name="TextBox 4"/>
          <p:cNvSpPr txBox="1"/>
          <p:nvPr/>
        </p:nvSpPr>
        <p:spPr>
          <a:xfrm>
            <a:off x="4899479" y="486981"/>
            <a:ext cx="4212399" cy="1477328"/>
          </a:xfrm>
          <a:prstGeom prst="rect">
            <a:avLst/>
          </a:prstGeom>
          <a:noFill/>
        </p:spPr>
        <p:txBody>
          <a:bodyPr wrap="none" rtlCol="0">
            <a:spAutoFit/>
          </a:bodyPr>
          <a:lstStyle/>
          <a:p>
            <a:pPr algn="ctr"/>
            <a:r>
              <a:rPr lang="en-NZ" b="1" dirty="0" smtClean="0">
                <a:latin typeface="Arial"/>
                <a:cs typeface="Arial"/>
              </a:rPr>
              <a:t>Some Yuè varieties </a:t>
            </a:r>
          </a:p>
          <a:p>
            <a:pPr algn="ctr"/>
            <a:r>
              <a:rPr lang="en-NZ" b="1" dirty="0" smtClean="0">
                <a:latin typeface="Arial"/>
                <a:cs typeface="Arial"/>
              </a:rPr>
              <a:t>close to Canton </a:t>
            </a:r>
            <a:r>
              <a:rPr lang="x-none" b="1" dirty="0">
                <a:latin typeface="Arial"/>
                <a:cs typeface="Arial"/>
              </a:rPr>
              <a:t>that uses </a:t>
            </a:r>
            <a:r>
              <a:rPr lang="x-none" b="1" dirty="0" smtClean="0">
                <a:latin typeface="Arial"/>
                <a:cs typeface="Arial"/>
              </a:rPr>
              <a:t>suprafixes </a:t>
            </a:r>
          </a:p>
          <a:p>
            <a:pPr algn="ctr"/>
            <a:r>
              <a:rPr lang="x-none" b="1" dirty="0" smtClean="0">
                <a:latin typeface="Arial"/>
                <a:cs typeface="Arial"/>
              </a:rPr>
              <a:t>less often than Cantonese</a:t>
            </a:r>
            <a:endParaRPr lang="x-none" dirty="0" smtClean="0">
              <a:latin typeface="Arial"/>
              <a:cs typeface="Arial"/>
            </a:endParaRPr>
          </a:p>
          <a:p>
            <a:pPr algn="ctr"/>
            <a:r>
              <a:rPr lang="en-US" dirty="0" smtClean="0">
                <a:latin typeface="Arial"/>
                <a:cs typeface="Arial"/>
              </a:rPr>
              <a:t>(</a:t>
            </a:r>
            <a:r>
              <a:rPr lang="en-US" dirty="0" err="1" smtClean="0">
                <a:latin typeface="Arial"/>
                <a:cs typeface="Arial"/>
              </a:rPr>
              <a:t>Zhān</a:t>
            </a:r>
            <a:r>
              <a:rPr lang="en-US" dirty="0" smtClean="0">
                <a:latin typeface="Arial"/>
                <a:cs typeface="Arial"/>
              </a:rPr>
              <a:t> </a:t>
            </a:r>
            <a:r>
              <a:rPr lang="en-US" dirty="0" err="1" smtClean="0">
                <a:latin typeface="Arial"/>
                <a:cs typeface="Arial"/>
              </a:rPr>
              <a:t>Bóhuì</a:t>
            </a:r>
            <a:r>
              <a:rPr lang="en-US" dirty="0" smtClean="0">
                <a:latin typeface="Arial"/>
                <a:cs typeface="Arial"/>
              </a:rPr>
              <a:t> </a:t>
            </a:r>
            <a:r>
              <a:rPr lang="zh-TW" altLang="en-US" dirty="0" smtClean="0">
                <a:latin typeface="华文细黑"/>
                <a:ea typeface="华文细黑"/>
                <a:cs typeface="华文细黑"/>
              </a:rPr>
              <a:t>詹伯慧</a:t>
            </a:r>
            <a:r>
              <a:rPr lang="en-US" dirty="0" smtClean="0">
                <a:latin typeface="Arial"/>
                <a:cs typeface="Arial"/>
              </a:rPr>
              <a:t> </a:t>
            </a:r>
          </a:p>
          <a:p>
            <a:pPr algn="ctr"/>
            <a:r>
              <a:rPr lang="en-US" dirty="0" smtClean="0">
                <a:latin typeface="Arial"/>
                <a:cs typeface="Arial"/>
              </a:rPr>
              <a:t>et al. 2002: 179–180, 198)</a:t>
            </a:r>
            <a:endParaRPr lang="en-NZ" b="1" dirty="0" smtClean="0">
              <a:latin typeface="Arial"/>
              <a:cs typeface="Arial"/>
            </a:endParaRPr>
          </a:p>
        </p:txBody>
      </p:sp>
      <p:sp>
        <p:nvSpPr>
          <p:cNvPr id="6" name="TextBox 5"/>
          <p:cNvSpPr txBox="1"/>
          <p:nvPr/>
        </p:nvSpPr>
        <p:spPr>
          <a:xfrm>
            <a:off x="7617846" y="5154178"/>
            <a:ext cx="1378277" cy="646331"/>
          </a:xfrm>
          <a:prstGeom prst="rect">
            <a:avLst/>
          </a:prstGeom>
          <a:noFill/>
        </p:spPr>
        <p:txBody>
          <a:bodyPr wrap="none" rtlCol="0">
            <a:spAutoFit/>
          </a:bodyPr>
          <a:lstStyle/>
          <a:p>
            <a:pPr algn="r"/>
            <a:r>
              <a:rPr lang="en-US" altLang="zh-TW" dirty="0" err="1" smtClean="0">
                <a:latin typeface="Zhongshan"/>
                <a:ea typeface="华文细黑"/>
                <a:cs typeface="Zhongshan"/>
              </a:rPr>
              <a:t>Zhōngshān</a:t>
            </a:r>
            <a:endParaRPr lang="en-US" altLang="zh-TW" dirty="0" smtClean="0">
              <a:latin typeface="Zhongshan"/>
              <a:ea typeface="华文细黑"/>
              <a:cs typeface="Zhongshan"/>
            </a:endParaRPr>
          </a:p>
          <a:p>
            <a:pPr algn="r"/>
            <a:r>
              <a:rPr lang="zh-TW" altLang="en-US" dirty="0" smtClean="0">
                <a:latin typeface="Zhongshan"/>
                <a:ea typeface="华文细黑"/>
                <a:cs typeface="Zhongshan"/>
              </a:rPr>
              <a:t>中山</a:t>
            </a:r>
            <a:endParaRPr lang="en-US" altLang="zh-TW" dirty="0" smtClean="0">
              <a:latin typeface="Zhongshan"/>
              <a:ea typeface="华文细黑"/>
              <a:cs typeface="Zhongshan"/>
            </a:endParaRPr>
          </a:p>
        </p:txBody>
      </p:sp>
      <p:sp>
        <p:nvSpPr>
          <p:cNvPr id="7" name="TextBox 6"/>
          <p:cNvSpPr txBox="1"/>
          <p:nvPr/>
        </p:nvSpPr>
        <p:spPr>
          <a:xfrm>
            <a:off x="8247200" y="2877703"/>
            <a:ext cx="748923" cy="646331"/>
          </a:xfrm>
          <a:prstGeom prst="rect">
            <a:avLst/>
          </a:prstGeom>
          <a:noFill/>
        </p:spPr>
        <p:txBody>
          <a:bodyPr wrap="none" rtlCol="0">
            <a:spAutoFit/>
          </a:bodyPr>
          <a:lstStyle/>
          <a:p>
            <a:r>
              <a:rPr lang="en-US" altLang="zh-TW" dirty="0" err="1" smtClean="0">
                <a:latin typeface="Zhongshan"/>
                <a:ea typeface="华文细黑"/>
                <a:cs typeface="Zhongshan"/>
              </a:rPr>
              <a:t>Sìhuì</a:t>
            </a:r>
            <a:endParaRPr lang="en-US" altLang="zh-TW" dirty="0" smtClean="0">
              <a:latin typeface="Zhongshan"/>
              <a:ea typeface="华文细黑"/>
              <a:cs typeface="Zhongshan"/>
            </a:endParaRPr>
          </a:p>
          <a:p>
            <a:r>
              <a:rPr lang="zh-TW" altLang="en-US" dirty="0" smtClean="0">
                <a:latin typeface="Zhongshan"/>
                <a:ea typeface="华文细黑"/>
                <a:cs typeface="Zhongshan"/>
              </a:rPr>
              <a:t>四會</a:t>
            </a:r>
            <a:endParaRPr lang="en-US" altLang="zh-TW" dirty="0" smtClean="0">
              <a:latin typeface="Zhongshan"/>
              <a:ea typeface="华文细黑"/>
              <a:cs typeface="Zhongshan"/>
            </a:endParaRPr>
          </a:p>
        </p:txBody>
      </p:sp>
      <p:sp>
        <p:nvSpPr>
          <p:cNvPr id="8" name="TextBox 7"/>
          <p:cNvSpPr txBox="1"/>
          <p:nvPr/>
        </p:nvSpPr>
        <p:spPr>
          <a:xfrm>
            <a:off x="6444026" y="2746874"/>
            <a:ext cx="1326993" cy="646331"/>
          </a:xfrm>
          <a:prstGeom prst="rect">
            <a:avLst/>
          </a:prstGeom>
          <a:noFill/>
        </p:spPr>
        <p:txBody>
          <a:bodyPr wrap="none" rtlCol="0">
            <a:spAutoFit/>
          </a:bodyPr>
          <a:lstStyle/>
          <a:p>
            <a:pPr algn="r"/>
            <a:r>
              <a:rPr lang="en-US" altLang="zh-TW" dirty="0" err="1" smtClean="0">
                <a:latin typeface="Zhongshan"/>
                <a:ea typeface="华文细黑"/>
                <a:cs typeface="Zhongshan"/>
              </a:rPr>
              <a:t>Guǎngníng</a:t>
            </a:r>
            <a:endParaRPr lang="en-US" altLang="zh-TW" dirty="0" smtClean="0">
              <a:latin typeface="Zhongshan"/>
              <a:ea typeface="华文细黑"/>
              <a:cs typeface="Zhongshan"/>
            </a:endParaRPr>
          </a:p>
          <a:p>
            <a:pPr algn="r"/>
            <a:r>
              <a:rPr lang="zh-TW" altLang="en-US" dirty="0" smtClean="0">
                <a:latin typeface="Zhongshan"/>
                <a:ea typeface="华文细黑"/>
                <a:cs typeface="Zhongshan"/>
              </a:rPr>
              <a:t>廣寧</a:t>
            </a:r>
            <a:endParaRPr lang="en-US" altLang="zh-TW" dirty="0" smtClean="0">
              <a:latin typeface="Zhongshan"/>
              <a:ea typeface="华文细黑"/>
              <a:cs typeface="Zhongshan"/>
            </a:endParaRPr>
          </a:p>
        </p:txBody>
      </p:sp>
      <p:sp>
        <p:nvSpPr>
          <p:cNvPr id="9" name="TextBox 8"/>
          <p:cNvSpPr txBox="1"/>
          <p:nvPr/>
        </p:nvSpPr>
        <p:spPr>
          <a:xfrm>
            <a:off x="5747383" y="3833223"/>
            <a:ext cx="1019067" cy="646331"/>
          </a:xfrm>
          <a:prstGeom prst="rect">
            <a:avLst/>
          </a:prstGeom>
          <a:noFill/>
        </p:spPr>
        <p:txBody>
          <a:bodyPr wrap="none" rtlCol="0">
            <a:spAutoFit/>
          </a:bodyPr>
          <a:lstStyle/>
          <a:p>
            <a:pPr algn="r"/>
            <a:r>
              <a:rPr lang="en-US" altLang="zh-TW" dirty="0" err="1" smtClean="0">
                <a:latin typeface="Zhongshan"/>
                <a:ea typeface="华文细黑"/>
                <a:cs typeface="Zhongshan"/>
              </a:rPr>
              <a:t>Luódìng</a:t>
            </a:r>
            <a:endParaRPr lang="en-US" altLang="zh-TW" dirty="0" smtClean="0">
              <a:latin typeface="Zhongshan"/>
              <a:ea typeface="华文细黑"/>
              <a:cs typeface="Zhongshan"/>
            </a:endParaRPr>
          </a:p>
          <a:p>
            <a:pPr algn="r"/>
            <a:r>
              <a:rPr lang="zh-TW" altLang="en-US" dirty="0" smtClean="0">
                <a:latin typeface="Zhongshan"/>
                <a:ea typeface="华文细黑"/>
                <a:cs typeface="Zhongshan"/>
              </a:rPr>
              <a:t>羅定</a:t>
            </a:r>
            <a:endParaRPr lang="en-US" altLang="zh-TW" dirty="0" smtClean="0">
              <a:latin typeface="Zhongshan"/>
              <a:ea typeface="华文细黑"/>
              <a:cs typeface="Zhongshan"/>
            </a:endParaRPr>
          </a:p>
        </p:txBody>
      </p:sp>
      <p:sp>
        <p:nvSpPr>
          <p:cNvPr id="10" name="TextBox 9"/>
          <p:cNvSpPr txBox="1"/>
          <p:nvPr/>
        </p:nvSpPr>
        <p:spPr>
          <a:xfrm>
            <a:off x="6702950" y="3522042"/>
            <a:ext cx="787896" cy="646331"/>
          </a:xfrm>
          <a:prstGeom prst="rect">
            <a:avLst/>
          </a:prstGeom>
          <a:noFill/>
        </p:spPr>
        <p:txBody>
          <a:bodyPr wrap="none" rtlCol="0">
            <a:spAutoFit/>
          </a:bodyPr>
          <a:lstStyle/>
          <a:p>
            <a:pPr algn="r"/>
            <a:r>
              <a:rPr lang="en-US" altLang="zh-TW" dirty="0" err="1" smtClean="0">
                <a:latin typeface="Zhongshan"/>
                <a:ea typeface="华文细黑"/>
                <a:cs typeface="Zhongshan"/>
              </a:rPr>
              <a:t>Yúnfú</a:t>
            </a:r>
            <a:endParaRPr lang="en-US" altLang="zh-TW" dirty="0" smtClean="0">
              <a:latin typeface="Zhongshan"/>
              <a:ea typeface="华文细黑"/>
              <a:cs typeface="Zhongshan"/>
            </a:endParaRPr>
          </a:p>
          <a:p>
            <a:pPr algn="r"/>
            <a:r>
              <a:rPr lang="zh-TW" altLang="en-US" dirty="0" smtClean="0">
                <a:latin typeface="Zhongshan"/>
                <a:ea typeface="华文细黑"/>
                <a:cs typeface="Zhongshan"/>
              </a:rPr>
              <a:t>雲浮</a:t>
            </a:r>
            <a:endParaRPr lang="en-US" altLang="zh-TW" dirty="0" smtClean="0">
              <a:latin typeface="Zhongshan"/>
              <a:ea typeface="华文细黑"/>
              <a:cs typeface="Zhongshan"/>
            </a:endParaRPr>
          </a:p>
        </p:txBody>
      </p:sp>
      <p:sp>
        <p:nvSpPr>
          <p:cNvPr id="11" name="TextBox 10"/>
          <p:cNvSpPr txBox="1"/>
          <p:nvPr/>
        </p:nvSpPr>
        <p:spPr>
          <a:xfrm>
            <a:off x="6523401" y="4704012"/>
            <a:ext cx="967445" cy="646331"/>
          </a:xfrm>
          <a:prstGeom prst="rect">
            <a:avLst/>
          </a:prstGeom>
          <a:noFill/>
        </p:spPr>
        <p:txBody>
          <a:bodyPr wrap="none" rtlCol="0">
            <a:spAutoFit/>
          </a:bodyPr>
          <a:lstStyle/>
          <a:p>
            <a:pPr algn="r"/>
            <a:r>
              <a:rPr lang="en-US" altLang="zh-TW" dirty="0" err="1" smtClean="0">
                <a:latin typeface="Zhongshan"/>
                <a:ea typeface="华文细黑"/>
                <a:cs typeface="Zhongshan"/>
              </a:rPr>
              <a:t>Xīnxīng</a:t>
            </a:r>
            <a:endParaRPr lang="en-US" altLang="zh-TW" dirty="0" smtClean="0">
              <a:latin typeface="Zhongshan"/>
              <a:ea typeface="华文细黑"/>
              <a:cs typeface="Zhongshan"/>
            </a:endParaRPr>
          </a:p>
          <a:p>
            <a:pPr algn="r"/>
            <a:r>
              <a:rPr lang="zh-TW" altLang="en-US" dirty="0" smtClean="0">
                <a:latin typeface="Zhongshan"/>
                <a:ea typeface="华文细黑"/>
                <a:cs typeface="Zhongshan"/>
              </a:rPr>
              <a:t>新興</a:t>
            </a:r>
            <a:endParaRPr lang="en-US" altLang="zh-TW" dirty="0" smtClean="0">
              <a:latin typeface="Zhongshan"/>
              <a:ea typeface="华文细黑"/>
              <a:cs typeface="Zhongshan"/>
            </a:endParaRPr>
          </a:p>
        </p:txBody>
      </p:sp>
    </p:spTree>
    <p:extLst>
      <p:ext uri="{BB962C8B-B14F-4D97-AF65-F5344CB8AC3E}">
        <p14:creationId xmlns:p14="http://schemas.microsoft.com/office/powerpoint/2010/main" val="15473749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9751"/>
            <a:ext cx="8229600" cy="1555749"/>
          </a:xfrm>
        </p:spPr>
        <p:txBody>
          <a:bodyPr>
            <a:normAutofit/>
          </a:bodyPr>
          <a:lstStyle/>
          <a:p>
            <a:pPr marL="0" indent="0">
              <a:buNone/>
            </a:pPr>
            <a:r>
              <a:rPr lang="en-NZ" sz="4000" b="1" dirty="0" smtClean="0">
                <a:latin typeface="Arial"/>
                <a:cs typeface="Arial"/>
              </a:rPr>
              <a:t>So where did the Cantonese lexical suprafixes come from?</a:t>
            </a:r>
          </a:p>
          <a:p>
            <a:pPr marL="0" indent="0">
              <a:buNone/>
            </a:pPr>
            <a:endParaRPr lang="en-NZ" sz="2600" dirty="0" smtClean="0">
              <a:latin typeface="Arial"/>
              <a:cs typeface="Arial"/>
            </a:endParaRPr>
          </a:p>
          <a:p>
            <a:pPr marL="0" indent="0">
              <a:buNone/>
            </a:pPr>
            <a:endParaRPr lang="en-NZ" sz="2600" b="1" dirty="0">
              <a:latin typeface="Arial"/>
              <a:cs typeface="Arial"/>
            </a:endParaRPr>
          </a:p>
        </p:txBody>
      </p:sp>
      <p:pic>
        <p:nvPicPr>
          <p:cNvPr id="4" name="Picture 3"/>
          <p:cNvPicPr>
            <a:picLocks noChangeAspect="1"/>
          </p:cNvPicPr>
          <p:nvPr/>
        </p:nvPicPr>
        <p:blipFill>
          <a:blip r:embed="rId3"/>
          <a:stretch>
            <a:fillRect/>
          </a:stretch>
        </p:blipFill>
        <p:spPr>
          <a:xfrm>
            <a:off x="3428999" y="2158999"/>
            <a:ext cx="2301875" cy="2301875"/>
          </a:xfrm>
          <a:prstGeom prst="rect">
            <a:avLst/>
          </a:prstGeom>
        </p:spPr>
      </p:pic>
      <p:sp>
        <p:nvSpPr>
          <p:cNvPr id="5" name="Rectangle 4"/>
          <p:cNvSpPr/>
          <p:nvPr/>
        </p:nvSpPr>
        <p:spPr>
          <a:xfrm>
            <a:off x="457200" y="4807545"/>
            <a:ext cx="7975600" cy="923330"/>
          </a:xfrm>
          <a:prstGeom prst="rect">
            <a:avLst/>
          </a:prstGeom>
        </p:spPr>
        <p:txBody>
          <a:bodyPr wrap="square">
            <a:spAutoFit/>
          </a:bodyPr>
          <a:lstStyle/>
          <a:p>
            <a:r>
              <a:rPr lang="en-NZ" b="1" dirty="0" smtClean="0">
                <a:latin typeface="Arial"/>
                <a:cs typeface="Arial"/>
              </a:rPr>
              <a:t>There is no written record (?) of what the lexical suprafixes were  contractions of</a:t>
            </a:r>
          </a:p>
          <a:p>
            <a:endParaRPr lang="en-NZ" b="1" dirty="0">
              <a:latin typeface="Arial"/>
              <a:cs typeface="Arial"/>
            </a:endParaRPr>
          </a:p>
        </p:txBody>
      </p:sp>
      <p:sp>
        <p:nvSpPr>
          <p:cNvPr id="7" name="Rectangle 6"/>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40108579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9751"/>
            <a:ext cx="8229600" cy="6111873"/>
          </a:xfrm>
        </p:spPr>
        <p:txBody>
          <a:bodyPr>
            <a:normAutofit lnSpcReduction="10000"/>
          </a:bodyPr>
          <a:lstStyle/>
          <a:p>
            <a:pPr marL="0" indent="0">
              <a:buNone/>
            </a:pPr>
            <a:r>
              <a:rPr lang="zh-TW" altLang="en-US" sz="2600" b="1" dirty="0" smtClean="0">
                <a:latin typeface="华文细黑"/>
                <a:ea typeface="华文细黑"/>
                <a:cs typeface="华文细黑"/>
              </a:rPr>
              <a:t>兒</a:t>
            </a:r>
            <a:r>
              <a:rPr lang="en-NZ" sz="2600" b="1" dirty="0" smtClean="0">
                <a:latin typeface="Arial"/>
                <a:cs typeface="Arial"/>
              </a:rPr>
              <a:t> </a:t>
            </a:r>
            <a:r>
              <a:rPr lang="en-NZ" sz="2600" b="1" i="1" dirty="0" smtClean="0">
                <a:latin typeface="Arial"/>
                <a:cs typeface="Arial"/>
              </a:rPr>
              <a:t>nye</a:t>
            </a:r>
            <a:r>
              <a:rPr lang="en-NZ" sz="2600" b="1" i="1" baseline="30000" dirty="0" smtClean="0">
                <a:latin typeface="Arial"/>
                <a:cs typeface="Arial"/>
              </a:rPr>
              <a:t>A</a:t>
            </a:r>
            <a:r>
              <a:rPr lang="en-NZ" sz="2600" b="1" dirty="0" smtClean="0">
                <a:latin typeface="Arial"/>
                <a:cs typeface="Arial"/>
              </a:rPr>
              <a:t>?</a:t>
            </a:r>
          </a:p>
          <a:p>
            <a:pPr marL="0" indent="0">
              <a:buNone/>
            </a:pPr>
            <a:r>
              <a:rPr lang="en-NZ" sz="2100" dirty="0" smtClean="0">
                <a:latin typeface="Arial"/>
                <a:ea typeface="华文细黑"/>
                <a:cs typeface="Arial"/>
              </a:rPr>
              <a:t>e.g. Mài Yún </a:t>
            </a:r>
            <a:r>
              <a:rPr lang="zh-CN" altLang="en-US" sz="2100" dirty="0" smtClean="0">
                <a:latin typeface="Arial"/>
                <a:ea typeface="华文细黑"/>
                <a:cs typeface="Arial"/>
              </a:rPr>
              <a:t>麦耘</a:t>
            </a:r>
            <a:r>
              <a:rPr lang="en-NZ" sz="2100" dirty="0" smtClean="0">
                <a:latin typeface="Arial"/>
                <a:ea typeface="华文细黑"/>
                <a:cs typeface="Arial"/>
              </a:rPr>
              <a:t> (1990), Zhōu Liètíng </a:t>
            </a:r>
            <a:r>
              <a:rPr lang="zh-CN" altLang="en-US" sz="2100" dirty="0" smtClean="0">
                <a:latin typeface="Arial"/>
                <a:ea typeface="华文细黑"/>
                <a:cs typeface="Arial"/>
              </a:rPr>
              <a:t>周烈婷</a:t>
            </a:r>
            <a:r>
              <a:rPr lang="en-US" altLang="zh-CN" sz="2100" dirty="0" smtClean="0">
                <a:latin typeface="Arial"/>
                <a:ea typeface="华文细黑"/>
                <a:cs typeface="Arial"/>
              </a:rPr>
              <a:t> (2002: </a:t>
            </a:r>
            <a:r>
              <a:rPr lang="en-NZ" sz="2100" dirty="0" smtClean="0">
                <a:latin typeface="Arial"/>
                <a:cs typeface="Arial"/>
              </a:rPr>
              <a:t>154–171</a:t>
            </a:r>
            <a:r>
              <a:rPr lang="en-US" altLang="zh-CN" sz="2100" dirty="0" smtClean="0">
                <a:latin typeface="Arial"/>
                <a:ea typeface="华文细黑"/>
                <a:cs typeface="Arial"/>
              </a:rPr>
              <a:t>), </a:t>
            </a:r>
            <a:r>
              <a:rPr lang="en-NZ" sz="2100" dirty="0" smtClean="0">
                <a:latin typeface="Arial"/>
                <a:cs typeface="Arial"/>
              </a:rPr>
              <a:t>Chén Xiǎoyàn </a:t>
            </a:r>
            <a:r>
              <a:rPr lang="zh-CN" altLang="en-US" sz="2100" dirty="0" smtClean="0">
                <a:latin typeface="华文细黑"/>
                <a:ea typeface="华文细黑"/>
                <a:cs typeface="华文细黑"/>
              </a:rPr>
              <a:t>陈小燕</a:t>
            </a:r>
            <a:r>
              <a:rPr lang="en-NZ" sz="2100" dirty="0" smtClean="0">
                <a:latin typeface="Arial"/>
                <a:cs typeface="Arial"/>
              </a:rPr>
              <a:t> (2007: 267–275)</a:t>
            </a:r>
            <a:r>
              <a:rPr lang="en-US" sz="2100" dirty="0">
                <a:latin typeface="Arial"/>
                <a:cs typeface="Arial"/>
              </a:rPr>
              <a:t> </a:t>
            </a:r>
            <a:r>
              <a:rPr lang="en-US" sz="2100" dirty="0" smtClean="0">
                <a:latin typeface="Arial"/>
                <a:cs typeface="Arial"/>
              </a:rPr>
              <a:t>Kwok Bit-</a:t>
            </a:r>
            <a:r>
              <a:rPr lang="en-US" sz="2100" dirty="0" err="1" smtClean="0">
                <a:latin typeface="Arial"/>
                <a:cs typeface="Arial"/>
              </a:rPr>
              <a:t>chee</a:t>
            </a:r>
            <a:r>
              <a:rPr lang="en-US" sz="2100" dirty="0" smtClean="0">
                <a:latin typeface="Arial"/>
                <a:cs typeface="Arial"/>
              </a:rPr>
              <a:t> </a:t>
            </a:r>
            <a:r>
              <a:rPr lang="zh-TW" altLang="en-US" sz="2100" dirty="0" smtClean="0">
                <a:latin typeface="Heiti TC Light"/>
                <a:ea typeface="Heiti TC Light"/>
                <a:cs typeface="Heiti TC Light"/>
              </a:rPr>
              <a:t>郭必之</a:t>
            </a:r>
            <a:r>
              <a:rPr lang="en-US" sz="2100" dirty="0" smtClean="0">
                <a:latin typeface="Arial"/>
                <a:cs typeface="Arial"/>
              </a:rPr>
              <a:t> (2016)</a:t>
            </a:r>
            <a:endParaRPr lang="en-NZ" sz="2100" b="1" dirty="0" smtClean="0">
              <a:latin typeface="Arial"/>
              <a:cs typeface="Arial"/>
            </a:endParaRPr>
          </a:p>
          <a:p>
            <a:pPr marL="514350" indent="-514350">
              <a:buAutoNum type="arabicPeriod"/>
            </a:pPr>
            <a:r>
              <a:rPr lang="zh-TW" altLang="en-US" sz="2600" dirty="0" smtClean="0">
                <a:latin typeface="Arial"/>
                <a:ea typeface="华文细黑"/>
                <a:cs typeface="Arial"/>
              </a:rPr>
              <a:t>兒</a:t>
            </a:r>
            <a:r>
              <a:rPr lang="en-NZ" sz="2600" dirty="0" smtClean="0">
                <a:latin typeface="Arial"/>
                <a:cs typeface="Arial"/>
              </a:rPr>
              <a:t> </a:t>
            </a:r>
            <a:r>
              <a:rPr lang="en-NZ" sz="2600" i="1" dirty="0" smtClean="0">
                <a:latin typeface="Arial"/>
                <a:cs typeface="Arial"/>
              </a:rPr>
              <a:t>nye</a:t>
            </a:r>
            <a:r>
              <a:rPr lang="en-NZ" sz="2600" i="1" baseline="30000" dirty="0" smtClean="0">
                <a:latin typeface="Arial"/>
                <a:cs typeface="Arial"/>
              </a:rPr>
              <a:t>A</a:t>
            </a:r>
            <a:r>
              <a:rPr lang="en-NZ" sz="2600" i="1" dirty="0" smtClean="0">
                <a:latin typeface="Arial"/>
                <a:cs typeface="Arial"/>
              </a:rPr>
              <a:t> </a:t>
            </a:r>
            <a:r>
              <a:rPr lang="en-NZ" sz="2600" dirty="0" smtClean="0">
                <a:latin typeface="Arial"/>
                <a:cs typeface="Arial"/>
              </a:rPr>
              <a:t>diminutive is the source of the lexical suprafixes in western Yuè dialects</a:t>
            </a:r>
          </a:p>
          <a:p>
            <a:pPr marL="514350" indent="-514350">
              <a:buAutoNum type="arabicPeriod"/>
            </a:pPr>
            <a:r>
              <a:rPr lang="en-NZ" sz="2600" dirty="0" smtClean="0">
                <a:latin typeface="Arial"/>
                <a:cs typeface="Arial"/>
              </a:rPr>
              <a:t>The (very few) fossilised cases of </a:t>
            </a:r>
            <a:r>
              <a:rPr lang="zh-TW" altLang="en-US" sz="2600" dirty="0" smtClean="0">
                <a:latin typeface="Arial"/>
                <a:ea typeface="华文细黑"/>
                <a:cs typeface="Arial"/>
              </a:rPr>
              <a:t>兒</a:t>
            </a:r>
            <a:r>
              <a:rPr lang="en-NZ" sz="2600" dirty="0" smtClean="0">
                <a:latin typeface="Arial"/>
                <a:cs typeface="Arial"/>
              </a:rPr>
              <a:t> -ji˥ in modern Cantonese</a:t>
            </a:r>
          </a:p>
          <a:p>
            <a:pPr marL="0" indent="0">
              <a:buNone/>
            </a:pPr>
            <a:r>
              <a:rPr lang="en-US" altLang="zh-TW" sz="2600" dirty="0" smtClean="0">
                <a:latin typeface="Arial"/>
                <a:ea typeface="华文细黑"/>
                <a:cs typeface="Arial"/>
              </a:rPr>
              <a:t>However, </a:t>
            </a:r>
          </a:p>
          <a:p>
            <a:pPr marL="514350" indent="-514350">
              <a:buFont typeface="+mj-lt"/>
              <a:buAutoNum type="arabicPeriod"/>
            </a:pPr>
            <a:r>
              <a:rPr lang="en-US" altLang="zh-TW" sz="2600" dirty="0" smtClean="0">
                <a:latin typeface="Arial"/>
                <a:ea typeface="华文细黑"/>
                <a:cs typeface="Arial"/>
              </a:rPr>
              <a:t>There is no </a:t>
            </a:r>
            <a:r>
              <a:rPr lang="en-US" altLang="zh-TW" sz="2600" i="1" dirty="0" smtClean="0">
                <a:latin typeface="Arial"/>
                <a:ea typeface="华文细黑"/>
                <a:cs typeface="Arial"/>
              </a:rPr>
              <a:t>a priori</a:t>
            </a:r>
            <a:r>
              <a:rPr lang="en-US" altLang="zh-TW" sz="2600" dirty="0" smtClean="0">
                <a:latin typeface="Arial"/>
                <a:ea typeface="华文细黑"/>
                <a:cs typeface="Arial"/>
              </a:rPr>
              <a:t> reason why eastern Yuè dialects must have followed the same path as the western Yuè dialects</a:t>
            </a:r>
          </a:p>
          <a:p>
            <a:pPr marL="514350" indent="-514350">
              <a:buFont typeface="+mj-lt"/>
              <a:buAutoNum type="arabicPeriod"/>
            </a:pPr>
            <a:r>
              <a:rPr lang="en-US" altLang="zh-TW" sz="2600" dirty="0" smtClean="0">
                <a:latin typeface="Arial"/>
                <a:ea typeface="华文细黑"/>
                <a:cs typeface="Arial"/>
              </a:rPr>
              <a:t>The range of nouns with a </a:t>
            </a:r>
            <a:r>
              <a:rPr lang="en-US" altLang="zh-TW" sz="2600" dirty="0" err="1" smtClean="0">
                <a:latin typeface="Arial"/>
                <a:ea typeface="华文细黑"/>
                <a:cs typeface="Arial"/>
              </a:rPr>
              <a:t>suprafix</a:t>
            </a:r>
            <a:r>
              <a:rPr lang="en-US" altLang="zh-TW" sz="2600" dirty="0" smtClean="0">
                <a:latin typeface="Arial"/>
                <a:ea typeface="华文细黑"/>
                <a:cs typeface="Arial"/>
              </a:rPr>
              <a:t> in Standard Cantonese does not overlap much with that with a -</a:t>
            </a:r>
            <a:r>
              <a:rPr lang="en-US" altLang="zh-TW" sz="2600" i="1" dirty="0" err="1" smtClean="0">
                <a:latin typeface="Arial"/>
                <a:ea typeface="华文细黑"/>
                <a:cs typeface="Arial"/>
              </a:rPr>
              <a:t>nye</a:t>
            </a:r>
            <a:r>
              <a:rPr lang="en-US" altLang="zh-TW" sz="2600" dirty="0">
                <a:latin typeface="Arial"/>
                <a:ea typeface="华文细黑"/>
                <a:cs typeface="Arial"/>
              </a:rPr>
              <a:t> </a:t>
            </a:r>
            <a:r>
              <a:rPr lang="en-US" altLang="zh-TW" sz="2600" dirty="0" smtClean="0">
                <a:latin typeface="Arial"/>
                <a:ea typeface="华文细黑"/>
                <a:cs typeface="Arial"/>
              </a:rPr>
              <a:t>suffix in western Yuè dialects </a:t>
            </a:r>
            <a:r>
              <a:rPr lang="en-US" sz="2600" dirty="0" smtClean="0">
                <a:latin typeface="Arial"/>
                <a:cs typeface="Arial"/>
              </a:rPr>
              <a:t> </a:t>
            </a:r>
          </a:p>
          <a:p>
            <a:pPr marL="0" indent="0">
              <a:buNone/>
            </a:pPr>
            <a:r>
              <a:rPr lang="en-US" sz="2100" dirty="0">
                <a:latin typeface="Arial"/>
                <a:cs typeface="Arial"/>
              </a:rPr>
              <a:t>	</a:t>
            </a:r>
            <a:r>
              <a:rPr lang="en-US" sz="2100" dirty="0" smtClean="0">
                <a:latin typeface="Arial"/>
                <a:cs typeface="Arial"/>
              </a:rPr>
              <a:t>(</a:t>
            </a:r>
            <a:r>
              <a:rPr lang="en-US" altLang="zh-CN" sz="2100" dirty="0" err="1" smtClean="0">
                <a:latin typeface="Arial"/>
                <a:ea typeface="华文细黑"/>
                <a:cs typeface="Arial"/>
              </a:rPr>
              <a:t>Shào</a:t>
            </a:r>
            <a:r>
              <a:rPr lang="en-US" altLang="zh-CN" sz="2100" dirty="0" smtClean="0">
                <a:latin typeface="Arial"/>
                <a:ea typeface="华文细黑"/>
                <a:cs typeface="Arial"/>
              </a:rPr>
              <a:t> </a:t>
            </a:r>
            <a:r>
              <a:rPr lang="en-US" altLang="zh-CN" sz="2100" dirty="0" err="1" smtClean="0">
                <a:latin typeface="Arial"/>
                <a:ea typeface="华文细黑"/>
                <a:cs typeface="Arial"/>
              </a:rPr>
              <a:t>Huìjūn</a:t>
            </a:r>
            <a:r>
              <a:rPr lang="en-US" altLang="zh-CN" sz="2100" dirty="0" smtClean="0">
                <a:latin typeface="Arial"/>
                <a:ea typeface="华文细黑"/>
                <a:cs typeface="Arial"/>
              </a:rPr>
              <a:t> </a:t>
            </a:r>
            <a:r>
              <a:rPr lang="zh-CN" altLang="en-US" sz="2100" dirty="0" smtClean="0">
                <a:latin typeface="Arial"/>
                <a:ea typeface="华文细黑"/>
                <a:cs typeface="Arial"/>
              </a:rPr>
              <a:t>邵慧君</a:t>
            </a:r>
            <a:r>
              <a:rPr lang="en-US" altLang="zh-CN" sz="2100" dirty="0" smtClean="0">
                <a:latin typeface="Arial"/>
                <a:ea typeface="华文细黑"/>
                <a:cs typeface="Arial"/>
              </a:rPr>
              <a:t> &amp; </a:t>
            </a:r>
            <a:r>
              <a:rPr lang="en-US" altLang="zh-CN" sz="2100" dirty="0" err="1" smtClean="0">
                <a:latin typeface="Arial"/>
                <a:ea typeface="华文细黑"/>
                <a:cs typeface="Arial"/>
              </a:rPr>
              <a:t>Gān</a:t>
            </a:r>
            <a:r>
              <a:rPr lang="en-US" altLang="zh-CN" sz="2100" dirty="0" smtClean="0">
                <a:latin typeface="Arial"/>
                <a:ea typeface="华文细黑"/>
                <a:cs typeface="Arial"/>
              </a:rPr>
              <a:t> </a:t>
            </a:r>
            <a:r>
              <a:rPr lang="en-US" altLang="zh-CN" sz="2100" dirty="0" err="1" smtClean="0">
                <a:latin typeface="Arial"/>
                <a:ea typeface="华文细黑"/>
                <a:cs typeface="Arial"/>
              </a:rPr>
              <a:t>Yū’ēn</a:t>
            </a:r>
            <a:r>
              <a:rPr lang="en-US" altLang="zh-CN" sz="2100" dirty="0" smtClean="0">
                <a:latin typeface="Arial"/>
                <a:ea typeface="华文细黑"/>
                <a:cs typeface="Arial"/>
              </a:rPr>
              <a:t> </a:t>
            </a:r>
            <a:r>
              <a:rPr lang="zh-CN" altLang="en-US" sz="2100" dirty="0" smtClean="0">
                <a:latin typeface="Arial"/>
                <a:ea typeface="华文细黑"/>
                <a:cs typeface="Arial"/>
              </a:rPr>
              <a:t>甘于恩</a:t>
            </a:r>
            <a:r>
              <a:rPr lang="en-US" altLang="zh-CN" sz="2100" dirty="0" smtClean="0">
                <a:latin typeface="Arial"/>
                <a:ea typeface="华文细黑"/>
                <a:cs typeface="Arial"/>
              </a:rPr>
              <a:t> </a:t>
            </a:r>
            <a:r>
              <a:rPr lang="en-US" altLang="zh-CN" sz="2100" dirty="0" smtClean="0">
                <a:latin typeface="Arial"/>
                <a:cs typeface="Arial"/>
              </a:rPr>
              <a:t>2007b)</a:t>
            </a:r>
            <a:r>
              <a:rPr lang="en-US" altLang="zh-TW" sz="2100" dirty="0" smtClean="0">
                <a:latin typeface="Arial"/>
                <a:ea typeface="华文细黑"/>
                <a:cs typeface="Arial"/>
              </a:rPr>
              <a:t> </a:t>
            </a:r>
          </a:p>
        </p:txBody>
      </p:sp>
      <p:sp>
        <p:nvSpPr>
          <p:cNvPr id="5" name="Rectangle 4"/>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19931412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9751"/>
            <a:ext cx="8229600" cy="6111873"/>
          </a:xfrm>
        </p:spPr>
        <p:txBody>
          <a:bodyPr>
            <a:normAutofit/>
          </a:bodyPr>
          <a:lstStyle/>
          <a:p>
            <a:pPr marL="0" indent="0">
              <a:buNone/>
            </a:pPr>
            <a:r>
              <a:rPr lang="zh-TW" altLang="en-US" sz="2600" b="1" dirty="0" smtClean="0">
                <a:latin typeface="华文细黑"/>
                <a:ea typeface="华文细黑"/>
                <a:cs typeface="华文细黑"/>
              </a:rPr>
              <a:t>仔</a:t>
            </a:r>
            <a:r>
              <a:rPr lang="en-NZ" sz="2600" b="1" dirty="0" smtClean="0">
                <a:latin typeface="Arial"/>
                <a:cs typeface="Arial"/>
              </a:rPr>
              <a:t> </a:t>
            </a:r>
            <a:r>
              <a:rPr lang="en-NZ" sz="2600" b="1" i="1" dirty="0" smtClean="0">
                <a:latin typeface="Arial"/>
                <a:cs typeface="Arial"/>
              </a:rPr>
              <a:t>tsVj</a:t>
            </a:r>
            <a:r>
              <a:rPr lang="en-NZ" sz="2600" b="1" i="1" baseline="30000" dirty="0" smtClean="0">
                <a:latin typeface="Arial"/>
                <a:cs typeface="Arial"/>
              </a:rPr>
              <a:t>B</a:t>
            </a:r>
            <a:r>
              <a:rPr lang="en-NZ" sz="2600" b="1" dirty="0" smtClean="0">
                <a:latin typeface="Arial"/>
                <a:cs typeface="Arial"/>
              </a:rPr>
              <a:t>? </a:t>
            </a:r>
          </a:p>
          <a:p>
            <a:pPr marL="0" indent="0">
              <a:buNone/>
            </a:pPr>
            <a:r>
              <a:rPr lang="en-US" sz="2000" dirty="0" smtClean="0">
                <a:latin typeface="Arial"/>
                <a:cs typeface="Arial"/>
              </a:rPr>
              <a:t>Kwok Bit-</a:t>
            </a:r>
            <a:r>
              <a:rPr lang="en-US" sz="2000" dirty="0" err="1" smtClean="0">
                <a:latin typeface="Arial"/>
                <a:cs typeface="Arial"/>
              </a:rPr>
              <a:t>chee</a:t>
            </a:r>
            <a:r>
              <a:rPr lang="en-US" sz="2000" dirty="0" smtClean="0">
                <a:latin typeface="Arial"/>
                <a:cs typeface="Arial"/>
              </a:rPr>
              <a:t> </a:t>
            </a:r>
            <a:r>
              <a:rPr lang="zh-TW" altLang="en-US" sz="2000" dirty="0" smtClean="0">
                <a:latin typeface="Heiti TC Light"/>
                <a:ea typeface="Heiti TC Light"/>
                <a:cs typeface="Heiti TC Light"/>
              </a:rPr>
              <a:t>郭必之</a:t>
            </a:r>
            <a:r>
              <a:rPr lang="en-US" sz="2000" dirty="0" smtClean="0">
                <a:latin typeface="Arial"/>
                <a:cs typeface="Arial"/>
              </a:rPr>
              <a:t> (2016): unlikely</a:t>
            </a:r>
          </a:p>
          <a:p>
            <a:pPr marL="0" indent="0">
              <a:buNone/>
            </a:pPr>
            <a:r>
              <a:rPr lang="en-NZ" sz="2000" dirty="0" smtClean="0">
                <a:latin typeface="Arial"/>
                <a:cs typeface="Arial"/>
              </a:rPr>
              <a:t>Although the rising tone of Cantonese </a:t>
            </a:r>
            <a:r>
              <a:rPr lang="zh-TW" altLang="en-US" sz="2000" dirty="0" smtClean="0">
                <a:latin typeface="Gentium Plus"/>
                <a:ea typeface="华文楷体"/>
                <a:cs typeface="Gentium Plus"/>
              </a:rPr>
              <a:t>仔</a:t>
            </a:r>
            <a:r>
              <a:rPr lang="en-NZ" sz="2000" dirty="0" smtClean="0">
                <a:latin typeface="Gentium Plus"/>
                <a:ea typeface="华文楷体"/>
                <a:cs typeface="Gentium Plus"/>
              </a:rPr>
              <a:t> </a:t>
            </a:r>
            <a:r>
              <a:rPr lang="en-NZ" sz="2000" i="1" dirty="0" smtClean="0">
                <a:latin typeface="Gentium Plus"/>
                <a:ea typeface="华文楷体"/>
                <a:cs typeface="Gentium Plus"/>
              </a:rPr>
              <a:t>tsɐi˧˥</a:t>
            </a:r>
            <a:r>
              <a:rPr lang="en-NZ" sz="2000" dirty="0" smtClean="0">
                <a:latin typeface="Gentium Plus"/>
                <a:ea typeface="华文楷体"/>
                <a:cs typeface="Gentium Plus"/>
              </a:rPr>
              <a:t> </a:t>
            </a:r>
            <a:r>
              <a:rPr lang="en-NZ" sz="2000" dirty="0" smtClean="0">
                <a:latin typeface="Arial"/>
                <a:cs typeface="Arial"/>
              </a:rPr>
              <a:t>does coincide with the high rising suprafix in Cantonese, most Yuè dialects have </a:t>
            </a:r>
            <a:r>
              <a:rPr lang="zh-TW" altLang="en-US" sz="2000" b="1" dirty="0" smtClean="0">
                <a:latin typeface="华文细黑"/>
                <a:ea typeface="华文细黑"/>
                <a:cs typeface="华文细黑"/>
              </a:rPr>
              <a:t>仔</a:t>
            </a:r>
            <a:r>
              <a:rPr lang="en-NZ" sz="2000" b="1" dirty="0" smtClean="0">
                <a:latin typeface="Arial"/>
                <a:cs typeface="Arial"/>
              </a:rPr>
              <a:t> </a:t>
            </a:r>
            <a:r>
              <a:rPr lang="en-NZ" sz="2000" b="1" i="1" dirty="0" smtClean="0">
                <a:latin typeface="Arial"/>
                <a:cs typeface="Arial"/>
              </a:rPr>
              <a:t>tsVj</a:t>
            </a:r>
            <a:r>
              <a:rPr lang="en-NZ" sz="2000" b="1" i="1" baseline="30000" dirty="0" smtClean="0">
                <a:latin typeface="Arial"/>
                <a:cs typeface="Arial"/>
              </a:rPr>
              <a:t>B</a:t>
            </a:r>
            <a:r>
              <a:rPr lang="en-NZ" sz="2000" i="1" dirty="0" smtClean="0">
                <a:latin typeface="Arial"/>
                <a:cs typeface="Arial"/>
              </a:rPr>
              <a:t> </a:t>
            </a:r>
            <a:r>
              <a:rPr lang="en-NZ" sz="2000" dirty="0" smtClean="0">
                <a:latin typeface="Arial"/>
                <a:cs typeface="Arial"/>
              </a:rPr>
              <a:t>in a rising tone, but their suprafixes are mostly high level or high falling.</a:t>
            </a:r>
          </a:p>
          <a:p>
            <a:pPr marL="0" indent="0">
              <a:buNone/>
            </a:pPr>
            <a:endParaRPr lang="en-US" altLang="zh-TW" sz="2000" dirty="0" smtClean="0">
              <a:latin typeface="Arial"/>
              <a:ea typeface="华文细黑"/>
              <a:cs typeface="Arial"/>
            </a:endParaRPr>
          </a:p>
          <a:p>
            <a:pPr marL="0" indent="0">
              <a:buNone/>
            </a:pPr>
            <a:r>
              <a:rPr lang="en-US" altLang="zh-TW" sz="2000" dirty="0" smtClean="0">
                <a:latin typeface="Arial"/>
                <a:ea typeface="华文细黑"/>
                <a:cs typeface="Arial"/>
              </a:rPr>
              <a:t>Ball (1888):</a:t>
            </a:r>
            <a:br>
              <a:rPr lang="en-US" altLang="zh-TW" sz="2000" dirty="0" smtClean="0">
                <a:latin typeface="Arial"/>
                <a:ea typeface="华文细黑"/>
                <a:cs typeface="Arial"/>
              </a:rPr>
            </a:br>
            <a:r>
              <a:rPr lang="en-NZ" sz="2000" dirty="0">
                <a:latin typeface="Arial"/>
                <a:cs typeface="Arial"/>
              </a:rPr>
              <a:t> </a:t>
            </a:r>
            <a:r>
              <a:rPr lang="zh-TW" altLang="en-US" sz="2000" dirty="0">
                <a:latin typeface="Gentium Plus"/>
                <a:ea typeface="华文楷体"/>
                <a:cs typeface="Gentium Plus"/>
              </a:rPr>
              <a:t>仔</a:t>
            </a:r>
            <a:r>
              <a:rPr lang="en-NZ" sz="2000" dirty="0">
                <a:latin typeface="Gentium Plus"/>
                <a:ea typeface="华文楷体"/>
                <a:cs typeface="Gentium Plus"/>
              </a:rPr>
              <a:t> </a:t>
            </a:r>
            <a:r>
              <a:rPr lang="en-NZ" sz="2000" i="1" dirty="0" smtClean="0">
                <a:latin typeface="Gentium Plus"/>
                <a:ea typeface="华文楷体"/>
                <a:cs typeface="Gentium Plus"/>
              </a:rPr>
              <a:t>tsɐi˧˥</a:t>
            </a:r>
            <a:r>
              <a:rPr lang="en-US" altLang="zh-TW" sz="2000" dirty="0" smtClean="0">
                <a:latin typeface="Arial"/>
                <a:ea typeface="华文细黑"/>
                <a:cs typeface="Arial"/>
              </a:rPr>
              <a:t> already a commonly used diminutive suffixes,</a:t>
            </a:r>
          </a:p>
          <a:p>
            <a:pPr marL="0" indent="0">
              <a:buNone/>
            </a:pPr>
            <a:r>
              <a:rPr lang="en-US" altLang="zh-TW" sz="2000" dirty="0" smtClean="0">
                <a:latin typeface="Arial"/>
                <a:ea typeface="华文细黑"/>
                <a:cs typeface="Arial"/>
              </a:rPr>
              <a:t>but </a:t>
            </a:r>
            <a:r>
              <a:rPr lang="zh-TW" altLang="en-US" sz="2000" dirty="0" smtClean="0">
                <a:latin typeface="Gentium Plus"/>
                <a:ea typeface="华文楷体"/>
                <a:cs typeface="Gentium Plus"/>
              </a:rPr>
              <a:t>仔</a:t>
            </a:r>
            <a:r>
              <a:rPr lang="en-NZ" sz="2000" dirty="0" smtClean="0">
                <a:latin typeface="Gentium Plus"/>
                <a:ea typeface="华文楷体"/>
                <a:cs typeface="Gentium Plus"/>
              </a:rPr>
              <a:t> </a:t>
            </a:r>
            <a:r>
              <a:rPr lang="en-NZ" sz="2000" i="1" dirty="0" smtClean="0">
                <a:latin typeface="Gentium Plus"/>
                <a:ea typeface="华文楷体"/>
                <a:cs typeface="Gentium Plus"/>
              </a:rPr>
              <a:t>tsɐi˧˥</a:t>
            </a:r>
            <a:r>
              <a:rPr lang="en-US" altLang="zh-TW" sz="2000" dirty="0" smtClean="0">
                <a:latin typeface="Arial"/>
                <a:ea typeface="华文细黑"/>
                <a:cs typeface="Arial"/>
              </a:rPr>
              <a:t> did not have a </a:t>
            </a:r>
            <a:r>
              <a:rPr lang="en-US" altLang="zh-TW" sz="2000" dirty="0" err="1" smtClean="0">
                <a:latin typeface="Arial"/>
                <a:ea typeface="华文细黑"/>
                <a:cs typeface="Arial"/>
              </a:rPr>
              <a:t>suprafix</a:t>
            </a:r>
            <a:r>
              <a:rPr lang="en-US" altLang="zh-TW" sz="2000" dirty="0" smtClean="0">
                <a:latin typeface="Arial"/>
                <a:ea typeface="华文细黑"/>
                <a:cs typeface="Arial"/>
              </a:rPr>
              <a:t>, e.g.:</a:t>
            </a:r>
          </a:p>
          <a:p>
            <a:pPr marL="0" indent="0">
              <a:buNone/>
            </a:pPr>
            <a:r>
              <a:rPr lang="en-US" altLang="zh-TW" sz="2000" dirty="0" smtClean="0">
                <a:latin typeface="Arial"/>
                <a:ea typeface="华文细黑"/>
                <a:cs typeface="Arial"/>
              </a:rPr>
              <a:t> </a:t>
            </a:r>
            <a:r>
              <a:rPr lang="zh-TW" altLang="en-US" sz="2000" dirty="0" smtClean="0">
                <a:latin typeface="Arial"/>
                <a:ea typeface="华文细黑"/>
                <a:cs typeface="Arial"/>
              </a:rPr>
              <a:t>檯仔</a:t>
            </a:r>
            <a:r>
              <a:rPr lang="en-US" altLang="zh-TW" sz="2000" dirty="0" smtClean="0">
                <a:latin typeface="Arial"/>
                <a:ea typeface="华文细黑"/>
                <a:cs typeface="Arial"/>
              </a:rPr>
              <a:t> </a:t>
            </a:r>
            <a:r>
              <a:rPr lang="en-US" altLang="zh-TW" sz="2000" i="1" dirty="0" smtClean="0">
                <a:latin typeface="Arial"/>
                <a:ea typeface="华文细黑"/>
                <a:cs typeface="Arial"/>
              </a:rPr>
              <a:t>t’oi2* tsai2</a:t>
            </a:r>
            <a:r>
              <a:rPr lang="en-US" altLang="zh-TW" sz="2000" dirty="0" smtClean="0">
                <a:latin typeface="Arial"/>
                <a:ea typeface="华文细黑"/>
                <a:cs typeface="Arial"/>
              </a:rPr>
              <a:t> ‘little table’ (: 41) </a:t>
            </a:r>
            <a:endParaRPr lang="en-US" altLang="zh-TW" sz="2000" dirty="0">
              <a:latin typeface="Arial"/>
              <a:ea typeface="华文细黑"/>
              <a:cs typeface="Arial"/>
            </a:endParaRPr>
          </a:p>
          <a:p>
            <a:pPr marL="0" indent="0">
              <a:buNone/>
            </a:pPr>
            <a:endParaRPr lang="en-US" altLang="zh-TW" sz="2000" dirty="0" smtClean="0">
              <a:latin typeface="Arial"/>
              <a:ea typeface="华文细黑"/>
              <a:cs typeface="Arial"/>
            </a:endParaRPr>
          </a:p>
          <a:p>
            <a:pPr marL="0" indent="0">
              <a:buNone/>
            </a:pPr>
            <a:endParaRPr lang="en-US" altLang="zh-TW" sz="2000" dirty="0" smtClean="0">
              <a:latin typeface="Arial"/>
              <a:ea typeface="华文细黑"/>
              <a:cs typeface="Arial"/>
            </a:endParaRPr>
          </a:p>
          <a:p>
            <a:pPr marL="0" indent="0">
              <a:buNone/>
            </a:pPr>
            <a:r>
              <a:rPr lang="en-US" altLang="zh-TW" sz="2000" dirty="0" smtClean="0">
                <a:latin typeface="Arial"/>
                <a:ea typeface="华文细黑"/>
                <a:cs typeface="Arial"/>
              </a:rPr>
              <a:t>However, </a:t>
            </a:r>
          </a:p>
          <a:p>
            <a:pPr marL="0" indent="0">
              <a:buNone/>
            </a:pPr>
            <a:r>
              <a:rPr lang="en-US" altLang="zh-TW" sz="2000" dirty="0" smtClean="0">
                <a:latin typeface="Arial"/>
                <a:ea typeface="华文细黑"/>
                <a:cs typeface="Arial"/>
              </a:rPr>
              <a:t>There is no </a:t>
            </a:r>
            <a:r>
              <a:rPr lang="en-US" altLang="zh-TW" sz="2000" i="1" dirty="0" smtClean="0">
                <a:latin typeface="Arial"/>
                <a:ea typeface="华文细黑"/>
                <a:cs typeface="Arial"/>
              </a:rPr>
              <a:t>a priori</a:t>
            </a:r>
            <a:r>
              <a:rPr lang="en-US" altLang="zh-TW" sz="2000" dirty="0" smtClean="0">
                <a:latin typeface="Arial"/>
                <a:ea typeface="华文细黑"/>
                <a:cs typeface="Arial"/>
              </a:rPr>
              <a:t> reason why the development in Cantonese has to be the same as in other Yuè dialects</a:t>
            </a:r>
          </a:p>
        </p:txBody>
      </p:sp>
      <p:sp>
        <p:nvSpPr>
          <p:cNvPr id="6" name="Rectangle 5"/>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23137569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NZ" b="1" dirty="0" smtClean="0">
                <a:latin typeface="Arial"/>
                <a:cs typeface="Arial"/>
              </a:rPr>
              <a:t>Non-lexical suprafixes</a:t>
            </a:r>
            <a:endParaRPr lang="en-NZ" b="1" dirty="0">
              <a:latin typeface="Arial"/>
              <a:cs typeface="Arial"/>
            </a:endParaRPr>
          </a:p>
        </p:txBody>
      </p:sp>
      <p:sp>
        <p:nvSpPr>
          <p:cNvPr id="8" name="TextBox 7"/>
          <p:cNvSpPr txBox="1"/>
          <p:nvPr/>
        </p:nvSpPr>
        <p:spPr>
          <a:xfrm>
            <a:off x="457200" y="1417638"/>
            <a:ext cx="8229600" cy="461665"/>
          </a:xfrm>
          <a:prstGeom prst="rect">
            <a:avLst/>
          </a:prstGeom>
          <a:noFill/>
        </p:spPr>
        <p:txBody>
          <a:bodyPr wrap="square" rtlCol="0">
            <a:spAutoFit/>
          </a:bodyPr>
          <a:lstStyle/>
          <a:p>
            <a:r>
              <a:rPr lang="en-NZ" sz="2400" dirty="0" smtClean="0">
                <a:latin typeface="Arial"/>
                <a:cs typeface="Arial"/>
              </a:rPr>
              <a:t>Not determined by the lexical identity of the host</a:t>
            </a:r>
          </a:p>
        </p:txBody>
      </p:sp>
      <p:sp>
        <p:nvSpPr>
          <p:cNvPr id="6" name="TextBox 5"/>
          <p:cNvSpPr txBox="1"/>
          <p:nvPr/>
        </p:nvSpPr>
        <p:spPr>
          <a:xfrm>
            <a:off x="457200" y="2586038"/>
            <a:ext cx="4064000" cy="461665"/>
          </a:xfrm>
          <a:prstGeom prst="rect">
            <a:avLst/>
          </a:prstGeom>
          <a:noFill/>
        </p:spPr>
        <p:txBody>
          <a:bodyPr wrap="square" rtlCol="0">
            <a:spAutoFit/>
          </a:bodyPr>
          <a:lstStyle/>
          <a:p>
            <a:r>
              <a:rPr lang="en-NZ" sz="2400" i="1" u="sng" dirty="0" smtClean="0">
                <a:latin typeface="Gentium Plus"/>
                <a:cs typeface="Gentium Plus"/>
              </a:rPr>
              <a:t>sɛk˧</a:t>
            </a:r>
            <a:r>
              <a:rPr lang="en-NZ" sz="2400" i="1" u="sng" dirty="0">
                <a:latin typeface="Gentium Plus"/>
                <a:cs typeface="Gentium Plus"/>
              </a:rPr>
              <a:t>˥</a:t>
            </a:r>
            <a:r>
              <a:rPr lang="en-NZ" sz="2400" i="1" dirty="0" smtClean="0">
                <a:latin typeface="Gentium Plus"/>
                <a:cs typeface="Gentium Plus"/>
              </a:rPr>
              <a:t>  tam˨  sin˥</a:t>
            </a:r>
          </a:p>
        </p:txBody>
      </p:sp>
      <p:sp>
        <p:nvSpPr>
          <p:cNvPr id="9" name="TextBox 8"/>
          <p:cNvSpPr txBox="1"/>
          <p:nvPr/>
        </p:nvSpPr>
        <p:spPr>
          <a:xfrm>
            <a:off x="4521200" y="2598209"/>
            <a:ext cx="4622800" cy="3416320"/>
          </a:xfrm>
          <a:prstGeom prst="rect">
            <a:avLst/>
          </a:prstGeom>
          <a:noFill/>
        </p:spPr>
        <p:txBody>
          <a:bodyPr wrap="square" rtlCol="0">
            <a:spAutoFit/>
          </a:bodyPr>
          <a:lstStyle/>
          <a:p>
            <a:r>
              <a:rPr lang="en-NZ" sz="2400" i="1" dirty="0">
                <a:latin typeface="Gentium Plus"/>
                <a:cs typeface="Gentium Plus"/>
              </a:rPr>
              <a:t>jɐn˧˥  </a:t>
            </a:r>
            <a:r>
              <a:rPr lang="en-NZ" sz="2400" i="1" dirty="0" smtClean="0">
                <a:latin typeface="Gentium Plus"/>
                <a:cs typeface="Gentium Plus"/>
              </a:rPr>
              <a:t>sɐi˧  mɐt</a:t>
            </a:r>
            <a:r>
              <a:rPr lang="en-NZ" sz="2400" i="1" dirty="0">
                <a:latin typeface="Gentium Plus"/>
                <a:cs typeface="Gentium Plus"/>
              </a:rPr>
              <a:t>˧˥   </a:t>
            </a:r>
            <a:r>
              <a:rPr lang="en-NZ" sz="2400" i="1" dirty="0" smtClean="0">
                <a:latin typeface="Gentium Plus"/>
                <a:cs typeface="Gentium Plus"/>
              </a:rPr>
              <a:t>sɐi˧</a:t>
            </a:r>
          </a:p>
          <a:p>
            <a:endParaRPr lang="en-US" altLang="zh-CHT" sz="2400" dirty="0" smtClean="0">
              <a:latin typeface="Gentium Plus"/>
              <a:cs typeface="Gentium Plus"/>
            </a:endParaRPr>
          </a:p>
          <a:p>
            <a:r>
              <a:rPr lang="ja-JP" altLang="en-US" sz="2400" dirty="0" smtClean="0">
                <a:latin typeface="华文楷体"/>
                <a:ea typeface="华文楷体"/>
                <a:cs typeface="华文楷体"/>
              </a:rPr>
              <a:t>人			一		世</a:t>
            </a:r>
          </a:p>
          <a:p>
            <a:r>
              <a:rPr lang="en-NZ" sz="2400" i="1" dirty="0" smtClean="0">
                <a:latin typeface="Gentium Plus"/>
                <a:cs typeface="Gentium Plus"/>
              </a:rPr>
              <a:t>jɐn˨˩ 		jɐt˥ 	sɐi˧</a:t>
            </a:r>
            <a:r>
              <a:rPr lang="en-NZ" sz="2400" dirty="0" smtClean="0">
                <a:latin typeface="Gentium Plus"/>
                <a:cs typeface="Gentium Plus"/>
              </a:rPr>
              <a:t> </a:t>
            </a:r>
            <a:endParaRPr lang="en-NZ" sz="2400" i="1" dirty="0" smtClean="0">
              <a:latin typeface="Gentium Plus"/>
              <a:cs typeface="Gentium Plus"/>
            </a:endParaRPr>
          </a:p>
          <a:p>
            <a:r>
              <a:rPr lang="en-NZ" sz="2400" dirty="0" smtClean="0">
                <a:latin typeface="Gentium Plus"/>
                <a:cs typeface="Gentium Plus"/>
              </a:rPr>
              <a:t>person 	one	</a:t>
            </a:r>
            <a:r>
              <a:rPr lang="en-NZ" sz="2400" cap="small" dirty="0" smtClean="0">
                <a:latin typeface="Gentium Plus"/>
                <a:cs typeface="Gentium Plus"/>
              </a:rPr>
              <a:t>clf.</a:t>
            </a:r>
            <a:r>
              <a:rPr lang="en-NZ" sz="2400" dirty="0" smtClean="0">
                <a:latin typeface="Gentium Plus"/>
                <a:cs typeface="Gentium Plus"/>
              </a:rPr>
              <a:t>life</a:t>
            </a:r>
          </a:p>
          <a:p>
            <a:r>
              <a:rPr lang="ja-JP" altLang="en-US" sz="2400" dirty="0" smtClean="0">
                <a:latin typeface="华文楷体"/>
                <a:ea typeface="华文楷体"/>
                <a:cs typeface="华文楷体"/>
              </a:rPr>
              <a:t>物			一		世</a:t>
            </a:r>
          </a:p>
          <a:p>
            <a:r>
              <a:rPr lang="en-NZ" sz="2400" i="1" dirty="0" smtClean="0">
                <a:latin typeface="Gentium Plus"/>
                <a:cs typeface="Gentium Plus"/>
              </a:rPr>
              <a:t>mɐt˨ 		jɐt˥ 	sɐi˧</a:t>
            </a:r>
            <a:r>
              <a:rPr lang="en-NZ" sz="2400" dirty="0" smtClean="0">
                <a:latin typeface="Gentium Plus"/>
                <a:cs typeface="Gentium Plus"/>
              </a:rPr>
              <a:t> </a:t>
            </a:r>
            <a:endParaRPr lang="en-NZ" sz="2400" i="1" dirty="0" smtClean="0">
              <a:latin typeface="Gentium Plus"/>
              <a:cs typeface="Gentium Plus"/>
            </a:endParaRPr>
          </a:p>
          <a:p>
            <a:r>
              <a:rPr lang="en-NZ" sz="2400" dirty="0" smtClean="0">
                <a:latin typeface="Gentium Plus"/>
                <a:cs typeface="Gentium Plus"/>
              </a:rPr>
              <a:t>object 		one	</a:t>
            </a:r>
            <a:r>
              <a:rPr lang="en-NZ" sz="2400" cap="small" dirty="0" smtClean="0">
                <a:latin typeface="Gentium Plus"/>
                <a:cs typeface="Gentium Plus"/>
              </a:rPr>
              <a:t>clf.</a:t>
            </a:r>
            <a:r>
              <a:rPr lang="en-NZ" sz="2400" dirty="0" smtClean="0">
                <a:latin typeface="Gentium Plus"/>
                <a:cs typeface="Gentium Plus"/>
              </a:rPr>
              <a:t>life</a:t>
            </a:r>
          </a:p>
          <a:p>
            <a:r>
              <a:rPr lang="en-NZ" sz="2400" dirty="0" smtClean="0">
                <a:latin typeface="Gentium Plus"/>
                <a:cs typeface="Gentium Plus"/>
              </a:rPr>
              <a:t>idiom: </a:t>
            </a:r>
            <a:r>
              <a:rPr lang="en-NZ" sz="2400" i="1" dirty="0" smtClean="0">
                <a:latin typeface="Gentium Plus"/>
                <a:cs typeface="Gentium Plus"/>
              </a:rPr>
              <a:t>Life is very short</a:t>
            </a:r>
            <a:r>
              <a:rPr lang="en-NZ" sz="2400" dirty="0" smtClean="0">
                <a:latin typeface="Arial"/>
                <a:cs typeface="Arial"/>
              </a:rPr>
              <a:t> </a:t>
            </a:r>
          </a:p>
        </p:txBody>
      </p:sp>
      <p:sp>
        <p:nvSpPr>
          <p:cNvPr id="7" name="TextBox 6"/>
          <p:cNvSpPr txBox="1"/>
          <p:nvPr/>
        </p:nvSpPr>
        <p:spPr>
          <a:xfrm>
            <a:off x="457200" y="3475038"/>
            <a:ext cx="4064000" cy="1569660"/>
          </a:xfrm>
          <a:prstGeom prst="rect">
            <a:avLst/>
          </a:prstGeom>
          <a:noFill/>
        </p:spPr>
        <p:txBody>
          <a:bodyPr wrap="square" rtlCol="0">
            <a:spAutoFit/>
          </a:bodyPr>
          <a:lstStyle/>
          <a:p>
            <a:r>
              <a:rPr lang="zh-CHT" altLang="en-US" sz="2400" u="sng" dirty="0" smtClean="0">
                <a:latin typeface="华文楷体"/>
                <a:ea typeface="华文楷体"/>
                <a:cs typeface="华文楷体"/>
              </a:rPr>
              <a:t>錫</a:t>
            </a:r>
            <a:r>
              <a:rPr lang="en-US" altLang="zh-CHT" sz="2400" u="sng" dirty="0" smtClean="0">
                <a:latin typeface="华文楷体"/>
                <a:ea typeface="华文楷体"/>
                <a:cs typeface="华文楷体"/>
              </a:rPr>
              <a:t> 		</a:t>
            </a:r>
            <a:r>
              <a:rPr lang="zh-CHT" altLang="en-US" sz="2400" u="sng" dirty="0" smtClean="0">
                <a:latin typeface="华文楷体"/>
                <a:ea typeface="华文楷体"/>
                <a:cs typeface="华文楷体"/>
              </a:rPr>
              <a:t>一</a:t>
            </a:r>
            <a:r>
              <a:rPr lang="en-US" altLang="zh-CHT" sz="2400" dirty="0" smtClean="0">
                <a:latin typeface="华文楷体"/>
                <a:ea typeface="华文楷体"/>
                <a:cs typeface="华文楷体"/>
              </a:rPr>
              <a:t>		</a:t>
            </a:r>
            <a:r>
              <a:rPr lang="zh-CHT" altLang="en-US" sz="2400" dirty="0" smtClean="0">
                <a:latin typeface="华文楷体"/>
                <a:ea typeface="华文楷体"/>
                <a:cs typeface="华文楷体"/>
              </a:rPr>
              <a:t>啖</a:t>
            </a:r>
            <a:r>
              <a:rPr lang="en-US" altLang="zh-CHT" sz="2400" dirty="0" smtClean="0">
                <a:latin typeface="华文楷体"/>
                <a:ea typeface="华文楷体"/>
                <a:cs typeface="华文楷体"/>
              </a:rPr>
              <a:t>		</a:t>
            </a:r>
            <a:r>
              <a:rPr lang="zh-CHT" altLang="en-US" sz="2400" dirty="0" smtClean="0">
                <a:latin typeface="华文楷体"/>
                <a:ea typeface="华文楷体"/>
                <a:cs typeface="华文楷体"/>
              </a:rPr>
              <a:t>先</a:t>
            </a:r>
            <a:endParaRPr lang="en-NZ" sz="2400" dirty="0">
              <a:latin typeface="华文楷体"/>
              <a:ea typeface="华文楷体"/>
              <a:cs typeface="华文楷体"/>
            </a:endParaRPr>
          </a:p>
          <a:p>
            <a:r>
              <a:rPr lang="en-NZ" sz="2400" i="1" u="sng" dirty="0" smtClean="0">
                <a:latin typeface="Gentium Plus"/>
                <a:cs typeface="Gentium Plus"/>
              </a:rPr>
              <a:t>sɛk˧ 	jɐt˥</a:t>
            </a:r>
            <a:r>
              <a:rPr lang="en-NZ" sz="2400" i="1" dirty="0" smtClean="0">
                <a:latin typeface="Gentium Plus"/>
                <a:cs typeface="Gentium Plus"/>
              </a:rPr>
              <a:t> 	tam˨ 	sin˥</a:t>
            </a:r>
            <a:r>
              <a:rPr lang="en-NZ" sz="2400" dirty="0" smtClean="0">
                <a:latin typeface="Gentium Plus"/>
                <a:cs typeface="Gentium Plus"/>
              </a:rPr>
              <a:t> </a:t>
            </a:r>
            <a:endParaRPr lang="en-NZ" sz="2400" i="1" dirty="0" smtClean="0">
              <a:latin typeface="Gentium Plus"/>
              <a:cs typeface="Gentium Plus"/>
            </a:endParaRPr>
          </a:p>
          <a:p>
            <a:r>
              <a:rPr lang="en-NZ" sz="2400" dirty="0" smtClean="0">
                <a:latin typeface="Gentium Plus"/>
                <a:cs typeface="Gentium Plus"/>
              </a:rPr>
              <a:t>kiss 	one	</a:t>
            </a:r>
            <a:r>
              <a:rPr lang="en-NZ" sz="2400" cap="small" dirty="0" smtClean="0">
                <a:latin typeface="Gentium Plus"/>
                <a:cs typeface="Gentium Plus"/>
              </a:rPr>
              <a:t>clf</a:t>
            </a:r>
            <a:r>
              <a:rPr lang="en-NZ" sz="2400" dirty="0" smtClean="0">
                <a:latin typeface="Gentium Plus"/>
                <a:cs typeface="Gentium Plus"/>
              </a:rPr>
              <a:t> 		first</a:t>
            </a:r>
          </a:p>
          <a:p>
            <a:r>
              <a:rPr lang="en-NZ" sz="2400" dirty="0" smtClean="0">
                <a:latin typeface="Gentium Plus"/>
                <a:cs typeface="Gentium Plus"/>
              </a:rPr>
              <a:t>‘(Let X) give (Y) one kiss first’</a:t>
            </a:r>
            <a:r>
              <a:rPr lang="en-NZ" sz="2400" dirty="0" smtClean="0">
                <a:latin typeface="Arial"/>
                <a:cs typeface="Arial"/>
              </a:rPr>
              <a:t> </a:t>
            </a:r>
          </a:p>
        </p:txBody>
      </p:sp>
    </p:spTree>
    <p:extLst>
      <p:ext uri="{BB962C8B-B14F-4D97-AF65-F5344CB8AC3E}">
        <p14:creationId xmlns:p14="http://schemas.microsoft.com/office/powerpoint/2010/main" val="6927877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9751"/>
            <a:ext cx="8229600" cy="6111873"/>
          </a:xfrm>
        </p:spPr>
        <p:txBody>
          <a:bodyPr>
            <a:normAutofit/>
          </a:bodyPr>
          <a:lstStyle/>
          <a:p>
            <a:pPr marL="0" indent="0">
              <a:buNone/>
            </a:pPr>
            <a:r>
              <a:rPr lang="zh-TW" altLang="en-US" sz="2600" b="1" dirty="0" smtClean="0">
                <a:latin typeface="华文细黑"/>
                <a:ea typeface="华文细黑"/>
                <a:cs typeface="华文细黑"/>
              </a:rPr>
              <a:t>子</a:t>
            </a:r>
            <a:r>
              <a:rPr lang="en-NZ" sz="2600" b="1" dirty="0" smtClean="0">
                <a:latin typeface="Arial"/>
                <a:cs typeface="Arial"/>
              </a:rPr>
              <a:t> </a:t>
            </a:r>
            <a:r>
              <a:rPr lang="en-NZ" sz="2600" b="1" i="1" dirty="0" smtClean="0">
                <a:latin typeface="Arial"/>
                <a:cs typeface="Arial"/>
              </a:rPr>
              <a:t>tsi</a:t>
            </a:r>
            <a:r>
              <a:rPr lang="en-NZ" sz="2600" b="1" i="1" baseline="30000" dirty="0" smtClean="0">
                <a:latin typeface="Arial"/>
                <a:cs typeface="Arial"/>
              </a:rPr>
              <a:t>B</a:t>
            </a:r>
            <a:r>
              <a:rPr lang="en-NZ" sz="2600" i="1" dirty="0" smtClean="0">
                <a:latin typeface="Arial"/>
                <a:cs typeface="Arial"/>
              </a:rPr>
              <a:t> </a:t>
            </a:r>
            <a:r>
              <a:rPr lang="en-NZ" sz="2600" dirty="0" smtClean="0">
                <a:latin typeface="Arial"/>
                <a:cs typeface="Arial"/>
              </a:rPr>
              <a:t>diminutive</a:t>
            </a:r>
            <a:r>
              <a:rPr lang="en-NZ" sz="2600" b="1" dirty="0" smtClean="0">
                <a:latin typeface="Arial"/>
                <a:cs typeface="Arial"/>
              </a:rPr>
              <a:t>? </a:t>
            </a:r>
          </a:p>
          <a:p>
            <a:pPr marL="0" indent="0">
              <a:buNone/>
            </a:pPr>
            <a:r>
              <a:rPr lang="en-US" sz="2000" dirty="0" smtClean="0">
                <a:latin typeface="Arial"/>
                <a:cs typeface="Arial"/>
              </a:rPr>
              <a:t>e.g. Maurice Wong (1982), </a:t>
            </a:r>
            <a:r>
              <a:rPr lang="en-US" sz="2000" dirty="0" smtClean="0">
                <a:latin typeface="Arial"/>
                <a:cs typeface="Arial"/>
              </a:rPr>
              <a:t>quoted by Alan Yu (2007: 202)</a:t>
            </a:r>
            <a:endParaRPr lang="en-US" sz="2000" dirty="0" smtClean="0">
              <a:latin typeface="Arial"/>
              <a:cs typeface="Arial"/>
            </a:endParaRPr>
          </a:p>
          <a:p>
            <a:pPr marL="0" indent="0">
              <a:buNone/>
            </a:pPr>
            <a:endParaRPr lang="en-US" sz="2000" dirty="0" smtClean="0">
              <a:latin typeface="Arial"/>
              <a:cs typeface="Arial"/>
            </a:endParaRPr>
          </a:p>
          <a:p>
            <a:pPr marL="0" indent="0">
              <a:buNone/>
            </a:pPr>
            <a:endParaRPr lang="en-US" sz="2000" dirty="0">
              <a:latin typeface="Arial"/>
              <a:cs typeface="Arial"/>
            </a:endParaRPr>
          </a:p>
          <a:p>
            <a:pPr marL="0" indent="0">
              <a:buNone/>
            </a:pPr>
            <a:endParaRPr lang="en-US" sz="2000" dirty="0" smtClean="0">
              <a:latin typeface="Arial"/>
              <a:cs typeface="Arial"/>
            </a:endParaRPr>
          </a:p>
          <a:p>
            <a:pPr marL="0" indent="0">
              <a:buNone/>
            </a:pPr>
            <a:endParaRPr lang="en-US" sz="2000" dirty="0">
              <a:latin typeface="Arial"/>
              <a:cs typeface="Arial"/>
            </a:endParaRPr>
          </a:p>
          <a:p>
            <a:pPr marL="0" indent="0">
              <a:buNone/>
            </a:pPr>
            <a:endParaRPr lang="en-US" sz="2000" dirty="0" smtClean="0">
              <a:latin typeface="Arial"/>
              <a:cs typeface="Arial"/>
            </a:endParaRPr>
          </a:p>
          <a:p>
            <a:pPr marL="0" indent="0">
              <a:buNone/>
            </a:pPr>
            <a:r>
              <a:rPr lang="en-US" sz="2400" dirty="0" smtClean="0">
                <a:latin typeface="Arial"/>
                <a:cs typeface="Arial"/>
              </a:rPr>
              <a:t>However:</a:t>
            </a:r>
          </a:p>
          <a:p>
            <a:pPr marL="0" indent="0">
              <a:buNone/>
            </a:pPr>
            <a:r>
              <a:rPr lang="en-US" sz="2400" dirty="0" smtClean="0">
                <a:latin typeface="Arial"/>
                <a:cs typeface="Arial"/>
              </a:rPr>
              <a:t>	these loans from literary Chinese</a:t>
            </a:r>
          </a:p>
          <a:p>
            <a:pPr marL="0" indent="0">
              <a:buNone/>
            </a:pPr>
            <a:r>
              <a:rPr lang="en-US" sz="2400" dirty="0" smtClean="0">
                <a:latin typeface="Arial"/>
                <a:cs typeface="Arial"/>
              </a:rPr>
              <a:t>(and there are very few such pairs)</a:t>
            </a:r>
          </a:p>
        </p:txBody>
      </p:sp>
      <p:pic>
        <p:nvPicPr>
          <p:cNvPr id="2" name="Picture 1"/>
          <p:cNvPicPr>
            <a:picLocks noChangeAspect="1"/>
          </p:cNvPicPr>
          <p:nvPr/>
        </p:nvPicPr>
        <p:blipFill>
          <a:blip r:embed="rId3"/>
          <a:stretch>
            <a:fillRect/>
          </a:stretch>
        </p:blipFill>
        <p:spPr>
          <a:xfrm>
            <a:off x="1155700" y="1822450"/>
            <a:ext cx="6184900" cy="1282700"/>
          </a:xfrm>
          <a:prstGeom prst="rect">
            <a:avLst/>
          </a:prstGeom>
        </p:spPr>
      </p:pic>
      <p:sp>
        <p:nvSpPr>
          <p:cNvPr id="5" name="Rectangle 4"/>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22140222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NZ" b="1" dirty="0" smtClean="0">
                <a:latin typeface="Arial"/>
                <a:cs typeface="Arial"/>
              </a:rPr>
              <a:t>Conclusion</a:t>
            </a:r>
            <a:endParaRPr lang="en-NZ" b="1" dirty="0">
              <a:latin typeface="Arial"/>
              <a:cs typeface="Arial"/>
            </a:endParaRPr>
          </a:p>
        </p:txBody>
      </p:sp>
      <p:sp>
        <p:nvSpPr>
          <p:cNvPr id="3" name="Content Placeholder 2"/>
          <p:cNvSpPr>
            <a:spLocks noGrp="1"/>
          </p:cNvSpPr>
          <p:nvPr>
            <p:ph idx="1"/>
          </p:nvPr>
        </p:nvSpPr>
        <p:spPr/>
        <p:txBody>
          <a:bodyPr>
            <a:normAutofit fontScale="92500" lnSpcReduction="10000"/>
          </a:bodyPr>
          <a:lstStyle/>
          <a:p>
            <a:pPr marL="0" indent="0">
              <a:buNone/>
            </a:pPr>
            <a:r>
              <a:rPr lang="en-NZ" sz="2400" dirty="0" smtClean="0">
                <a:latin typeface="Arial"/>
                <a:cs typeface="Arial"/>
              </a:rPr>
              <a:t>There is no clear prove of where the Cantonese lexical suprafixes came from. </a:t>
            </a:r>
          </a:p>
          <a:p>
            <a:pPr marL="0" indent="0">
              <a:buNone/>
            </a:pPr>
            <a:r>
              <a:rPr lang="en-NZ" sz="2400" dirty="0" smtClean="0">
                <a:latin typeface="Arial"/>
                <a:cs typeface="Arial"/>
              </a:rPr>
              <a:t>(Although the </a:t>
            </a:r>
            <a:r>
              <a:rPr lang="zh-TW" altLang="en-US" sz="2400" dirty="0" smtClean="0">
                <a:latin typeface="华文细黑"/>
                <a:ea typeface="华文细黑"/>
                <a:cs typeface="华文细黑"/>
              </a:rPr>
              <a:t>兒</a:t>
            </a:r>
            <a:r>
              <a:rPr lang="en-US" altLang="zh-TW" sz="2400" dirty="0" smtClean="0">
                <a:latin typeface="华文细黑"/>
                <a:ea typeface="华文细黑"/>
                <a:cs typeface="华文细黑"/>
              </a:rPr>
              <a:t> -</a:t>
            </a:r>
            <a:r>
              <a:rPr lang="en-NZ" sz="2400" i="1" dirty="0" smtClean="0">
                <a:latin typeface="Arial"/>
                <a:cs typeface="Arial"/>
              </a:rPr>
              <a:t>nye</a:t>
            </a:r>
            <a:r>
              <a:rPr lang="en-NZ" sz="2400" i="1" baseline="30000" dirty="0" smtClean="0">
                <a:latin typeface="Arial"/>
                <a:cs typeface="Arial"/>
              </a:rPr>
              <a:t>H</a:t>
            </a:r>
            <a:r>
              <a:rPr lang="en-NZ" sz="2400" dirty="0" smtClean="0">
                <a:latin typeface="Arial"/>
                <a:cs typeface="Arial"/>
              </a:rPr>
              <a:t> hypothesis remain the most plausible.)</a:t>
            </a:r>
            <a:br>
              <a:rPr lang="en-NZ" sz="2400" dirty="0" smtClean="0">
                <a:latin typeface="Arial"/>
                <a:cs typeface="Arial"/>
              </a:rPr>
            </a:br>
            <a:endParaRPr lang="en-NZ" sz="2400" dirty="0" smtClean="0">
              <a:latin typeface="Arial"/>
              <a:cs typeface="Arial"/>
            </a:endParaRPr>
          </a:p>
          <a:p>
            <a:pPr marL="0" indent="0">
              <a:buNone/>
            </a:pPr>
            <a:r>
              <a:rPr lang="en-NZ" sz="2400" dirty="0" smtClean="0">
                <a:latin typeface="Arial"/>
                <a:cs typeface="Arial"/>
              </a:rPr>
              <a:t>There has been increase in the use of the high rising lexical suprafix in Hong Kong Cantonese in the last 130 years.</a:t>
            </a:r>
          </a:p>
          <a:p>
            <a:pPr marL="0" indent="0">
              <a:buNone/>
            </a:pPr>
            <a:endParaRPr lang="en-NZ" sz="2400" dirty="0">
              <a:latin typeface="Arial"/>
              <a:cs typeface="Arial"/>
            </a:endParaRPr>
          </a:p>
          <a:p>
            <a:pPr marL="0" indent="0">
              <a:buNone/>
            </a:pPr>
            <a:r>
              <a:rPr lang="en-NZ" sz="2400" dirty="0" smtClean="0">
                <a:latin typeface="Arial"/>
                <a:cs typeface="Arial"/>
              </a:rPr>
              <a:t>Along the Pínghuà–Yuè dialect continuum:</a:t>
            </a:r>
          </a:p>
          <a:p>
            <a:r>
              <a:rPr lang="en-NZ" sz="2400" dirty="0" smtClean="0">
                <a:latin typeface="Arial"/>
                <a:cs typeface="Arial"/>
              </a:rPr>
              <a:t>the dominant diminutives (from west to east) are:</a:t>
            </a:r>
          </a:p>
          <a:p>
            <a:pPr marL="0" indent="0">
              <a:buNone/>
            </a:pPr>
            <a:r>
              <a:rPr lang="en-NZ" sz="2000" dirty="0">
                <a:latin typeface="Arial"/>
                <a:cs typeface="Arial"/>
              </a:rPr>
              <a:t>	</a:t>
            </a:r>
            <a:r>
              <a:rPr lang="en-NZ" sz="2000" dirty="0" smtClean="0">
                <a:latin typeface="Arial"/>
                <a:cs typeface="Arial"/>
              </a:rPr>
              <a:t>	</a:t>
            </a:r>
            <a:r>
              <a:rPr lang="zh-TW" altLang="en-US" sz="2000" dirty="0" smtClean="0">
                <a:latin typeface="华文细黑"/>
                <a:ea typeface="华文细黑"/>
                <a:cs typeface="华文细黑"/>
              </a:rPr>
              <a:t>兒</a:t>
            </a:r>
            <a:r>
              <a:rPr lang="en-NZ" sz="2000" dirty="0" smtClean="0">
                <a:latin typeface="Arial"/>
                <a:cs typeface="Arial"/>
              </a:rPr>
              <a:t> </a:t>
            </a:r>
            <a:r>
              <a:rPr lang="en-NZ" sz="2000" i="1" dirty="0" smtClean="0">
                <a:latin typeface="Arial"/>
                <a:cs typeface="Arial"/>
              </a:rPr>
              <a:t>nye</a:t>
            </a:r>
            <a:r>
              <a:rPr lang="en-NZ" sz="2000" i="1" baseline="30000" dirty="0" smtClean="0">
                <a:latin typeface="Arial"/>
                <a:cs typeface="Arial"/>
              </a:rPr>
              <a:t>L</a:t>
            </a:r>
            <a:r>
              <a:rPr lang="en-NZ" sz="2000" i="1" dirty="0" smtClean="0">
                <a:latin typeface="Arial"/>
                <a:cs typeface="Arial"/>
              </a:rPr>
              <a:t> – </a:t>
            </a:r>
            <a:r>
              <a:rPr lang="zh-TW" altLang="en-US" sz="2000" dirty="0" smtClean="0">
                <a:latin typeface="华文细黑"/>
                <a:ea typeface="华文细黑"/>
                <a:cs typeface="华文细黑"/>
              </a:rPr>
              <a:t>兒</a:t>
            </a:r>
            <a:r>
              <a:rPr lang="en-US" altLang="zh-TW" sz="2000" dirty="0" smtClean="0">
                <a:latin typeface="华文细黑"/>
                <a:ea typeface="华文细黑"/>
                <a:cs typeface="华文细黑"/>
              </a:rPr>
              <a:t> </a:t>
            </a:r>
            <a:r>
              <a:rPr lang="en-NZ" sz="2000" i="1" dirty="0" smtClean="0">
                <a:latin typeface="Arial"/>
                <a:cs typeface="Arial"/>
              </a:rPr>
              <a:t>nye</a:t>
            </a:r>
            <a:r>
              <a:rPr lang="en-NZ" sz="2000" i="1" baseline="30000" dirty="0" smtClean="0">
                <a:latin typeface="Arial"/>
                <a:cs typeface="Arial"/>
              </a:rPr>
              <a:t>H</a:t>
            </a:r>
            <a:r>
              <a:rPr lang="en-NZ" sz="2000" i="1" dirty="0" smtClean="0">
                <a:latin typeface="Arial"/>
                <a:cs typeface="Arial"/>
              </a:rPr>
              <a:t> ( – N</a:t>
            </a:r>
            <a:r>
              <a:rPr lang="en-NZ" sz="2000" i="1" baseline="30000" dirty="0" smtClean="0">
                <a:latin typeface="Arial"/>
                <a:cs typeface="Arial"/>
              </a:rPr>
              <a:t>H</a:t>
            </a:r>
            <a:r>
              <a:rPr lang="en-NZ" sz="2000" i="1" dirty="0" smtClean="0">
                <a:latin typeface="Arial"/>
                <a:cs typeface="Arial"/>
              </a:rPr>
              <a:t> ) – </a:t>
            </a:r>
            <a:r>
              <a:rPr lang="zh-TW" altLang="en-US" sz="2000" dirty="0" smtClean="0">
                <a:latin typeface="华文细黑"/>
                <a:ea typeface="华文细黑"/>
                <a:cs typeface="华文细黑"/>
              </a:rPr>
              <a:t>仔</a:t>
            </a:r>
            <a:r>
              <a:rPr lang="en-US" altLang="zh-TW" sz="2000" dirty="0" smtClean="0">
                <a:latin typeface="华文细黑"/>
                <a:ea typeface="华文细黑"/>
                <a:cs typeface="华文细黑"/>
              </a:rPr>
              <a:t> </a:t>
            </a:r>
            <a:r>
              <a:rPr lang="en-NZ" sz="2000" i="1" dirty="0" smtClean="0">
                <a:latin typeface="Arial"/>
                <a:cs typeface="Arial"/>
              </a:rPr>
              <a:t>tsVj</a:t>
            </a:r>
            <a:r>
              <a:rPr lang="en-NZ" sz="2000" i="1" baseline="30000" dirty="0" smtClean="0">
                <a:latin typeface="Arial"/>
                <a:cs typeface="Arial"/>
              </a:rPr>
              <a:t>H</a:t>
            </a:r>
          </a:p>
          <a:p>
            <a:r>
              <a:rPr lang="en-NZ" sz="2400" smtClean="0">
                <a:latin typeface="Arial"/>
                <a:cs typeface="Arial"/>
              </a:rPr>
              <a:t>lexcial suprafixes </a:t>
            </a:r>
            <a:r>
              <a:rPr lang="en-NZ" sz="2400" dirty="0" smtClean="0">
                <a:latin typeface="Arial"/>
                <a:cs typeface="Arial"/>
              </a:rPr>
              <a:t>are the most developed in Standard Cantonese in the east</a:t>
            </a:r>
          </a:p>
        </p:txBody>
      </p:sp>
      <p:pic>
        <p:nvPicPr>
          <p:cNvPr id="4" name="Picture 3"/>
          <p:cNvPicPr>
            <a:picLocks noChangeAspect="1"/>
          </p:cNvPicPr>
          <p:nvPr/>
        </p:nvPicPr>
        <p:blipFill>
          <a:blip r:embed="rId2"/>
          <a:stretch>
            <a:fillRect/>
          </a:stretch>
        </p:blipFill>
        <p:spPr>
          <a:xfrm>
            <a:off x="7489383" y="1600200"/>
            <a:ext cx="619125" cy="619125"/>
          </a:xfrm>
          <a:prstGeom prst="rect">
            <a:avLst/>
          </a:prstGeom>
        </p:spPr>
      </p:pic>
      <p:sp>
        <p:nvSpPr>
          <p:cNvPr id="6" name="Rectangle 5"/>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4058737969"/>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0293" y="1684338"/>
            <a:ext cx="8633378" cy="4185761"/>
          </a:xfrm>
          <a:prstGeom prst="rect">
            <a:avLst/>
          </a:prstGeom>
        </p:spPr>
        <p:txBody>
          <a:bodyPr wrap="square">
            <a:spAutoFit/>
          </a:bodyPr>
          <a:lstStyle/>
          <a:p>
            <a:r>
              <a:rPr lang="en-NZ" sz="1400" b="1" dirty="0" smtClean="0">
                <a:latin typeface="Gentium Plus"/>
                <a:ea typeface="华文楷体"/>
                <a:cs typeface="Gentium Plus"/>
              </a:rPr>
              <a:t>Ball</a:t>
            </a:r>
            <a:r>
              <a:rPr lang="en-NZ" sz="1400" dirty="0" smtClean="0">
                <a:latin typeface="Gentium Plus"/>
                <a:ea typeface="华文楷体"/>
                <a:cs typeface="Gentium Plus"/>
              </a:rPr>
              <a:t>, James Dyer. 1888. </a:t>
            </a:r>
            <a:r>
              <a:rPr lang="en-NZ" sz="1400" i="1" dirty="0" smtClean="0">
                <a:latin typeface="Gentium Plus"/>
                <a:ea typeface="华文楷体"/>
                <a:cs typeface="Gentium Plus"/>
              </a:rPr>
              <a:t>Cantonese made easy: A book of simple sentences in the Canton dialect</a:t>
            </a:r>
            <a:r>
              <a:rPr lang="en-NZ" sz="1400" dirty="0" smtClean="0">
                <a:latin typeface="Gentium Plus"/>
                <a:ea typeface="华文楷体"/>
                <a:cs typeface="Gentium Plus"/>
              </a:rPr>
              <a:t>. 2nd edn. Hong Kong: China Mail Office.</a:t>
            </a:r>
          </a:p>
          <a:p>
            <a:r>
              <a:rPr lang="en-NZ" sz="1400" b="1" dirty="0" smtClean="0">
                <a:latin typeface="Gentium Plus"/>
                <a:ea typeface="华文楷体"/>
                <a:cs typeface="Gentium Plus"/>
              </a:rPr>
              <a:t>Bì</a:t>
            </a:r>
            <a:r>
              <a:rPr lang="en-NZ" sz="1400" dirty="0">
                <a:latin typeface="Gentium Plus"/>
                <a:ea typeface="华文楷体"/>
                <a:cs typeface="Gentium Plus"/>
              </a:rPr>
              <a:t>, </a:t>
            </a:r>
            <a:r>
              <a:rPr lang="en-NZ" sz="1400" dirty="0" smtClean="0">
                <a:latin typeface="Gentium Plus"/>
                <a:ea typeface="华文楷体"/>
                <a:cs typeface="Gentium Plus"/>
              </a:rPr>
              <a:t>Sīmíng </a:t>
            </a:r>
            <a:r>
              <a:rPr lang="en-NZ" sz="1400" dirty="0">
                <a:latin typeface="Gentium Plus"/>
                <a:ea typeface="华文楷体"/>
                <a:cs typeface="Gentium Plus"/>
              </a:rPr>
              <a:t>闭思明. 2003. Jì Guǎngxī Héngxiàn Pínghuà de yǔzhuì 记广西横县平话的语綴 [On the affixes in Guangxi Hengxian Pinghua]. </a:t>
            </a:r>
            <a:r>
              <a:rPr lang="en-NZ" sz="1400" i="1" dirty="0">
                <a:latin typeface="Gentium Plus"/>
                <a:ea typeface="华文楷体"/>
                <a:cs typeface="Gentium Plus"/>
              </a:rPr>
              <a:t>Journal of Wuzhou Teachers College of Guangxi</a:t>
            </a:r>
            <a:r>
              <a:rPr lang="en-NZ" sz="1400" dirty="0">
                <a:latin typeface="Gentium Plus"/>
                <a:ea typeface="华文楷体"/>
                <a:cs typeface="Gentium Plus"/>
              </a:rPr>
              <a:t> 广西梧州师范高等专科学校学报 19(2). 17–18, 63.</a:t>
            </a:r>
          </a:p>
          <a:p>
            <a:r>
              <a:rPr lang="en-NZ" sz="1400" b="1" dirty="0" smtClean="0">
                <a:latin typeface="Gentium Plus"/>
                <a:ea typeface="华文楷体"/>
                <a:cs typeface="Gentium Plus"/>
              </a:rPr>
              <a:t>Ch’an</a:t>
            </a:r>
            <a:r>
              <a:rPr lang="en-NZ" sz="1400" dirty="0" smtClean="0">
                <a:latin typeface="Gentium Plus"/>
                <a:ea typeface="华文楷体"/>
                <a:cs typeface="Gentium Plus"/>
              </a:rPr>
              <a:t>, Chan Sene. 1900. Rules for the use of the variant tones in Cantonese. </a:t>
            </a:r>
            <a:r>
              <a:rPr lang="en-NZ" sz="1400" i="1" dirty="0" smtClean="0">
                <a:latin typeface="Gentium Plus"/>
                <a:ea typeface="华文楷体"/>
                <a:cs typeface="Gentium Plus"/>
              </a:rPr>
              <a:t>China Review</a:t>
            </a:r>
            <a:r>
              <a:rPr lang="en-NZ" sz="1400" dirty="0" smtClean="0">
                <a:latin typeface="Gentium Plus"/>
                <a:ea typeface="华文楷体"/>
                <a:cs typeface="Gentium Plus"/>
              </a:rPr>
              <a:t> 24(5). 209–226.</a:t>
            </a:r>
          </a:p>
          <a:p>
            <a:r>
              <a:rPr lang="en-NZ" sz="1400" b="1" dirty="0" smtClean="0">
                <a:latin typeface="Gentium Plus"/>
                <a:ea typeface="华文楷体"/>
                <a:cs typeface="Gentium Plus"/>
              </a:rPr>
              <a:t>Chén</a:t>
            </a:r>
            <a:r>
              <a:rPr lang="en-NZ" sz="1400" dirty="0">
                <a:latin typeface="Gentium Plus"/>
                <a:ea typeface="华文楷体"/>
                <a:cs typeface="Gentium Plus"/>
              </a:rPr>
              <a:t>, </a:t>
            </a:r>
            <a:r>
              <a:rPr lang="en-NZ" sz="1400" dirty="0" smtClean="0">
                <a:latin typeface="Gentium Plus"/>
                <a:ea typeface="华文楷体"/>
                <a:cs typeface="Gentium Plus"/>
              </a:rPr>
              <a:t>Xiǎojǐn </a:t>
            </a:r>
            <a:r>
              <a:rPr lang="en-NZ" sz="1400" dirty="0">
                <a:latin typeface="Gentium Plus"/>
                <a:ea typeface="华文楷体"/>
                <a:cs typeface="Gentium Plus"/>
              </a:rPr>
              <a:t>陈晓锦 &amp; Tāo </a:t>
            </a:r>
            <a:r>
              <a:rPr lang="en-NZ" sz="1400" b="1" dirty="0" smtClean="0">
                <a:latin typeface="Gentium Plus"/>
                <a:ea typeface="华文楷体"/>
                <a:cs typeface="Gentium Plus"/>
              </a:rPr>
              <a:t>Chén</a:t>
            </a:r>
            <a:r>
              <a:rPr lang="en-NZ" sz="1400" dirty="0" smtClean="0">
                <a:latin typeface="Gentium Plus"/>
                <a:ea typeface="华文楷体"/>
                <a:cs typeface="Gentium Plus"/>
              </a:rPr>
              <a:t> </a:t>
            </a:r>
            <a:r>
              <a:rPr lang="en-NZ" sz="1400" dirty="0">
                <a:latin typeface="Gentium Plus"/>
                <a:ea typeface="华文楷体"/>
                <a:cs typeface="Gentium Plus"/>
              </a:rPr>
              <a:t>陈滔</a:t>
            </a:r>
            <a:r>
              <a:rPr lang="en-NZ" sz="1400" dirty="0" smtClean="0">
                <a:latin typeface="Gentium Plus"/>
                <a:ea typeface="华文楷体"/>
                <a:cs typeface="Gentium Plus"/>
              </a:rPr>
              <a:t>. </a:t>
            </a:r>
            <a:r>
              <a:rPr lang="en-NZ" sz="1400" dirty="0">
                <a:latin typeface="Gentium Plus"/>
                <a:ea typeface="华文楷体"/>
                <a:cs typeface="Gentium Plus"/>
              </a:rPr>
              <a:t>2005. </a:t>
            </a:r>
            <a:r>
              <a:rPr lang="en-NZ" sz="1400" i="1" dirty="0">
                <a:latin typeface="Gentium Plus"/>
                <a:ea typeface="华文楷体"/>
                <a:cs typeface="Gentium Plus"/>
              </a:rPr>
              <a:t>Guǎngxī Běihǎishì Yuèfāngyán diàochá yánjiū</a:t>
            </a:r>
            <a:r>
              <a:rPr lang="en-NZ" sz="1400" dirty="0">
                <a:latin typeface="Gentium Plus"/>
                <a:ea typeface="华文楷体"/>
                <a:cs typeface="Gentium Plus"/>
              </a:rPr>
              <a:t> 广西北海市粤方言调查研究 [Investigative studies of the Yue dialects in Beihai City, Guangxi]. Beijing: China Social Science Press 中国社会科学出版社.</a:t>
            </a:r>
          </a:p>
          <a:p>
            <a:r>
              <a:rPr lang="en-NZ" sz="1400" b="1" dirty="0" smtClean="0">
                <a:latin typeface="Gentium Plus"/>
                <a:ea typeface="华文楷体"/>
                <a:cs typeface="Gentium Plus"/>
              </a:rPr>
              <a:t>Chén</a:t>
            </a:r>
            <a:r>
              <a:rPr lang="en-NZ" sz="1400" dirty="0">
                <a:latin typeface="Gentium Plus"/>
                <a:ea typeface="华文楷体"/>
                <a:cs typeface="Gentium Plus"/>
              </a:rPr>
              <a:t>, </a:t>
            </a:r>
            <a:r>
              <a:rPr lang="en-NZ" sz="1400" dirty="0" smtClean="0">
                <a:latin typeface="Gentium Plus"/>
                <a:ea typeface="华文楷体"/>
                <a:cs typeface="Gentium Plus"/>
              </a:rPr>
              <a:t>Xiǎojǐn </a:t>
            </a:r>
            <a:r>
              <a:rPr lang="en-NZ" sz="1400" dirty="0">
                <a:latin typeface="Gentium Plus"/>
                <a:ea typeface="华文楷体"/>
                <a:cs typeface="Gentium Plus"/>
              </a:rPr>
              <a:t>陈晓锦 &amp; </a:t>
            </a:r>
            <a:r>
              <a:rPr lang="en-NZ" sz="1400" dirty="0" smtClean="0">
                <a:latin typeface="Gentium Plus"/>
                <a:ea typeface="华文楷体"/>
                <a:cs typeface="Gentium Plus"/>
              </a:rPr>
              <a:t>Zéwén </a:t>
            </a:r>
            <a:r>
              <a:rPr lang="en-NZ" sz="1400" b="1" dirty="0" smtClean="0">
                <a:latin typeface="Gentium Plus"/>
                <a:ea typeface="华文楷体"/>
                <a:cs typeface="Gentium Plus"/>
              </a:rPr>
              <a:t>Wēng</a:t>
            </a:r>
            <a:r>
              <a:rPr lang="en-NZ" sz="1400" dirty="0" smtClean="0">
                <a:latin typeface="Gentium Plus"/>
                <a:ea typeface="华文楷体"/>
                <a:cs typeface="Gentium Plus"/>
              </a:rPr>
              <a:t> </a:t>
            </a:r>
            <a:r>
              <a:rPr lang="en-NZ" sz="1400" dirty="0">
                <a:latin typeface="Gentium Plus"/>
                <a:ea typeface="华文楷体"/>
                <a:cs typeface="Gentium Plus"/>
              </a:rPr>
              <a:t>翁泽文</a:t>
            </a:r>
            <a:r>
              <a:rPr lang="en-NZ" sz="1400" dirty="0" smtClean="0">
                <a:latin typeface="Gentium Plus"/>
                <a:ea typeface="华文楷体"/>
                <a:cs typeface="Gentium Plus"/>
              </a:rPr>
              <a:t>. </a:t>
            </a:r>
            <a:r>
              <a:rPr lang="en-NZ" sz="1400" dirty="0">
                <a:latin typeface="Gentium Plus"/>
                <a:ea typeface="华文楷体"/>
                <a:cs typeface="Gentium Plus"/>
              </a:rPr>
              <a:t>2010. </a:t>
            </a:r>
            <a:r>
              <a:rPr lang="en-NZ" sz="1400" i="1" dirty="0">
                <a:latin typeface="Gentium Plus"/>
                <a:ea typeface="华文楷体"/>
                <a:cs typeface="Gentium Plus"/>
              </a:rPr>
              <a:t>Yuèyǔ xīyì kǎochá: Guǎngxī Guìgáng Yuèyǔ zhī gè’àn yánjiū </a:t>
            </a:r>
            <a:r>
              <a:rPr lang="en-NZ" sz="1400" dirty="0">
                <a:latin typeface="Gentium Plus"/>
                <a:ea typeface="华文楷体"/>
                <a:cs typeface="Gentium Plus"/>
              </a:rPr>
              <a:t>粤语西翼考察：广西贵港粤语之个案研究 [Inspections on the western wing of Yue: studies on the case of Guangxi Guigang Yue]. Guangzhou: Jinan University Press 暨南大学出版社.</a:t>
            </a:r>
          </a:p>
          <a:p>
            <a:r>
              <a:rPr lang="en-NZ" sz="1400" b="1" dirty="0" smtClean="0">
                <a:latin typeface="Gentium Plus"/>
                <a:ea typeface="华文楷体"/>
                <a:cs typeface="Gentium Plus"/>
              </a:rPr>
              <a:t>Chén</a:t>
            </a:r>
            <a:r>
              <a:rPr lang="en-NZ" sz="1400" dirty="0" smtClean="0">
                <a:latin typeface="Gentium Plus"/>
                <a:ea typeface="华文楷体"/>
                <a:cs typeface="Gentium Plus"/>
              </a:rPr>
              <a:t>, Xiǎoyàn 陈小燕. 2007. </a:t>
            </a:r>
            <a:r>
              <a:rPr lang="en-NZ" sz="1400" i="1" dirty="0" smtClean="0">
                <a:latin typeface="Gentium Plus"/>
                <a:ea typeface="华文楷体"/>
                <a:cs typeface="Gentium Plus"/>
              </a:rPr>
              <a:t>Duō zúqún yǔyán de jiēchù yǔ jiāoróng: Hèzhōu Běndìhuà yánjiū</a:t>
            </a:r>
            <a:r>
              <a:rPr lang="en-NZ" sz="1400" dirty="0" smtClean="0">
                <a:latin typeface="Gentium Plus"/>
                <a:ea typeface="华文楷体"/>
                <a:cs typeface="Gentium Plus"/>
              </a:rPr>
              <a:t> 多族群语言的接触与交融: 贺州本地话研究 [Contact and interactions between multiple ethnolinguistic groups: studies of Hezhou Bendihua]. Beijing: The Ethnic Publishing House 民族出版社.</a:t>
            </a:r>
          </a:p>
          <a:p>
            <a:r>
              <a:rPr lang="en-NZ" sz="1400" b="1" dirty="0" smtClean="0">
                <a:latin typeface="Gentium Plus"/>
                <a:ea typeface="华文楷体"/>
                <a:cs typeface="Gentium Plus"/>
              </a:rPr>
              <a:t>Chen</a:t>
            </a:r>
            <a:r>
              <a:rPr lang="en-NZ" sz="1400" dirty="0" smtClean="0">
                <a:latin typeface="Gentium Plus"/>
                <a:ea typeface="华文楷体"/>
                <a:cs typeface="Gentium Plus"/>
              </a:rPr>
              <a:t>, Zhongmin. 1999. The common origin of diminutives in southern Chinese dialects and Southeast Asian languages. </a:t>
            </a:r>
            <a:r>
              <a:rPr lang="en-NZ" sz="1400" i="1" dirty="0" smtClean="0">
                <a:latin typeface="Gentium Plus"/>
                <a:ea typeface="华文楷体"/>
                <a:cs typeface="Gentium Plus"/>
              </a:rPr>
              <a:t>Linguistics of the Tibeto-Burman Area</a:t>
            </a:r>
            <a:r>
              <a:rPr lang="en-NZ" sz="1400" dirty="0" smtClean="0">
                <a:latin typeface="Gentium Plus"/>
                <a:ea typeface="华文楷体"/>
                <a:cs typeface="Gentium Plus"/>
              </a:rPr>
              <a:t> 22(2). 21–47</a:t>
            </a:r>
            <a:r>
              <a:rPr lang="en-NZ" sz="1400" dirty="0" smtClean="0">
                <a:latin typeface="Gentium Plus"/>
                <a:ea typeface="华文楷体"/>
                <a:cs typeface="Gentium Plus"/>
              </a:rPr>
              <a:t>.</a:t>
            </a:r>
          </a:p>
          <a:p>
            <a:r>
              <a:rPr lang="en-NZ" sz="1400" b="1" dirty="0">
                <a:latin typeface="Gentium Plus"/>
                <a:ea typeface="华文楷体"/>
                <a:cs typeface="Gentium Plus"/>
              </a:rPr>
              <a:t>Kao</a:t>
            </a:r>
            <a:r>
              <a:rPr lang="en-NZ" sz="1400" dirty="0">
                <a:latin typeface="Gentium Plus"/>
                <a:ea typeface="华文楷体"/>
                <a:cs typeface="Gentium Plus"/>
              </a:rPr>
              <a:t>, Wan-yu 高婉瑜. 2007. Lùn Yuèyǔ xiǎochēngcí jí qí yǔfǎhuà 論粵語小稱詞及其語法化 On the diminutives in Yue dialect and their grammaticalization. </a:t>
            </a:r>
            <a:r>
              <a:rPr lang="en-NZ" sz="1400" i="1" dirty="0">
                <a:latin typeface="Gentium Plus"/>
                <a:ea typeface="华文楷体"/>
                <a:cs typeface="Gentium Plus"/>
              </a:rPr>
              <a:t>Bulletin of The Department of Chinese Literature, National Taiwan University</a:t>
            </a:r>
            <a:r>
              <a:rPr lang="en-NZ" sz="1400" dirty="0">
                <a:latin typeface="Gentium Plus"/>
                <a:ea typeface="华文楷体"/>
                <a:cs typeface="Gentium Plus"/>
              </a:rPr>
              <a:t> 臺大中文學報 27. 229–262</a:t>
            </a:r>
            <a:r>
              <a:rPr lang="en-NZ" sz="1400" dirty="0" smtClean="0">
                <a:latin typeface="Gentium Plus"/>
                <a:ea typeface="华文楷体"/>
                <a:cs typeface="Gentium Plus"/>
              </a:rPr>
              <a:t>.</a:t>
            </a:r>
            <a:endParaRPr lang="en-NZ" sz="1400" dirty="0">
              <a:latin typeface="Gentium Plus"/>
              <a:ea typeface="华文楷体"/>
              <a:cs typeface="Gentium Plus"/>
            </a:endParaRPr>
          </a:p>
        </p:txBody>
      </p:sp>
      <p:sp>
        <p:nvSpPr>
          <p:cNvPr id="3" name="Title 1"/>
          <p:cNvSpPr>
            <a:spLocks noGrp="1"/>
          </p:cNvSpPr>
          <p:nvPr>
            <p:ph type="title"/>
          </p:nvPr>
        </p:nvSpPr>
        <p:spPr>
          <a:xfrm>
            <a:off x="457200" y="274638"/>
            <a:ext cx="8229600" cy="1143000"/>
          </a:xfrm>
        </p:spPr>
        <p:txBody>
          <a:bodyPr>
            <a:normAutofit/>
          </a:bodyPr>
          <a:lstStyle/>
          <a:p>
            <a:pPr algn="l"/>
            <a:r>
              <a:rPr lang="en-NZ" b="1" dirty="0" smtClean="0">
                <a:latin typeface="Arial"/>
                <a:cs typeface="Arial"/>
              </a:rPr>
              <a:t>bibliography</a:t>
            </a:r>
            <a:endParaRPr lang="en-NZ" b="1" dirty="0">
              <a:latin typeface="Arial"/>
              <a:cs typeface="Arial"/>
            </a:endParaRPr>
          </a:p>
        </p:txBody>
      </p:sp>
    </p:spTree>
    <p:extLst>
      <p:ext uri="{BB962C8B-B14F-4D97-AF65-F5344CB8AC3E}">
        <p14:creationId xmlns:p14="http://schemas.microsoft.com/office/powerpoint/2010/main" val="3617637576"/>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0293" y="295276"/>
            <a:ext cx="8633378" cy="6340195"/>
          </a:xfrm>
          <a:prstGeom prst="rect">
            <a:avLst/>
          </a:prstGeom>
        </p:spPr>
        <p:txBody>
          <a:bodyPr wrap="square">
            <a:spAutoFit/>
          </a:bodyPr>
          <a:lstStyle/>
          <a:p>
            <a:r>
              <a:rPr lang="en-NZ" sz="1400" b="1" dirty="0" smtClean="0">
                <a:latin typeface="Gentium Plus"/>
                <a:ea typeface="华文楷体"/>
                <a:cs typeface="Gentium Plus"/>
              </a:rPr>
              <a:t>Kwok</a:t>
            </a:r>
            <a:r>
              <a:rPr lang="en-NZ" sz="1400" dirty="0" smtClean="0">
                <a:latin typeface="Gentium Plus"/>
                <a:ea typeface="华文楷体"/>
                <a:cs typeface="Gentium Plus"/>
              </a:rPr>
              <a:t>, Bit-Chee 郭必之. 2009. Zǎoqī Guǎngzhōuhuà de yǔfǎ biànyīn – Cóng Ch’an (1900) Tánqǐ 早期廣州話的語法變音 – 從 Ch’an (1900) 談起 Tone change in early Cantonese as revealed in Ch’an (1900). </a:t>
            </a:r>
            <a:r>
              <a:rPr lang="en-NZ" sz="1400" i="1" dirty="0" smtClean="0">
                <a:latin typeface="Gentium Plus"/>
                <a:ea typeface="华文楷体"/>
                <a:cs typeface="Gentium Plus"/>
              </a:rPr>
              <a:t>Bulletin of Chinese Linguistics</a:t>
            </a:r>
            <a:r>
              <a:rPr lang="en-NZ" sz="1400" dirty="0" smtClean="0">
                <a:latin typeface="Gentium Plus"/>
                <a:ea typeface="华文楷体"/>
                <a:cs typeface="Gentium Plus"/>
              </a:rPr>
              <a:t> 中國語言學集刊 3(2). 169–184.</a:t>
            </a:r>
          </a:p>
          <a:p>
            <a:r>
              <a:rPr lang="en-NZ" sz="1400" b="1" dirty="0" smtClean="0">
                <a:latin typeface="Gentium Plus"/>
                <a:ea typeface="华文楷体"/>
                <a:cs typeface="Gentium Plus"/>
              </a:rPr>
              <a:t>Kwok</a:t>
            </a:r>
            <a:r>
              <a:rPr lang="en-NZ" sz="1400" dirty="0" smtClean="0">
                <a:latin typeface="Gentium Plus"/>
                <a:ea typeface="华文楷体"/>
                <a:cs typeface="Gentium Plus"/>
              </a:rPr>
              <a:t>, Bit-Chee 郭必之. 2016. Yuèyǔ fāngyán xiǎochēng biànyīn de lèixíng jí qí lìshǐ láiyuán 粵語方言小稱變音的類型及其歷史來源 Diminutive sound changes in the Yue dialects: typology and historical origins. </a:t>
            </a:r>
            <a:r>
              <a:rPr lang="en-NZ" sz="1400" i="1" dirty="0" smtClean="0">
                <a:latin typeface="Gentium Plus"/>
                <a:ea typeface="华文楷体"/>
                <a:cs typeface="Gentium Plus"/>
              </a:rPr>
              <a:t>Chinese Studies</a:t>
            </a:r>
            <a:r>
              <a:rPr lang="en-NZ" sz="1400" dirty="0" smtClean="0">
                <a:latin typeface="Gentium Plus"/>
                <a:ea typeface="华文楷体"/>
                <a:cs typeface="Gentium Plus"/>
              </a:rPr>
              <a:t> 漢學研究 34(2). 281–314.</a:t>
            </a:r>
          </a:p>
          <a:p>
            <a:r>
              <a:rPr lang="en-NZ" sz="1400" b="1" dirty="0" smtClean="0">
                <a:latin typeface="Gentium Plus"/>
                <a:ea typeface="华文楷体"/>
                <a:cs typeface="Gentium Plus"/>
              </a:rPr>
              <a:t>Lǐ</a:t>
            </a:r>
            <a:r>
              <a:rPr lang="en-NZ" sz="1400" dirty="0">
                <a:latin typeface="Gentium Plus"/>
                <a:ea typeface="华文楷体"/>
                <a:cs typeface="Gentium Plus"/>
              </a:rPr>
              <a:t>, </a:t>
            </a:r>
            <a:r>
              <a:rPr lang="en-NZ" sz="1400" dirty="0" smtClean="0">
                <a:latin typeface="Gentium Plus"/>
                <a:ea typeface="华文楷体"/>
                <a:cs typeface="Gentium Plus"/>
              </a:rPr>
              <a:t>Liánjìn </a:t>
            </a:r>
            <a:r>
              <a:rPr lang="en-NZ" sz="1400" dirty="0">
                <a:latin typeface="Gentium Plus"/>
                <a:ea typeface="华文楷体"/>
                <a:cs typeface="Gentium Plus"/>
              </a:rPr>
              <a:t>李连进 &amp; </a:t>
            </a:r>
            <a:r>
              <a:rPr lang="en-NZ" sz="1400" dirty="0" smtClean="0">
                <a:latin typeface="Gentium Plus"/>
                <a:ea typeface="华文楷体"/>
                <a:cs typeface="Gentium Plus"/>
              </a:rPr>
              <a:t>Yàn’é </a:t>
            </a:r>
            <a:r>
              <a:rPr lang="en-NZ" sz="1400" b="1" dirty="0" smtClean="0">
                <a:latin typeface="Gentium Plus"/>
                <a:ea typeface="华文楷体"/>
                <a:cs typeface="Gentium Plus"/>
              </a:rPr>
              <a:t>Zhū</a:t>
            </a:r>
            <a:r>
              <a:rPr lang="en-NZ" sz="1400" dirty="0" smtClean="0">
                <a:latin typeface="Gentium Plus"/>
                <a:ea typeface="华文楷体"/>
                <a:cs typeface="Gentium Plus"/>
              </a:rPr>
              <a:t> </a:t>
            </a:r>
            <a:r>
              <a:rPr lang="en-NZ" sz="1400" dirty="0">
                <a:latin typeface="Gentium Plus"/>
                <a:ea typeface="华文楷体"/>
                <a:cs typeface="Gentium Plus"/>
              </a:rPr>
              <a:t>朱艳娥</a:t>
            </a:r>
            <a:r>
              <a:rPr lang="en-NZ" sz="1400" dirty="0" smtClean="0">
                <a:latin typeface="Gentium Plus"/>
                <a:ea typeface="华文楷体"/>
                <a:cs typeface="Gentium Plus"/>
              </a:rPr>
              <a:t>. </a:t>
            </a:r>
            <a:r>
              <a:rPr lang="en-NZ" sz="1400" dirty="0">
                <a:latin typeface="Gentium Plus"/>
                <a:ea typeface="华文楷体"/>
                <a:cs typeface="Gentium Plus"/>
              </a:rPr>
              <a:t>2009. </a:t>
            </a:r>
            <a:r>
              <a:rPr lang="en-NZ" sz="1400" i="1" dirty="0">
                <a:latin typeface="Gentium Plus"/>
                <a:ea typeface="华文楷体"/>
                <a:cs typeface="Gentium Plus"/>
              </a:rPr>
              <a:t>Guǎngxī Chóngzuǒ Jiāngzhōu Zhèyuánhuà </a:t>
            </a:r>
            <a:r>
              <a:rPr lang="en-NZ" sz="1400" i="1" dirty="0" smtClean="0">
                <a:latin typeface="Gentium Plus"/>
                <a:ea typeface="华文楷体"/>
                <a:cs typeface="Gentium Plus"/>
              </a:rPr>
              <a:t>bǐjiào </a:t>
            </a:r>
            <a:r>
              <a:rPr lang="en-NZ" sz="1400" i="1" dirty="0">
                <a:latin typeface="Gentium Plus"/>
                <a:ea typeface="华文楷体"/>
                <a:cs typeface="Gentium Plus"/>
              </a:rPr>
              <a:t>Yánjíū</a:t>
            </a:r>
            <a:r>
              <a:rPr lang="en-NZ" sz="1400" dirty="0">
                <a:latin typeface="Gentium Plus"/>
                <a:ea typeface="华文楷体"/>
                <a:cs typeface="Gentium Plus"/>
              </a:rPr>
              <a:t> 广西崇左江州蔗园话比较研究 [Comparative study of Guangxi Chongzuo Jiangzhou Sugar-Cane Plantation Language]. Guilin: Guangxi Normal University Press 广西师范大学出版社.</a:t>
            </a:r>
          </a:p>
          <a:p>
            <a:r>
              <a:rPr lang="en-NZ" sz="1400" b="1" dirty="0" smtClean="0">
                <a:latin typeface="Gentium Plus"/>
                <a:ea typeface="华文楷体"/>
                <a:cs typeface="Gentium Plus"/>
              </a:rPr>
              <a:t>Lín</a:t>
            </a:r>
            <a:r>
              <a:rPr lang="en-NZ" sz="1400" dirty="0">
                <a:latin typeface="Gentium Plus"/>
                <a:ea typeface="华文楷体"/>
                <a:cs typeface="Gentium Plus"/>
              </a:rPr>
              <a:t>, Yì 林亦 &amp; </a:t>
            </a:r>
            <a:r>
              <a:rPr lang="en-NZ" sz="1400" dirty="0" smtClean="0">
                <a:latin typeface="Gentium Plus"/>
                <a:ea typeface="华文楷体"/>
                <a:cs typeface="Gentium Plus"/>
              </a:rPr>
              <a:t>Fèngyú </a:t>
            </a:r>
            <a:r>
              <a:rPr lang="en-NZ" sz="1400" b="1" dirty="0" smtClean="0">
                <a:latin typeface="Gentium Plus"/>
                <a:ea typeface="华文楷体"/>
                <a:cs typeface="Gentium Plus"/>
              </a:rPr>
              <a:t>Qín</a:t>
            </a:r>
            <a:r>
              <a:rPr lang="en-NZ" sz="1400" dirty="0" smtClean="0">
                <a:latin typeface="Gentium Plus"/>
                <a:ea typeface="华文楷体"/>
                <a:cs typeface="Gentium Plus"/>
              </a:rPr>
              <a:t> </a:t>
            </a:r>
            <a:r>
              <a:rPr lang="en-NZ" sz="1400" dirty="0">
                <a:latin typeface="Gentium Plus"/>
                <a:ea typeface="华文楷体"/>
                <a:cs typeface="Gentium Plus"/>
              </a:rPr>
              <a:t>覃凤余</a:t>
            </a:r>
            <a:r>
              <a:rPr lang="en-NZ" sz="1400" dirty="0" smtClean="0">
                <a:latin typeface="Gentium Plus"/>
                <a:ea typeface="华文楷体"/>
                <a:cs typeface="Gentium Plus"/>
              </a:rPr>
              <a:t>. </a:t>
            </a:r>
            <a:r>
              <a:rPr lang="en-NZ" sz="1400" dirty="0">
                <a:latin typeface="Gentium Plus"/>
                <a:ea typeface="华文楷体"/>
                <a:cs typeface="Gentium Plus"/>
              </a:rPr>
              <a:t>2008. </a:t>
            </a:r>
            <a:r>
              <a:rPr lang="en-NZ" sz="1400" i="1" dirty="0">
                <a:latin typeface="Gentium Plus"/>
                <a:ea typeface="华文楷体"/>
                <a:cs typeface="Gentium Plus"/>
              </a:rPr>
              <a:t>Guǎngxī Nánníng Báihuà yánjiū</a:t>
            </a:r>
            <a:r>
              <a:rPr lang="en-NZ" sz="1400" dirty="0">
                <a:latin typeface="Gentium Plus"/>
                <a:ea typeface="华文楷体"/>
                <a:cs typeface="Gentium Plus"/>
              </a:rPr>
              <a:t> 广西南宁白话研究 [Studies on Guangxi Nanning Cantonese]. Guilin: Guangxi Normal University Press 广西师范大学出版社.</a:t>
            </a:r>
          </a:p>
          <a:p>
            <a:r>
              <a:rPr lang="en-NZ" sz="1400" b="1" dirty="0" smtClean="0">
                <a:latin typeface="Gentium Plus"/>
                <a:ea typeface="华文楷体"/>
                <a:cs typeface="Gentium Plus"/>
              </a:rPr>
              <a:t>Lamarre</a:t>
            </a:r>
            <a:r>
              <a:rPr lang="en-NZ" sz="1400" dirty="0" smtClean="0">
                <a:latin typeface="Gentium Plus"/>
                <a:ea typeface="华文楷体"/>
                <a:cs typeface="Gentium Plus"/>
              </a:rPr>
              <a:t>, Christine. 2015. The morphologization of verb suffixes in Northern Chinese. In Guangshun Cao, Redouane Djamouri &amp; Alain Peyraube (eds.), </a:t>
            </a:r>
            <a:r>
              <a:rPr lang="en-NZ" sz="1400" i="1" dirty="0" smtClean="0">
                <a:latin typeface="Gentium Plus"/>
                <a:ea typeface="华文楷体"/>
                <a:cs typeface="Gentium Plus"/>
              </a:rPr>
              <a:t>Language contact in North-Western China</a:t>
            </a:r>
            <a:r>
              <a:rPr lang="en-NZ" sz="1400" dirty="0" smtClean="0">
                <a:latin typeface="Gentium Plus"/>
                <a:ea typeface="华文楷体"/>
                <a:cs typeface="Gentium Plus"/>
              </a:rPr>
              <a:t>, 275–307. Paris: École des hautes études en sciences sociales.</a:t>
            </a:r>
          </a:p>
          <a:p>
            <a:r>
              <a:rPr lang="en-NZ" sz="1400" b="1" dirty="0" smtClean="0">
                <a:latin typeface="Gentium Plus"/>
                <a:ea typeface="华文楷体"/>
                <a:cs typeface="Gentium Plus"/>
              </a:rPr>
              <a:t>Mài</a:t>
            </a:r>
            <a:r>
              <a:rPr lang="en-NZ" sz="1400" dirty="0" smtClean="0">
                <a:latin typeface="Gentium Plus"/>
                <a:ea typeface="华文楷体"/>
                <a:cs typeface="Gentium Plus"/>
              </a:rPr>
              <a:t>, Yún 麦耘. 1995. Guǎngzhōuhuà de yǔsù biàndiào jí qí láiyuán hé shànbiàn  广州话的语素变调及其来源和嬗变 [Morphological tone change in Cantonese and its origin and evolution]. In Yún Mài 麦耘, </a:t>
            </a:r>
            <a:r>
              <a:rPr lang="en-NZ" sz="1400" i="1" dirty="0" smtClean="0">
                <a:latin typeface="Gentium Plus"/>
                <a:ea typeface="华文楷体"/>
                <a:cs typeface="Gentium Plus"/>
              </a:rPr>
              <a:t>Yìnyùn yǔ fāngyán lùnjí</a:t>
            </a:r>
            <a:r>
              <a:rPr lang="en-NZ" sz="1400" dirty="0" smtClean="0">
                <a:latin typeface="Gentium Plus"/>
                <a:ea typeface="华文楷体"/>
                <a:cs typeface="Gentium Plus"/>
              </a:rPr>
              <a:t> 音韵与方言论集 [Collected papers on phonology and dialects], 241–282. Guangzhou: Guangdong People’s Publishing House 广东人民出版社.</a:t>
            </a:r>
          </a:p>
          <a:p>
            <a:r>
              <a:rPr lang="en-NZ" sz="1400" b="1" dirty="0" smtClean="0">
                <a:latin typeface="Gentium Plus"/>
                <a:ea typeface="华文楷体"/>
                <a:cs typeface="Gentium Plus"/>
              </a:rPr>
              <a:t>Qín</a:t>
            </a:r>
            <a:r>
              <a:rPr lang="en-NZ" sz="1400" dirty="0">
                <a:latin typeface="Gentium Plus"/>
                <a:ea typeface="华文楷体"/>
                <a:cs typeface="Gentium Plus"/>
              </a:rPr>
              <a:t>, </a:t>
            </a:r>
            <a:r>
              <a:rPr lang="en-NZ" sz="1400" dirty="0" smtClean="0">
                <a:latin typeface="Gentium Plus"/>
                <a:ea typeface="华文楷体"/>
                <a:cs typeface="Gentium Plus"/>
              </a:rPr>
              <a:t>Fèngyú </a:t>
            </a:r>
            <a:r>
              <a:rPr lang="en-NZ" sz="1400" dirty="0">
                <a:latin typeface="Gentium Plus"/>
                <a:ea typeface="华文楷体"/>
                <a:cs typeface="Gentium Plus"/>
              </a:rPr>
              <a:t>覃凤余, </a:t>
            </a:r>
            <a:r>
              <a:rPr lang="en-NZ" sz="1400" dirty="0" smtClean="0">
                <a:latin typeface="Gentium Plus"/>
                <a:ea typeface="华文楷体"/>
                <a:cs typeface="Gentium Plus"/>
              </a:rPr>
              <a:t>Dōngshēng </a:t>
            </a:r>
            <a:r>
              <a:rPr lang="en-NZ" sz="1400" b="1" dirty="0" smtClean="0">
                <a:latin typeface="Gentium Plus"/>
                <a:ea typeface="华文楷体"/>
                <a:cs typeface="Gentium Plus"/>
              </a:rPr>
              <a:t>Qín</a:t>
            </a:r>
            <a:r>
              <a:rPr lang="en-NZ" sz="1400" dirty="0" smtClean="0">
                <a:latin typeface="Gentium Plus"/>
                <a:ea typeface="华文楷体"/>
                <a:cs typeface="Gentium Plus"/>
              </a:rPr>
              <a:t> </a:t>
            </a:r>
            <a:r>
              <a:rPr lang="en-NZ" sz="1400" dirty="0">
                <a:latin typeface="Gentium Plus"/>
                <a:ea typeface="华文楷体"/>
                <a:cs typeface="Gentium Plus"/>
              </a:rPr>
              <a:t>覃东</a:t>
            </a:r>
            <a:r>
              <a:rPr lang="en-NZ" sz="1400" dirty="0" smtClean="0">
                <a:latin typeface="Gentium Plus"/>
                <a:ea typeface="华文楷体"/>
                <a:cs typeface="Gentium Plus"/>
              </a:rPr>
              <a:t>生 &amp; Chūnlái </a:t>
            </a:r>
            <a:r>
              <a:rPr lang="en-NZ" sz="1400" b="1" dirty="0" smtClean="0">
                <a:latin typeface="Gentium Plus"/>
                <a:ea typeface="华文楷体"/>
                <a:cs typeface="Gentium Plus"/>
              </a:rPr>
              <a:t>Tián</a:t>
            </a:r>
            <a:r>
              <a:rPr lang="en-NZ" sz="1400" dirty="0" smtClean="0">
                <a:latin typeface="Gentium Plus"/>
                <a:ea typeface="华文楷体"/>
                <a:cs typeface="Gentium Plus"/>
              </a:rPr>
              <a:t> </a:t>
            </a:r>
            <a:r>
              <a:rPr lang="en-NZ" sz="1400" dirty="0">
                <a:latin typeface="Gentium Plus"/>
                <a:ea typeface="华文楷体"/>
                <a:cs typeface="Gentium Plus"/>
              </a:rPr>
              <a:t>田春来</a:t>
            </a:r>
            <a:r>
              <a:rPr lang="en-NZ" sz="1400" dirty="0" smtClean="0">
                <a:latin typeface="Gentium Plus"/>
                <a:ea typeface="华文楷体"/>
                <a:cs typeface="Gentium Plus"/>
              </a:rPr>
              <a:t>. </a:t>
            </a:r>
            <a:r>
              <a:rPr lang="en-NZ" sz="1400" dirty="0">
                <a:latin typeface="Gentium Plus"/>
                <a:ea typeface="华文楷体"/>
                <a:cs typeface="Gentium Plus"/>
              </a:rPr>
              <a:t>2016. Xiàpiān: Pínghuà de yǔfǎ yánjiū 下篇 平话的语法研究 [Lower section: grammatical studies of Pinghua]. In Jǐn </a:t>
            </a:r>
            <a:r>
              <a:rPr lang="en-NZ" sz="1400" dirty="0" smtClean="0">
                <a:latin typeface="Gentium Plus"/>
                <a:ea typeface="华文楷体"/>
                <a:cs typeface="Gentium Plus"/>
              </a:rPr>
              <a:t>Yú </a:t>
            </a:r>
            <a:r>
              <a:rPr lang="en-NZ" sz="1400" dirty="0">
                <a:latin typeface="Gentium Plus"/>
                <a:ea typeface="华文楷体"/>
                <a:cs typeface="Gentium Plus"/>
              </a:rPr>
              <a:t>余瑾 </a:t>
            </a:r>
            <a:r>
              <a:rPr lang="en-NZ" sz="1400" dirty="0" smtClean="0">
                <a:latin typeface="Gentium Plus"/>
                <a:ea typeface="华文楷体"/>
                <a:cs typeface="Gentium Plus"/>
              </a:rPr>
              <a:t>(</a:t>
            </a:r>
            <a:r>
              <a:rPr lang="en-NZ" sz="1400" dirty="0">
                <a:latin typeface="Gentium Plus"/>
                <a:ea typeface="华文楷体"/>
                <a:cs typeface="Gentium Plus"/>
              </a:rPr>
              <a:t>ed.), </a:t>
            </a:r>
            <a:r>
              <a:rPr lang="en-NZ" sz="1400" i="1" dirty="0">
                <a:latin typeface="Gentium Plus"/>
                <a:ea typeface="华文楷体"/>
                <a:cs typeface="Gentium Plus"/>
              </a:rPr>
              <a:t>Guǎngxī Pínghuà Yánjiū</a:t>
            </a:r>
            <a:r>
              <a:rPr lang="en-NZ" sz="1400" dirty="0">
                <a:latin typeface="Gentium Plus"/>
                <a:ea typeface="华文楷体"/>
                <a:cs typeface="Gentium Plus"/>
              </a:rPr>
              <a:t> 广西平话研究 [Studies on Guangxi Pinghua], 281–426. Beijing: China Social Science Press 中国社会科学出版社</a:t>
            </a:r>
            <a:r>
              <a:rPr lang="en-NZ" sz="1400" dirty="0" smtClean="0">
                <a:latin typeface="Gentium Plus"/>
                <a:ea typeface="华文楷体"/>
                <a:cs typeface="Gentium Plus"/>
              </a:rPr>
              <a:t>.</a:t>
            </a:r>
          </a:p>
          <a:p>
            <a:r>
              <a:rPr lang="en-NZ" sz="1400" b="1" dirty="0">
                <a:latin typeface="Gentium Plus"/>
                <a:ea typeface="华文楷体"/>
                <a:cs typeface="Gentium Plus"/>
              </a:rPr>
              <a:t>Shào</a:t>
            </a:r>
            <a:r>
              <a:rPr lang="en-NZ" sz="1400" dirty="0">
                <a:latin typeface="Gentium Plus"/>
                <a:ea typeface="华文楷体"/>
                <a:cs typeface="Gentium Plus"/>
              </a:rPr>
              <a:t>, Huìjūn 邵慧君 &amp; Yū’ēn </a:t>
            </a:r>
            <a:r>
              <a:rPr lang="en-NZ" sz="1400" b="1" dirty="0">
                <a:latin typeface="Gentium Plus"/>
                <a:ea typeface="华文楷体"/>
                <a:cs typeface="Gentium Plus"/>
              </a:rPr>
              <a:t>Gān</a:t>
            </a:r>
            <a:r>
              <a:rPr lang="en-NZ" sz="1400" dirty="0">
                <a:latin typeface="Gentium Plus"/>
                <a:ea typeface="华文楷体"/>
                <a:cs typeface="Gentium Plus"/>
              </a:rPr>
              <a:t> 甘于恩. 2007a. Yuèyǔ xiǎochēng biànyīn yǔ “ér”-wěi zōngshù 粤语小称变音与“儿”尾综述 [Review on diminutive suprafix and er-suffix in Yue]. In Huìjūn Shào 邵慧君 &amp; Yū’ēn Gān 甘于恩, </a:t>
            </a:r>
            <a:r>
              <a:rPr lang="en-NZ" sz="1400" i="1" dirty="0">
                <a:latin typeface="Gentium Plus"/>
                <a:ea typeface="华文楷体"/>
                <a:cs typeface="Gentium Plus"/>
              </a:rPr>
              <a:t>Guǎngdōng fāngyán yǔ wénhuà tànlùn</a:t>
            </a:r>
            <a:r>
              <a:rPr lang="en-NZ" sz="1400" dirty="0">
                <a:latin typeface="Gentium Plus"/>
                <a:ea typeface="华文楷体"/>
                <a:cs typeface="Gentium Plus"/>
              </a:rPr>
              <a:t> 广东方言与文化探论 [Explorations in Guangdong dialects and cultures], 3–12. Guangzhou: Sun Yat-Sen University Press 中山大学出版社</a:t>
            </a:r>
            <a:r>
              <a:rPr lang="en-NZ" sz="1400" dirty="0" smtClean="0">
                <a:latin typeface="Gentium Plus"/>
                <a:ea typeface="华文楷体"/>
                <a:cs typeface="Gentium Plus"/>
              </a:rPr>
              <a:t>.</a:t>
            </a:r>
          </a:p>
          <a:p>
            <a:r>
              <a:rPr lang="en-NZ" sz="1400" b="1" dirty="0">
                <a:latin typeface="Gentium Plus"/>
                <a:ea typeface="华文楷体"/>
                <a:cs typeface="Gentium Plus"/>
              </a:rPr>
              <a:t>Shào</a:t>
            </a:r>
            <a:r>
              <a:rPr lang="en-NZ" sz="1400" dirty="0">
                <a:latin typeface="Gentium Plus"/>
                <a:ea typeface="华文楷体"/>
                <a:cs typeface="Gentium Plus"/>
              </a:rPr>
              <a:t>, Huì</a:t>
            </a:r>
            <a:r>
              <a:rPr lang="en-US" altLang="zh-CN" sz="1400" dirty="0">
                <a:latin typeface="Gentium Plus"/>
                <a:ea typeface="华文楷体"/>
                <a:cs typeface="Gentium Plus"/>
              </a:rPr>
              <a:t>j</a:t>
            </a:r>
            <a:r>
              <a:rPr lang="en-NZ" sz="1400" dirty="0">
                <a:latin typeface="Gentium Plus"/>
                <a:ea typeface="华文楷体"/>
                <a:cs typeface="Gentium Plus"/>
              </a:rPr>
              <a:t>ūn 邵慧君 &amp; Yū’ēn </a:t>
            </a:r>
            <a:r>
              <a:rPr lang="en-NZ" sz="1400" b="1" dirty="0">
                <a:latin typeface="Gentium Plus"/>
                <a:ea typeface="华文楷体"/>
                <a:cs typeface="Gentium Plus"/>
              </a:rPr>
              <a:t>Gān</a:t>
            </a:r>
            <a:r>
              <a:rPr lang="en-NZ" sz="1400" dirty="0">
                <a:latin typeface="Gentium Plus"/>
                <a:ea typeface="华文楷体"/>
                <a:cs typeface="Gentium Plus"/>
              </a:rPr>
              <a:t> 甘于恩. 2007b. Guǎngdōng Màomíng Yuèyǔ xiǎochēng zōnglùn 广东茂名粤语小称综论 [Review of diminutives in Guangdong Maoming Yue]. In Huìjūn Shào 邵慧君 &amp; Yū’ēn Gān 甘于恩, </a:t>
            </a:r>
            <a:r>
              <a:rPr lang="en-NZ" sz="1400" i="1" dirty="0">
                <a:latin typeface="Gentium Plus"/>
                <a:ea typeface="华文楷体"/>
                <a:cs typeface="Gentium Plus"/>
              </a:rPr>
              <a:t>Guǎngdōng fāngyán yǔ wénhuà tànlùn</a:t>
            </a:r>
            <a:r>
              <a:rPr lang="en-NZ" sz="1400" dirty="0">
                <a:latin typeface="Gentium Plus"/>
                <a:ea typeface="华文楷体"/>
                <a:cs typeface="Gentium Plus"/>
              </a:rPr>
              <a:t> 广东方言与文化探论 [Explorations in Guangdong dialects and cultures], 20–25. Guangzhou: Sun Yat-Sen University Press 中山大学出版社</a:t>
            </a:r>
            <a:r>
              <a:rPr lang="en-NZ" sz="1400" dirty="0" smtClean="0">
                <a:latin typeface="Gentium Plus"/>
                <a:ea typeface="华文楷体"/>
                <a:cs typeface="Gentium Plus"/>
              </a:rPr>
              <a:t>.</a:t>
            </a:r>
            <a:endParaRPr lang="en-NZ" sz="1400" dirty="0">
              <a:latin typeface="Gentium Plus"/>
              <a:ea typeface="华文楷体"/>
              <a:cs typeface="Gentium Plus"/>
            </a:endParaRPr>
          </a:p>
        </p:txBody>
      </p:sp>
    </p:spTree>
    <p:extLst>
      <p:ext uri="{BB962C8B-B14F-4D97-AF65-F5344CB8AC3E}">
        <p14:creationId xmlns:p14="http://schemas.microsoft.com/office/powerpoint/2010/main" val="1706110608"/>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1784" y="86489"/>
            <a:ext cx="8616214" cy="6340195"/>
          </a:xfrm>
          <a:prstGeom prst="rect">
            <a:avLst/>
          </a:prstGeom>
        </p:spPr>
        <p:txBody>
          <a:bodyPr wrap="square">
            <a:spAutoFit/>
          </a:bodyPr>
          <a:lstStyle/>
          <a:p>
            <a:r>
              <a:rPr lang="en-NZ" sz="1400" b="1" dirty="0" smtClean="0">
                <a:latin typeface="Gentium Plus"/>
                <a:cs typeface="Gentium Plus"/>
              </a:rPr>
              <a:t>Sousa</a:t>
            </a:r>
            <a:r>
              <a:rPr lang="en-NZ" sz="1400" dirty="0">
                <a:latin typeface="Gentium Plus"/>
                <a:cs typeface="Gentium Plus"/>
              </a:rPr>
              <a:t>, Hilário de. 2015. Language contact in Nanning: Nanning Pinghua and Nanning Cantonese. In Hilary M Chappell (ed.), Diversity in Sinitic languages, 157–189. Oxford: Oxford University Press. </a:t>
            </a:r>
            <a:endParaRPr lang="en-NZ" sz="1400" dirty="0" smtClean="0">
              <a:latin typeface="Gentium Plus"/>
              <a:cs typeface="Gentium Plus"/>
            </a:endParaRPr>
          </a:p>
          <a:p>
            <a:r>
              <a:rPr lang="en-NZ" sz="1400" b="1" dirty="0" smtClean="0">
                <a:latin typeface="Gentium Plus"/>
                <a:ea typeface="华文楷体"/>
                <a:cs typeface="Gentium Plus"/>
              </a:rPr>
              <a:t>Wéi</a:t>
            </a:r>
            <a:r>
              <a:rPr lang="en-NZ" sz="1400" dirty="0">
                <a:latin typeface="Gentium Plus"/>
                <a:ea typeface="华文楷体"/>
                <a:cs typeface="Gentium Plus"/>
              </a:rPr>
              <a:t>, </a:t>
            </a:r>
            <a:r>
              <a:rPr lang="en-NZ" sz="1400" dirty="0" smtClean="0">
                <a:latin typeface="Gentium Plus"/>
                <a:ea typeface="华文楷体"/>
                <a:cs typeface="Gentium Plus"/>
              </a:rPr>
              <a:t>Yùjuān </a:t>
            </a:r>
            <a:r>
              <a:rPr lang="en-NZ" sz="1400" dirty="0">
                <a:latin typeface="Gentium Plus"/>
                <a:ea typeface="华文楷体"/>
                <a:cs typeface="Gentium Plus"/>
              </a:rPr>
              <a:t>韦玉娟. 2007. Liùjiǎhuà de cízhuì hé chóngdié xíngshì 六甲话的词缀和重叠形式 [Affixes and reduplication constructions in Liujia]. </a:t>
            </a:r>
            <a:r>
              <a:rPr lang="en-NZ" sz="1400" i="1" dirty="0">
                <a:latin typeface="Gentium Plus"/>
                <a:ea typeface="华文楷体"/>
                <a:cs typeface="Gentium Plus"/>
              </a:rPr>
              <a:t>Journal of Guangxi College of Education</a:t>
            </a:r>
            <a:r>
              <a:rPr lang="en-NZ" sz="1400" dirty="0">
                <a:latin typeface="Gentium Plus"/>
                <a:ea typeface="华文楷体"/>
                <a:cs typeface="Gentium Plus"/>
              </a:rPr>
              <a:t> 广西教育学院学报 2007(5). 123–125.</a:t>
            </a:r>
          </a:p>
          <a:p>
            <a:r>
              <a:rPr lang="en-NZ" sz="1400" b="1" dirty="0" smtClean="0">
                <a:latin typeface="Gentium Plus"/>
                <a:ea typeface="华文楷体"/>
                <a:cs typeface="Gentium Plus"/>
              </a:rPr>
              <a:t>Wong</a:t>
            </a:r>
            <a:r>
              <a:rPr lang="en-NZ" sz="1400" dirty="0" smtClean="0">
                <a:latin typeface="Gentium Plus"/>
                <a:ea typeface="华文楷体"/>
                <a:cs typeface="Gentium Plus"/>
              </a:rPr>
              <a:t>, Maurice Kuen-Shing. 1982. Tone change in Cantonese. Urbana/Champaign: University of Illinois at Urbana-Champaign PhD dissertation.</a:t>
            </a:r>
          </a:p>
          <a:p>
            <a:r>
              <a:rPr lang="en-NZ" sz="1400" b="1" dirty="0" smtClean="0">
                <a:latin typeface="Gentium Plus"/>
                <a:ea typeface="华文楷体"/>
                <a:cs typeface="Gentium Plus"/>
              </a:rPr>
              <a:t>Xiè</a:t>
            </a:r>
            <a:r>
              <a:rPr lang="en-NZ" sz="1400" dirty="0">
                <a:latin typeface="Gentium Plus"/>
                <a:ea typeface="华文楷体"/>
                <a:cs typeface="Gentium Plus"/>
              </a:rPr>
              <a:t>, </a:t>
            </a:r>
            <a:r>
              <a:rPr lang="en-NZ" sz="1400" dirty="0" smtClean="0">
                <a:latin typeface="Gentium Plus"/>
                <a:ea typeface="华文楷体"/>
                <a:cs typeface="Gentium Plus"/>
              </a:rPr>
              <a:t>Jiànyóu </a:t>
            </a:r>
            <a:r>
              <a:rPr lang="en-NZ" sz="1400" dirty="0">
                <a:latin typeface="Gentium Plus"/>
                <a:ea typeface="华文楷体"/>
                <a:cs typeface="Gentium Plus"/>
              </a:rPr>
              <a:t>谢建猷. 2007. </a:t>
            </a:r>
            <a:r>
              <a:rPr lang="en-NZ" sz="1400" i="1" dirty="0">
                <a:latin typeface="Gentium Plus"/>
                <a:ea typeface="华文楷体"/>
                <a:cs typeface="Gentium Plus"/>
              </a:rPr>
              <a:t>Guǎngxī Hànyǔ fāngyán yánjiū</a:t>
            </a:r>
            <a:r>
              <a:rPr lang="en-NZ" sz="1400" dirty="0">
                <a:latin typeface="Gentium Plus"/>
                <a:ea typeface="华文楷体"/>
                <a:cs typeface="Gentium Plus"/>
              </a:rPr>
              <a:t> 广西汉语方言研究 [Studies of Chinese dialects in Guangxi]. Nanning: Guangxi People’s Publishing House 广西人民出版社.</a:t>
            </a:r>
          </a:p>
          <a:p>
            <a:r>
              <a:rPr lang="en-NZ" sz="1400" b="1" dirty="0" smtClean="0">
                <a:latin typeface="Gentium Plus"/>
                <a:ea typeface="华文楷体"/>
                <a:cs typeface="Gentium Plus"/>
              </a:rPr>
              <a:t>Yu</a:t>
            </a:r>
            <a:r>
              <a:rPr lang="en-NZ" sz="1400" dirty="0" smtClean="0">
                <a:latin typeface="Gentium Plus"/>
                <a:ea typeface="华文楷体"/>
                <a:cs typeface="Gentium Plus"/>
              </a:rPr>
              <a:t>, Alan C. L. 2007. Understanding near mergers: the case of morphological tone in Cantonese. </a:t>
            </a:r>
            <a:r>
              <a:rPr lang="en-NZ" sz="1400" i="1" dirty="0" smtClean="0">
                <a:latin typeface="Gentium Plus"/>
                <a:ea typeface="华文楷体"/>
                <a:cs typeface="Gentium Plus"/>
              </a:rPr>
              <a:t>Phonology</a:t>
            </a:r>
            <a:r>
              <a:rPr lang="en-NZ" sz="1400" dirty="0" smtClean="0">
                <a:latin typeface="Gentium Plus"/>
                <a:ea typeface="华文楷体"/>
                <a:cs typeface="Gentium Plus"/>
              </a:rPr>
              <a:t> 24. 187–214.</a:t>
            </a:r>
          </a:p>
          <a:p>
            <a:r>
              <a:rPr lang="en-NZ" sz="1400" b="1" dirty="0" smtClean="0">
                <a:latin typeface="Gentium Plus"/>
                <a:ea typeface="华文楷体"/>
                <a:cs typeface="Gentium Plus"/>
              </a:rPr>
              <a:t>Zhān</a:t>
            </a:r>
            <a:r>
              <a:rPr lang="en-NZ" sz="1400" dirty="0" smtClean="0">
                <a:latin typeface="Gentium Plus"/>
                <a:ea typeface="华文楷体"/>
                <a:cs typeface="Gentium Plus"/>
              </a:rPr>
              <a:t>, Bóhuì 詹伯慧, Xiǎoyàn </a:t>
            </a:r>
            <a:r>
              <a:rPr lang="en-NZ" sz="1400" b="1" dirty="0" smtClean="0">
                <a:latin typeface="Gentium Plus"/>
                <a:ea typeface="华文楷体"/>
                <a:cs typeface="Gentium Plus"/>
              </a:rPr>
              <a:t>Fāng</a:t>
            </a:r>
            <a:r>
              <a:rPr lang="en-NZ" sz="1400" dirty="0" smtClean="0">
                <a:latin typeface="Gentium Plus"/>
                <a:ea typeface="华文楷体"/>
                <a:cs typeface="Gentium Plus"/>
              </a:rPr>
              <a:t> 方小燕, Yū’ēn </a:t>
            </a:r>
            <a:r>
              <a:rPr lang="en-NZ" sz="1400" b="1" dirty="0" smtClean="0">
                <a:latin typeface="Gentium Plus"/>
                <a:ea typeface="华文楷体"/>
                <a:cs typeface="Gentium Plus"/>
              </a:rPr>
              <a:t>Gān</a:t>
            </a:r>
            <a:r>
              <a:rPr lang="en-NZ" sz="1400" dirty="0" smtClean="0">
                <a:latin typeface="Gentium Plus"/>
                <a:ea typeface="华文楷体"/>
                <a:cs typeface="Gentium Plus"/>
              </a:rPr>
              <a:t> 甘于恩, Xuéqiáng </a:t>
            </a:r>
            <a:r>
              <a:rPr lang="en-NZ" sz="1400" b="1" dirty="0" smtClean="0">
                <a:latin typeface="Gentium Plus"/>
                <a:ea typeface="华文楷体"/>
                <a:cs typeface="Gentium Plus"/>
              </a:rPr>
              <a:t>Qiū</a:t>
            </a:r>
            <a:r>
              <a:rPr lang="en-NZ" sz="1400" dirty="0" smtClean="0">
                <a:latin typeface="Gentium Plus"/>
                <a:ea typeface="华文楷体"/>
                <a:cs typeface="Gentium Plus"/>
              </a:rPr>
              <a:t> 丘学强, Choi Lan </a:t>
            </a:r>
            <a:r>
              <a:rPr lang="en-NZ" sz="1400" b="1" dirty="0" smtClean="0">
                <a:latin typeface="Gentium Plus"/>
                <a:ea typeface="华文楷体"/>
                <a:cs typeface="Gentium Plus"/>
              </a:rPr>
              <a:t>Tong</a:t>
            </a:r>
            <a:r>
              <a:rPr lang="en-NZ" sz="1400" dirty="0" smtClean="0">
                <a:latin typeface="Gentium Plus"/>
                <a:ea typeface="华文楷体"/>
                <a:cs typeface="Gentium Plus"/>
              </a:rPr>
              <a:t> 汤翠兰, Jiànshè </a:t>
            </a:r>
            <a:r>
              <a:rPr lang="en-NZ" sz="1400" b="1" dirty="0" smtClean="0">
                <a:latin typeface="Gentium Plus"/>
                <a:ea typeface="华文楷体"/>
                <a:cs typeface="Gentium Plus"/>
              </a:rPr>
              <a:t>Wáng</a:t>
            </a:r>
            <a:r>
              <a:rPr lang="en-NZ" sz="1400" dirty="0" smtClean="0">
                <a:latin typeface="Gentium Plus"/>
                <a:ea typeface="华文楷体"/>
                <a:cs typeface="Gentium Plus"/>
              </a:rPr>
              <a:t> 王建设 &amp; Qí </a:t>
            </a:r>
            <a:r>
              <a:rPr lang="en-NZ" sz="1400" b="1" dirty="0" smtClean="0">
                <a:latin typeface="Gentium Plus"/>
                <a:ea typeface="华文楷体"/>
                <a:cs typeface="Gentium Plus"/>
              </a:rPr>
              <a:t>Zhōng</a:t>
            </a:r>
            <a:r>
              <a:rPr lang="en-NZ" sz="1400" dirty="0" smtClean="0">
                <a:latin typeface="Gentium Plus"/>
                <a:ea typeface="华文楷体"/>
                <a:cs typeface="Gentium Plus"/>
              </a:rPr>
              <a:t> 钟奇 (eds.). 2002. </a:t>
            </a:r>
            <a:r>
              <a:rPr lang="en-NZ" sz="1400" i="1" dirty="0" smtClean="0">
                <a:latin typeface="Gentium Plus"/>
                <a:ea typeface="华文楷体"/>
                <a:cs typeface="Gentium Plus"/>
              </a:rPr>
              <a:t>Guǎngdōng Yuè fāngyán gàiyào</a:t>
            </a:r>
            <a:r>
              <a:rPr lang="en-NZ" sz="1400" dirty="0" smtClean="0">
                <a:latin typeface="Gentium Plus"/>
                <a:ea typeface="华文楷体"/>
                <a:cs typeface="Gentium Plus"/>
              </a:rPr>
              <a:t> 广东粤方言概要 An outline of Yue dialects in Guangdong. Guangzhou: Jinan University Press 暨南大学出版社.</a:t>
            </a:r>
          </a:p>
          <a:p>
            <a:r>
              <a:rPr lang="en-NZ" sz="1400" b="1" dirty="0">
                <a:latin typeface="Gentium Plus"/>
                <a:ea typeface="华文楷体"/>
                <a:cs typeface="Gentium Plus"/>
              </a:rPr>
              <a:t>Wong, Maurice Kuen-Shing. 1982. Tone change in Cantonese. Urbana/Champaign: University of Illinois at Urbana-Champaign. (PhD dissertation.</a:t>
            </a:r>
            <a:r>
              <a:rPr lang="en-NZ" sz="1400" b="1" dirty="0">
                <a:latin typeface="Gentium Plus"/>
                <a:ea typeface="华文楷体"/>
                <a:cs typeface="Gentium Plus"/>
              </a:rPr>
              <a:t>)</a:t>
            </a:r>
          </a:p>
          <a:p>
            <a:r>
              <a:rPr lang="en-NZ" sz="1400" b="1" dirty="0" smtClean="0">
                <a:latin typeface="Gentium Plus"/>
                <a:ea typeface="华文楷体"/>
                <a:cs typeface="Gentium Plus"/>
              </a:rPr>
              <a:t>Wong</a:t>
            </a:r>
            <a:r>
              <a:rPr lang="en-NZ" sz="1400" b="1" dirty="0">
                <a:latin typeface="Gentium Plus"/>
                <a:ea typeface="华文楷体"/>
                <a:cs typeface="Gentium Plus"/>
              </a:rPr>
              <a:t>, Yee 黄翊. </a:t>
            </a:r>
            <a:r>
              <a:rPr lang="en-NZ" sz="1400" b="1" dirty="0">
                <a:latin typeface="Gentium Plus"/>
                <a:ea typeface="华文楷体"/>
                <a:cs typeface="Gentium Plus"/>
              </a:rPr>
              <a:t>2007. Àomén Yǔyán Yánjiū 澳门语言研究 [Studies on Macau Languages]. Beijing: The Commercial Press 商务印书馆.</a:t>
            </a:r>
          </a:p>
          <a:p>
            <a:r>
              <a:rPr lang="en-NZ" sz="1400" b="1" dirty="0">
                <a:latin typeface="Gentium Plus"/>
                <a:ea typeface="华文楷体"/>
                <a:cs typeface="Gentium Plus"/>
              </a:rPr>
              <a:t>Yu, Alan C. L. 2007. Understanding near mergers: the case of morphological tone in Cantonese. Phonology 24. 187–214</a:t>
            </a:r>
            <a:r>
              <a:rPr lang="en-NZ" sz="1400" b="1" dirty="0">
                <a:latin typeface="Gentium Plus"/>
                <a:ea typeface="华文楷体"/>
                <a:cs typeface="Gentium Plus"/>
              </a:rPr>
              <a:t>.</a:t>
            </a:r>
          </a:p>
          <a:p>
            <a:r>
              <a:rPr lang="en-NZ" sz="1400" b="1" dirty="0" smtClean="0">
                <a:latin typeface="Gentium Plus"/>
                <a:ea typeface="华文楷体"/>
                <a:cs typeface="Gentium Plus"/>
              </a:rPr>
              <a:t>Zhōu</a:t>
            </a:r>
            <a:r>
              <a:rPr lang="en-NZ" sz="1400" dirty="0">
                <a:latin typeface="Gentium Plus"/>
                <a:ea typeface="华文楷体"/>
                <a:cs typeface="Gentium Plus"/>
              </a:rPr>
              <a:t>, </a:t>
            </a:r>
            <a:r>
              <a:rPr lang="en-NZ" sz="1400" dirty="0" smtClean="0">
                <a:latin typeface="Gentium Plus"/>
                <a:ea typeface="华文楷体"/>
                <a:cs typeface="Gentium Plus"/>
              </a:rPr>
              <a:t>Běnliáng </a:t>
            </a:r>
            <a:r>
              <a:rPr lang="en-NZ" sz="1400" dirty="0">
                <a:latin typeface="Gentium Plus"/>
                <a:ea typeface="华文楷体"/>
                <a:cs typeface="Gentium Plus"/>
              </a:rPr>
              <a:t>周本良. 2005. </a:t>
            </a:r>
            <a:r>
              <a:rPr lang="en-NZ" sz="1400" i="1" dirty="0">
                <a:latin typeface="Gentium Plus"/>
                <a:ea typeface="华文楷体"/>
                <a:cs typeface="Gentium Plus"/>
              </a:rPr>
              <a:t>Guìběi Pínghuà yǔ </a:t>
            </a:r>
            <a:r>
              <a:rPr lang="en-NZ" sz="1400" i="1" dirty="0" smtClean="0">
                <a:latin typeface="Gentium Plus"/>
                <a:ea typeface="华文楷体"/>
                <a:cs typeface="Gentium Plus"/>
              </a:rPr>
              <a:t>tuīguǎng </a:t>
            </a:r>
            <a:r>
              <a:rPr lang="en-NZ" sz="1400" i="1" dirty="0">
                <a:latin typeface="Gentium Plus"/>
                <a:ea typeface="华文楷体"/>
                <a:cs typeface="Gentium Plus"/>
              </a:rPr>
              <a:t>Pǔtōnghuà </a:t>
            </a:r>
            <a:r>
              <a:rPr lang="en-NZ" sz="1400" i="1" dirty="0" smtClean="0">
                <a:latin typeface="Gentium Plus"/>
                <a:ea typeface="华文楷体"/>
                <a:cs typeface="Gentium Plus"/>
              </a:rPr>
              <a:t>yánjiū </a:t>
            </a:r>
            <a:r>
              <a:rPr lang="en-NZ" sz="1400" i="1" dirty="0">
                <a:latin typeface="Gentium Plus"/>
                <a:ea typeface="华文楷体"/>
                <a:cs typeface="Gentium Plus"/>
              </a:rPr>
              <a:t>– Línguì Yìníng huà </a:t>
            </a:r>
            <a:r>
              <a:rPr lang="en-NZ" sz="1400" i="1" dirty="0" smtClean="0">
                <a:latin typeface="Gentium Plus"/>
                <a:ea typeface="华文楷体"/>
                <a:cs typeface="Gentium Plus"/>
              </a:rPr>
              <a:t>yánjiū</a:t>
            </a:r>
            <a:r>
              <a:rPr lang="en-NZ" sz="1400" dirty="0" smtClean="0">
                <a:latin typeface="Gentium Plus"/>
                <a:ea typeface="华文楷体"/>
                <a:cs typeface="Gentium Plus"/>
              </a:rPr>
              <a:t> </a:t>
            </a:r>
            <a:r>
              <a:rPr lang="en-NZ" sz="1400" dirty="0">
                <a:latin typeface="Gentium Plus"/>
                <a:ea typeface="华文楷体"/>
                <a:cs typeface="Gentium Plus"/>
              </a:rPr>
              <a:t>桂北平话与推广普通话研究 – 临桂义宁话研究 [Studies on Northern Pinghua and the p</a:t>
            </a:r>
            <a:r>
              <a:rPr lang="en-NZ" sz="1400" dirty="0" smtClean="0">
                <a:latin typeface="Gentium Plus"/>
                <a:ea typeface="华文楷体"/>
                <a:cs typeface="Gentium Plus"/>
              </a:rPr>
              <a:t>romotion </a:t>
            </a:r>
            <a:r>
              <a:rPr lang="en-NZ" sz="1400" dirty="0">
                <a:latin typeface="Gentium Plus"/>
                <a:ea typeface="华文楷体"/>
                <a:cs typeface="Gentium Plus"/>
              </a:rPr>
              <a:t>of Putonghua – Studies on the Yining dialect of Lingui]. Nanning: Guangxi Nationalities Publishing House 广西民族出版社</a:t>
            </a:r>
            <a:r>
              <a:rPr lang="en-NZ" sz="1400" dirty="0" smtClean="0">
                <a:latin typeface="Gentium Plus"/>
                <a:ea typeface="华文楷体"/>
                <a:cs typeface="Gentium Plus"/>
              </a:rPr>
              <a:t>.</a:t>
            </a:r>
          </a:p>
          <a:p>
            <a:r>
              <a:rPr lang="en-NZ" sz="1400" b="1" dirty="0" smtClean="0">
                <a:latin typeface="Gentium Plus"/>
                <a:ea typeface="华文楷体"/>
                <a:cs typeface="Gentium Plus"/>
              </a:rPr>
              <a:t>Zhōu</a:t>
            </a:r>
            <a:r>
              <a:rPr lang="en-NZ" sz="1400" dirty="0">
                <a:latin typeface="Gentium Plus"/>
                <a:ea typeface="华文楷体"/>
                <a:cs typeface="Gentium Plus"/>
              </a:rPr>
              <a:t>, </a:t>
            </a:r>
            <a:r>
              <a:rPr lang="en-NZ" sz="1400" dirty="0" smtClean="0">
                <a:latin typeface="Gentium Plus"/>
                <a:ea typeface="华文楷体"/>
                <a:cs typeface="Gentium Plus"/>
              </a:rPr>
              <a:t>Běnliáng </a:t>
            </a:r>
            <a:r>
              <a:rPr lang="en-NZ" sz="1400" dirty="0">
                <a:latin typeface="Gentium Plus"/>
                <a:ea typeface="华文楷体"/>
                <a:cs typeface="Gentium Plus"/>
              </a:rPr>
              <a:t>周本良, </a:t>
            </a:r>
            <a:r>
              <a:rPr lang="en-NZ" sz="1400" dirty="0" smtClean="0">
                <a:latin typeface="Gentium Plus"/>
                <a:ea typeface="华文楷体"/>
                <a:cs typeface="Gentium Plus"/>
              </a:rPr>
              <a:t>Xiánghé </a:t>
            </a:r>
            <a:r>
              <a:rPr lang="en-NZ" sz="1400" b="1" dirty="0" smtClean="0">
                <a:latin typeface="Gentium Plus"/>
                <a:ea typeface="华文楷体"/>
                <a:cs typeface="Gentium Plus"/>
              </a:rPr>
              <a:t>Shěn</a:t>
            </a:r>
            <a:r>
              <a:rPr lang="en-NZ" sz="1400" dirty="0" smtClean="0">
                <a:latin typeface="Gentium Plus"/>
                <a:ea typeface="华文楷体"/>
                <a:cs typeface="Gentium Plus"/>
              </a:rPr>
              <a:t> </a:t>
            </a:r>
            <a:r>
              <a:rPr lang="en-NZ" sz="1400" dirty="0">
                <a:latin typeface="Gentium Plus"/>
                <a:ea typeface="华文楷体"/>
                <a:cs typeface="Gentium Plus"/>
              </a:rPr>
              <a:t>沈祥和</a:t>
            </a:r>
            <a:r>
              <a:rPr lang="en-NZ" sz="1400" dirty="0" smtClean="0">
                <a:latin typeface="Gentium Plus"/>
                <a:ea typeface="华文楷体"/>
                <a:cs typeface="Gentium Plus"/>
              </a:rPr>
              <a:t>, </a:t>
            </a:r>
            <a:r>
              <a:rPr lang="en-NZ" sz="1400" dirty="0">
                <a:latin typeface="Gentium Plus"/>
                <a:ea typeface="华文楷体"/>
                <a:cs typeface="Gentium Plus"/>
              </a:rPr>
              <a:t>Píng </a:t>
            </a:r>
            <a:r>
              <a:rPr lang="en-NZ" sz="1400" b="1" dirty="0" smtClean="0">
                <a:latin typeface="Gentium Plus"/>
                <a:ea typeface="华文楷体"/>
                <a:cs typeface="Gentium Plus"/>
              </a:rPr>
              <a:t>Lí</a:t>
            </a:r>
            <a:r>
              <a:rPr lang="en-NZ" sz="1400" dirty="0" smtClean="0">
                <a:latin typeface="Gentium Plus"/>
                <a:ea typeface="华文楷体"/>
                <a:cs typeface="Gentium Plus"/>
              </a:rPr>
              <a:t> </a:t>
            </a:r>
            <a:r>
              <a:rPr lang="en-NZ" sz="1400" dirty="0">
                <a:latin typeface="Gentium Plus"/>
                <a:ea typeface="华文楷体"/>
                <a:cs typeface="Gentium Plus"/>
              </a:rPr>
              <a:t>黎平</a:t>
            </a:r>
            <a:r>
              <a:rPr lang="en-NZ" sz="1400" dirty="0" smtClean="0">
                <a:latin typeface="Gentium Plus"/>
                <a:ea typeface="华文楷体"/>
                <a:cs typeface="Gentium Plus"/>
              </a:rPr>
              <a:t> &amp; Yùjuān </a:t>
            </a:r>
            <a:r>
              <a:rPr lang="en-NZ" sz="1400" b="1" dirty="0" smtClean="0">
                <a:latin typeface="Gentium Plus"/>
                <a:ea typeface="华文楷体"/>
                <a:cs typeface="Gentium Plus"/>
              </a:rPr>
              <a:t>Wéi</a:t>
            </a:r>
            <a:r>
              <a:rPr lang="en-NZ" sz="1400" dirty="0" smtClean="0">
                <a:latin typeface="Gentium Plus"/>
                <a:ea typeface="华文楷体"/>
                <a:cs typeface="Gentium Plus"/>
              </a:rPr>
              <a:t> </a:t>
            </a:r>
            <a:r>
              <a:rPr lang="en-NZ" sz="1400" dirty="0">
                <a:latin typeface="Gentium Plus"/>
                <a:ea typeface="华文楷体"/>
                <a:cs typeface="Gentium Plus"/>
              </a:rPr>
              <a:t>韦玉娟</a:t>
            </a:r>
            <a:r>
              <a:rPr lang="en-NZ" sz="1400" dirty="0" smtClean="0">
                <a:latin typeface="Gentium Plus"/>
                <a:ea typeface="华文楷体"/>
                <a:cs typeface="Gentium Plus"/>
              </a:rPr>
              <a:t>. </a:t>
            </a:r>
            <a:r>
              <a:rPr lang="en-NZ" sz="1400" dirty="0">
                <a:latin typeface="Gentium Plus"/>
                <a:ea typeface="华文楷体"/>
                <a:cs typeface="Gentium Plus"/>
              </a:rPr>
              <a:t>2006. Nánníng Xiàguōjiē Guānhuà tóngyīn zìhuì 南宁下郭街官话同音字汇 A list of homonyms of Xiaguo street dialect in Nanning. </a:t>
            </a:r>
            <a:r>
              <a:rPr lang="en-NZ" sz="1400" i="1" dirty="0">
                <a:latin typeface="Gentium Plus"/>
                <a:ea typeface="华文楷体"/>
                <a:cs typeface="Gentium Plus"/>
              </a:rPr>
              <a:t>Journal of Guilin Normal College</a:t>
            </a:r>
            <a:r>
              <a:rPr lang="en-NZ" sz="1400" dirty="0">
                <a:latin typeface="Gentium Plus"/>
                <a:ea typeface="华文楷体"/>
                <a:cs typeface="Gentium Plus"/>
              </a:rPr>
              <a:t> 桂林师范高等专科学校学报 20(2). 1–8.</a:t>
            </a:r>
          </a:p>
          <a:p>
            <a:r>
              <a:rPr lang="en-NZ" sz="1400" b="1" dirty="0" smtClean="0">
                <a:latin typeface="Gentium Plus"/>
                <a:ea typeface="华文楷体"/>
                <a:cs typeface="Gentium Plus"/>
              </a:rPr>
              <a:t>Zhōu</a:t>
            </a:r>
            <a:r>
              <a:rPr lang="en-NZ" sz="1400" dirty="0" smtClean="0">
                <a:latin typeface="Gentium Plus"/>
                <a:ea typeface="华文楷体"/>
                <a:cs typeface="Gentium Plus"/>
              </a:rPr>
              <a:t>, Liètíng 周烈婷. 2002. Yùlínhuà yánjiū 玉林话研究 A study of Yulin Yue dialect. Singapore: National University of Singapore PhD thesis.</a:t>
            </a:r>
          </a:p>
          <a:p>
            <a:r>
              <a:rPr lang="en-NZ" sz="1400" b="1" dirty="0" smtClean="0">
                <a:latin typeface="Gentium Plus"/>
                <a:ea typeface="华文楷体"/>
                <a:cs typeface="Gentium Plus"/>
              </a:rPr>
              <a:t>Zhōu</a:t>
            </a:r>
            <a:r>
              <a:rPr lang="en-NZ" sz="1400" dirty="0" smtClean="0">
                <a:latin typeface="Gentium Plus"/>
                <a:ea typeface="华文楷体"/>
                <a:cs typeface="Gentium Plus"/>
              </a:rPr>
              <a:t>, Zǔyáo 周祖瑶. 1987. Guǎngxī Róngxiàn fāngyán de xiǎochēng biànyīn 广西容县方言的小称变音 [Diminutive modification in Guangxi Rong County dialect]. </a:t>
            </a:r>
            <a:r>
              <a:rPr lang="en-NZ" sz="1400" i="1" dirty="0" smtClean="0">
                <a:latin typeface="Gentium Plus"/>
                <a:ea typeface="华文楷体"/>
                <a:cs typeface="Gentium Plus"/>
              </a:rPr>
              <a:t>Fāngyán</a:t>
            </a:r>
            <a:r>
              <a:rPr lang="en-NZ" sz="1400" dirty="0" smtClean="0">
                <a:latin typeface="Gentium Plus"/>
                <a:ea typeface="华文楷体"/>
                <a:cs typeface="Gentium Plus"/>
              </a:rPr>
              <a:t> 方言 1987(1). 58–65.</a:t>
            </a:r>
          </a:p>
        </p:txBody>
      </p:sp>
    </p:spTree>
    <p:extLst>
      <p:ext uri="{BB962C8B-B14F-4D97-AF65-F5344CB8AC3E}">
        <p14:creationId xmlns:p14="http://schemas.microsoft.com/office/powerpoint/2010/main" val="2231030012"/>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0293" y="287338"/>
            <a:ext cx="8633378" cy="6370973"/>
          </a:xfrm>
          <a:prstGeom prst="rect">
            <a:avLst/>
          </a:prstGeom>
        </p:spPr>
        <p:txBody>
          <a:bodyPr wrap="square">
            <a:spAutoFit/>
          </a:bodyPr>
          <a:lstStyle/>
          <a:p>
            <a:r>
              <a:rPr lang="en-NZ" sz="1200" u="sng" dirty="0" smtClean="0">
                <a:latin typeface="Gentium Plus"/>
                <a:ea typeface="华文楷体"/>
                <a:cs typeface="Gentium Plus"/>
              </a:rPr>
              <a:t>Data source:</a:t>
            </a:r>
            <a:br>
              <a:rPr lang="en-NZ" sz="1200" u="sng" dirty="0" smtClean="0">
                <a:latin typeface="Gentium Plus"/>
                <a:ea typeface="华文楷体"/>
                <a:cs typeface="Gentium Plus"/>
              </a:rPr>
            </a:br>
            <a:endParaRPr lang="en-NZ" sz="1200" u="sng" dirty="0" smtClean="0">
              <a:latin typeface="Gentium Plus"/>
              <a:ea typeface="华文楷体"/>
              <a:cs typeface="Gentium Plus"/>
            </a:endParaRPr>
          </a:p>
          <a:p>
            <a:r>
              <a:rPr lang="en-NZ" sz="1200" dirty="0" smtClean="0">
                <a:latin typeface="Gentium Plus"/>
                <a:ea typeface="华文楷体"/>
                <a:cs typeface="Gentium Plus"/>
              </a:rPr>
              <a:t>Yuè:</a:t>
            </a:r>
            <a:br>
              <a:rPr lang="en-NZ" sz="1200" dirty="0" smtClean="0">
                <a:latin typeface="Gentium Plus"/>
                <a:ea typeface="华文楷体"/>
                <a:cs typeface="Gentium Plus"/>
              </a:rPr>
            </a:br>
            <a:r>
              <a:rPr lang="en-NZ" sz="1200" dirty="0" smtClean="0">
                <a:latin typeface="Gentium Plus"/>
                <a:ea typeface="华文楷体"/>
                <a:cs typeface="Gentium Plus"/>
              </a:rPr>
              <a:t>Cantonese, Guìpíng </a:t>
            </a:r>
            <a:r>
              <a:rPr lang="zh-TW" altLang="en-US" sz="1200" dirty="0" smtClean="0">
                <a:latin typeface="Gentium Plus"/>
                <a:ea typeface="华文楷体"/>
                <a:cs typeface="Gentium Plus"/>
              </a:rPr>
              <a:t>桂平白話</a:t>
            </a:r>
            <a:r>
              <a:rPr lang="en-US" altLang="zh-TW" sz="1200" dirty="0" smtClean="0">
                <a:latin typeface="Gentium Plus"/>
                <a:ea typeface="华文楷体"/>
                <a:cs typeface="Gentium Plus"/>
              </a:rPr>
              <a:t>: </a:t>
            </a:r>
            <a:r>
              <a:rPr lang="en-AU" sz="1200" dirty="0" err="1">
                <a:latin typeface="Gentium Plus"/>
                <a:ea typeface="华文楷体"/>
                <a:cs typeface="Gentium Plus"/>
              </a:rPr>
              <a:t>Chén</a:t>
            </a:r>
            <a:r>
              <a:rPr lang="en-AU" sz="1200" dirty="0">
                <a:latin typeface="Gentium Plus"/>
                <a:ea typeface="华文楷体"/>
                <a:cs typeface="Gentium Plus"/>
              </a:rPr>
              <a:t> </a:t>
            </a:r>
            <a:r>
              <a:rPr lang="en-AU" sz="1200" dirty="0" err="1">
                <a:latin typeface="Gentium Plus"/>
                <a:ea typeface="华文楷体"/>
                <a:cs typeface="Gentium Plus"/>
              </a:rPr>
              <a:t>Xiǎojǐn</a:t>
            </a:r>
            <a:r>
              <a:rPr lang="en-AU" sz="1200" dirty="0">
                <a:latin typeface="Gentium Plus"/>
                <a:ea typeface="华文楷体"/>
                <a:cs typeface="Gentium Plus"/>
              </a:rPr>
              <a:t> </a:t>
            </a:r>
            <a:r>
              <a:rPr lang="zh-CN" altLang="en-US" sz="1200" dirty="0">
                <a:latin typeface="Gentium Plus"/>
                <a:ea typeface="华文楷体"/>
                <a:cs typeface="Gentium Plus"/>
              </a:rPr>
              <a:t>陈晓锦</a:t>
            </a:r>
            <a:r>
              <a:rPr lang="en-AU" sz="1200" dirty="0">
                <a:latin typeface="Gentium Plus"/>
                <a:ea typeface="华文楷体"/>
                <a:cs typeface="Gentium Plus"/>
              </a:rPr>
              <a:t> &amp; </a:t>
            </a:r>
            <a:r>
              <a:rPr lang="en-AU" sz="1200" dirty="0" err="1">
                <a:latin typeface="Gentium Plus"/>
                <a:ea typeface="华文楷体"/>
                <a:cs typeface="Gentium Plus"/>
              </a:rPr>
              <a:t>Wēng</a:t>
            </a:r>
            <a:r>
              <a:rPr lang="en-AU" sz="1200" dirty="0">
                <a:latin typeface="Gentium Plus"/>
                <a:ea typeface="华文楷体"/>
                <a:cs typeface="Gentium Plus"/>
              </a:rPr>
              <a:t> </a:t>
            </a:r>
            <a:r>
              <a:rPr lang="en-AU" sz="1200" dirty="0" err="1">
                <a:latin typeface="Gentium Plus"/>
                <a:ea typeface="华文楷体"/>
                <a:cs typeface="Gentium Plus"/>
              </a:rPr>
              <a:t>Zéwén</a:t>
            </a:r>
            <a:r>
              <a:rPr lang="en-AU" sz="1200" dirty="0">
                <a:latin typeface="Gentium Plus"/>
                <a:ea typeface="华文楷体"/>
                <a:cs typeface="Gentium Plus"/>
              </a:rPr>
              <a:t> </a:t>
            </a:r>
            <a:r>
              <a:rPr lang="zh-CN" altLang="en-US" sz="1200" dirty="0">
                <a:latin typeface="Gentium Plus"/>
                <a:ea typeface="华文楷体"/>
                <a:cs typeface="Gentium Plus"/>
              </a:rPr>
              <a:t>翁泽文</a:t>
            </a:r>
            <a:r>
              <a:rPr lang="en-AU" sz="1200" dirty="0">
                <a:latin typeface="Gentium Plus"/>
                <a:ea typeface="华文楷体"/>
                <a:cs typeface="Gentium Plus"/>
              </a:rPr>
              <a:t> </a:t>
            </a:r>
            <a:r>
              <a:rPr lang="en-AU" sz="1200" dirty="0" smtClean="0">
                <a:latin typeface="Gentium Plus"/>
                <a:ea typeface="华文楷体"/>
                <a:cs typeface="Gentium Plus"/>
              </a:rPr>
              <a:t>(2010)</a:t>
            </a:r>
            <a:r>
              <a:rPr lang="en-US" sz="1200" dirty="0" smtClean="0">
                <a:effectLst/>
                <a:latin typeface="Gentium Plus"/>
                <a:ea typeface="华文楷体"/>
                <a:cs typeface="Gentium Plus"/>
              </a:rPr>
              <a:t> </a:t>
            </a:r>
            <a:endParaRPr lang="en-NZ" sz="1200" dirty="0" smtClean="0">
              <a:latin typeface="Gentium Plus"/>
              <a:ea typeface="华文楷体"/>
              <a:cs typeface="Gentium Plus"/>
            </a:endParaRPr>
          </a:p>
          <a:p>
            <a:r>
              <a:rPr lang="en-NZ" sz="1200" dirty="0" smtClean="0">
                <a:latin typeface="Gentium Plus"/>
                <a:ea typeface="华文楷体"/>
                <a:cs typeface="Gentium Plus"/>
              </a:rPr>
              <a:t>Cantonese, Héngzhōu </a:t>
            </a:r>
            <a:r>
              <a:rPr lang="zh-TW" altLang="en-US" sz="1200" dirty="0" smtClean="0">
                <a:latin typeface="Gentium Plus"/>
                <a:ea typeface="华文楷体"/>
                <a:cs typeface="Gentium Plus"/>
              </a:rPr>
              <a:t>橫洲白話</a:t>
            </a:r>
            <a:r>
              <a:rPr lang="en-NZ" sz="1200" dirty="0" smtClean="0">
                <a:latin typeface="Gentium Plus"/>
                <a:ea typeface="华文楷体"/>
                <a:cs typeface="Gentium Plus"/>
              </a:rPr>
              <a:t>: </a:t>
            </a:r>
            <a:r>
              <a:rPr lang="en-US" sz="1200" dirty="0" err="1" smtClean="0">
                <a:latin typeface="Gentium Plus"/>
                <a:ea typeface="华文楷体"/>
                <a:cs typeface="Gentium Plus"/>
              </a:rPr>
              <a:t>Xiè</a:t>
            </a:r>
            <a:r>
              <a:rPr lang="en-US" sz="1200" dirty="0" smtClean="0">
                <a:latin typeface="Gentium Plus"/>
                <a:ea typeface="华文楷体"/>
                <a:cs typeface="Gentium Plus"/>
              </a:rPr>
              <a:t> </a:t>
            </a:r>
            <a:r>
              <a:rPr lang="en-US" sz="1200" dirty="0" err="1" smtClean="0">
                <a:latin typeface="Gentium Plus"/>
                <a:ea typeface="华文楷体"/>
                <a:cs typeface="Gentium Plus"/>
              </a:rPr>
              <a:t>Jiànyóu</a:t>
            </a:r>
            <a:r>
              <a:rPr lang="en-US" sz="1200" dirty="0" smtClean="0">
                <a:latin typeface="Gentium Plus"/>
                <a:ea typeface="华文楷体"/>
                <a:cs typeface="Gentium Plus"/>
              </a:rPr>
              <a:t> </a:t>
            </a:r>
            <a:r>
              <a:rPr lang="zh-CN" altLang="en-US" sz="1200" dirty="0" smtClean="0">
                <a:latin typeface="Gentium Plus"/>
                <a:ea typeface="华文楷体"/>
                <a:cs typeface="Gentium Plus"/>
              </a:rPr>
              <a:t>谢建猷</a:t>
            </a:r>
            <a:r>
              <a:rPr lang="en-US" sz="1200" dirty="0" smtClean="0">
                <a:latin typeface="Gentium Plus"/>
                <a:ea typeface="华文楷体"/>
                <a:cs typeface="Gentium Plus"/>
              </a:rPr>
              <a:t> (2007)</a:t>
            </a:r>
            <a:endParaRPr lang="en-NZ" sz="1200" dirty="0" smtClean="0">
              <a:latin typeface="Gentium Plus"/>
              <a:ea typeface="华文楷体"/>
              <a:cs typeface="Gentium Plus"/>
            </a:endParaRPr>
          </a:p>
          <a:p>
            <a:r>
              <a:rPr lang="en-NZ" sz="1200" dirty="0" smtClean="0">
                <a:latin typeface="Gentium Plus"/>
                <a:ea typeface="华文楷体"/>
                <a:cs typeface="Gentium Plus"/>
              </a:rPr>
              <a:t>Cantonese</a:t>
            </a:r>
            <a:r>
              <a:rPr lang="en-US" sz="1200" dirty="0" smtClean="0">
                <a:latin typeface="Gentium Plus"/>
                <a:ea typeface="华文楷体"/>
                <a:cs typeface="Gentium Plus"/>
              </a:rPr>
              <a:t>, Nánníng </a:t>
            </a:r>
            <a:r>
              <a:rPr lang="zh-TW" altLang="en-US" sz="1200" dirty="0" smtClean="0">
                <a:latin typeface="Gentium Plus"/>
                <a:ea typeface="华文楷体"/>
                <a:cs typeface="Gentium Plus"/>
              </a:rPr>
              <a:t>南寧白話</a:t>
            </a:r>
            <a:r>
              <a:rPr lang="en-NZ" sz="1200" dirty="0" smtClean="0">
                <a:latin typeface="Gentium Plus"/>
                <a:ea typeface="华文楷体"/>
                <a:cs typeface="Gentium Plus"/>
              </a:rPr>
              <a:t>: Lín Yì </a:t>
            </a:r>
            <a:r>
              <a:rPr lang="zh-CN" altLang="en-US" sz="1200" dirty="0" smtClean="0">
                <a:latin typeface="Gentium Plus"/>
                <a:ea typeface="华文楷体"/>
                <a:cs typeface="Gentium Plus"/>
              </a:rPr>
              <a:t>林亦</a:t>
            </a:r>
            <a:r>
              <a:rPr lang="en-US" altLang="zh-CN" sz="1200" dirty="0" smtClean="0">
                <a:latin typeface="Gentium Plus"/>
                <a:ea typeface="华文楷体"/>
                <a:cs typeface="Gentium Plus"/>
              </a:rPr>
              <a:t> and </a:t>
            </a:r>
            <a:r>
              <a:rPr lang="en-US" altLang="zh-CN" sz="1200" dirty="0" err="1" smtClean="0">
                <a:latin typeface="Gentium Plus"/>
                <a:ea typeface="华文楷体"/>
                <a:cs typeface="Gentium Plus"/>
              </a:rPr>
              <a:t>Qín</a:t>
            </a:r>
            <a:r>
              <a:rPr lang="en-US" altLang="zh-CN" sz="1200" dirty="0" smtClean="0">
                <a:latin typeface="Gentium Plus"/>
                <a:ea typeface="华文楷体"/>
                <a:cs typeface="Gentium Plus"/>
              </a:rPr>
              <a:t> </a:t>
            </a:r>
            <a:r>
              <a:rPr lang="en-US" altLang="zh-CN" sz="1200" dirty="0" err="1" smtClean="0">
                <a:latin typeface="Gentium Plus"/>
                <a:ea typeface="华文楷体"/>
                <a:cs typeface="Gentium Plus"/>
              </a:rPr>
              <a:t>Fèngyú</a:t>
            </a:r>
            <a:r>
              <a:rPr lang="en-US" altLang="zh-CN" sz="1200" dirty="0" smtClean="0">
                <a:latin typeface="Gentium Plus"/>
                <a:ea typeface="华文楷体"/>
                <a:cs typeface="Gentium Plus"/>
              </a:rPr>
              <a:t> </a:t>
            </a:r>
            <a:r>
              <a:rPr lang="zh-CN" altLang="en-US" sz="1200" dirty="0" smtClean="0">
                <a:latin typeface="Gentium Plus"/>
                <a:ea typeface="华文楷体"/>
                <a:cs typeface="Gentium Plus"/>
              </a:rPr>
              <a:t>覃凤余</a:t>
            </a:r>
            <a:r>
              <a:rPr lang="en-US" altLang="zh-CN" sz="1200" dirty="0" smtClean="0">
                <a:latin typeface="Gentium Plus"/>
                <a:ea typeface="华文楷体"/>
                <a:cs typeface="Gentium Plus"/>
              </a:rPr>
              <a:t> (2008)</a:t>
            </a:r>
            <a:endParaRPr lang="en-NZ" altLang="zh-CN" sz="1200" dirty="0" smtClean="0">
              <a:latin typeface="Gentium Plus"/>
              <a:ea typeface="华文楷体"/>
              <a:cs typeface="Gentium Plus"/>
            </a:endParaRPr>
          </a:p>
          <a:p>
            <a:r>
              <a:rPr lang="en-NZ" sz="1200" dirty="0" smtClean="0">
                <a:latin typeface="Gentium Plus"/>
                <a:ea typeface="华文楷体"/>
                <a:cs typeface="Gentium Plus"/>
              </a:rPr>
              <a:t>Cantonese, Standard: general knowledge</a:t>
            </a:r>
          </a:p>
          <a:p>
            <a:r>
              <a:rPr lang="en-NZ" sz="1200" dirty="0" smtClean="0">
                <a:latin typeface="Gentium Plus"/>
                <a:ea typeface="华文楷体"/>
                <a:cs typeface="Gentium Plus"/>
              </a:rPr>
              <a:t>Guìgǎng </a:t>
            </a:r>
            <a:r>
              <a:rPr lang="zh-TW" altLang="en-US" sz="1200" dirty="0" smtClean="0">
                <a:latin typeface="Gentium Plus"/>
                <a:ea typeface="华文楷体"/>
                <a:cs typeface="Gentium Plus"/>
              </a:rPr>
              <a:t>貴港</a:t>
            </a:r>
            <a:r>
              <a:rPr lang="en-US" altLang="zh-TW" sz="1200" dirty="0" smtClean="0">
                <a:latin typeface="Gentium Plus"/>
                <a:ea typeface="华文楷体"/>
                <a:cs typeface="Gentium Plus"/>
              </a:rPr>
              <a:t>: </a:t>
            </a:r>
            <a:r>
              <a:rPr lang="en-AU" sz="1200" dirty="0" err="1">
                <a:latin typeface="Gentium Plus"/>
                <a:ea typeface="华文楷体"/>
                <a:cs typeface="Gentium Plus"/>
              </a:rPr>
              <a:t>Chén</a:t>
            </a:r>
            <a:r>
              <a:rPr lang="en-AU" sz="1200" dirty="0">
                <a:latin typeface="Gentium Plus"/>
                <a:ea typeface="华文楷体"/>
                <a:cs typeface="Gentium Plus"/>
              </a:rPr>
              <a:t> </a:t>
            </a:r>
            <a:r>
              <a:rPr lang="en-AU" sz="1200" dirty="0" err="1">
                <a:latin typeface="Gentium Plus"/>
                <a:ea typeface="华文楷体"/>
                <a:cs typeface="Gentium Plus"/>
              </a:rPr>
              <a:t>Xiǎojǐn</a:t>
            </a:r>
            <a:r>
              <a:rPr lang="en-AU" sz="1200" dirty="0">
                <a:latin typeface="Gentium Plus"/>
                <a:ea typeface="华文楷体"/>
                <a:cs typeface="Gentium Plus"/>
              </a:rPr>
              <a:t> </a:t>
            </a:r>
            <a:r>
              <a:rPr lang="zh-CN" altLang="en-US" sz="1200" dirty="0">
                <a:latin typeface="Gentium Plus"/>
                <a:ea typeface="华文楷体"/>
                <a:cs typeface="Gentium Plus"/>
              </a:rPr>
              <a:t>陈晓锦</a:t>
            </a:r>
            <a:r>
              <a:rPr lang="en-AU" sz="1200" dirty="0">
                <a:latin typeface="Gentium Plus"/>
                <a:ea typeface="华文楷体"/>
                <a:cs typeface="Gentium Plus"/>
              </a:rPr>
              <a:t> &amp; </a:t>
            </a:r>
            <a:r>
              <a:rPr lang="en-AU" sz="1200" dirty="0" err="1">
                <a:latin typeface="Gentium Plus"/>
                <a:ea typeface="华文楷体"/>
                <a:cs typeface="Gentium Plus"/>
              </a:rPr>
              <a:t>Wēng</a:t>
            </a:r>
            <a:r>
              <a:rPr lang="en-AU" sz="1200" dirty="0">
                <a:latin typeface="Gentium Plus"/>
                <a:ea typeface="华文楷体"/>
                <a:cs typeface="Gentium Plus"/>
              </a:rPr>
              <a:t> </a:t>
            </a:r>
            <a:r>
              <a:rPr lang="en-AU" sz="1200" dirty="0" err="1">
                <a:latin typeface="Gentium Plus"/>
                <a:ea typeface="华文楷体"/>
                <a:cs typeface="Gentium Plus"/>
              </a:rPr>
              <a:t>Zéwén</a:t>
            </a:r>
            <a:r>
              <a:rPr lang="en-AU" sz="1200" dirty="0">
                <a:latin typeface="Gentium Plus"/>
                <a:ea typeface="华文楷体"/>
                <a:cs typeface="Gentium Plus"/>
              </a:rPr>
              <a:t> </a:t>
            </a:r>
            <a:r>
              <a:rPr lang="zh-CN" altLang="en-US" sz="1200" dirty="0">
                <a:latin typeface="Gentium Plus"/>
                <a:ea typeface="华文楷体"/>
                <a:cs typeface="Gentium Plus"/>
              </a:rPr>
              <a:t>翁泽文</a:t>
            </a:r>
            <a:r>
              <a:rPr lang="en-AU" sz="1200" dirty="0">
                <a:latin typeface="Gentium Plus"/>
                <a:ea typeface="华文楷体"/>
                <a:cs typeface="Gentium Plus"/>
              </a:rPr>
              <a:t> </a:t>
            </a:r>
            <a:r>
              <a:rPr lang="en-AU" sz="1200" dirty="0" smtClean="0">
                <a:latin typeface="Gentium Plus"/>
                <a:ea typeface="华文楷体"/>
                <a:cs typeface="Gentium Plus"/>
              </a:rPr>
              <a:t>(2010)</a:t>
            </a:r>
            <a:r>
              <a:rPr lang="en-US" sz="1200" dirty="0" smtClean="0">
                <a:effectLst/>
                <a:latin typeface="Gentium Plus"/>
                <a:ea typeface="华文楷体"/>
                <a:cs typeface="Gentium Plus"/>
              </a:rPr>
              <a:t> </a:t>
            </a:r>
            <a:endParaRPr lang="en-NZ" sz="1200" dirty="0" smtClean="0">
              <a:latin typeface="Gentium Plus"/>
              <a:ea typeface="华文楷体"/>
              <a:cs typeface="Gentium Plus"/>
            </a:endParaRPr>
          </a:p>
          <a:p>
            <a:r>
              <a:rPr lang="en-NZ" sz="1200" dirty="0" smtClean="0">
                <a:latin typeface="Gentium Plus"/>
                <a:ea typeface="华文楷体"/>
                <a:cs typeface="Gentium Plus"/>
              </a:rPr>
              <a:t>Hépǔ Liánzhōu </a:t>
            </a:r>
            <a:r>
              <a:rPr lang="zh-TW" altLang="en-US" sz="1200" dirty="0" smtClean="0">
                <a:latin typeface="Gentium Plus"/>
                <a:ea typeface="华文楷体"/>
                <a:cs typeface="Gentium Plus"/>
              </a:rPr>
              <a:t>合浦廉州</a:t>
            </a:r>
            <a:r>
              <a:rPr lang="en-US" altLang="zh-TW" sz="1200" dirty="0" smtClean="0">
                <a:latin typeface="Gentium Plus"/>
                <a:ea typeface="华文楷体"/>
                <a:cs typeface="Gentium Plus"/>
              </a:rPr>
              <a:t> (i.e. </a:t>
            </a:r>
            <a:r>
              <a:rPr lang="en-US" altLang="zh-TW" sz="1200" dirty="0" err="1" smtClean="0">
                <a:latin typeface="Gentium Plus"/>
                <a:ea typeface="华文楷体"/>
                <a:cs typeface="Gentium Plus"/>
              </a:rPr>
              <a:t>Hépǔ</a:t>
            </a:r>
            <a:r>
              <a:rPr lang="en-US" altLang="zh-TW" sz="1200" dirty="0" smtClean="0">
                <a:latin typeface="Gentium Plus"/>
                <a:ea typeface="华文楷体"/>
                <a:cs typeface="Gentium Plus"/>
              </a:rPr>
              <a:t> proper): </a:t>
            </a:r>
            <a:r>
              <a:rPr lang="en-AU" sz="1200" dirty="0" err="1">
                <a:latin typeface="Gentium Plus"/>
                <a:ea typeface="华文楷体"/>
                <a:cs typeface="Gentium Plus"/>
              </a:rPr>
              <a:t>Chén</a:t>
            </a:r>
            <a:r>
              <a:rPr lang="en-AU" sz="1200" dirty="0">
                <a:latin typeface="Gentium Plus"/>
                <a:ea typeface="华文楷体"/>
                <a:cs typeface="Gentium Plus"/>
              </a:rPr>
              <a:t> </a:t>
            </a:r>
            <a:r>
              <a:rPr lang="en-AU" sz="1200" dirty="0" err="1">
                <a:latin typeface="Gentium Plus"/>
                <a:ea typeface="华文楷体"/>
                <a:cs typeface="Gentium Plus"/>
              </a:rPr>
              <a:t>Xiǎojǐn</a:t>
            </a:r>
            <a:r>
              <a:rPr lang="en-AU" sz="1200" dirty="0">
                <a:latin typeface="Gentium Plus"/>
                <a:ea typeface="华文楷体"/>
                <a:cs typeface="Gentium Plus"/>
              </a:rPr>
              <a:t> </a:t>
            </a:r>
            <a:r>
              <a:rPr lang="zh-CN" altLang="en-US" sz="1200" dirty="0">
                <a:latin typeface="Gentium Plus"/>
                <a:ea typeface="华文楷体"/>
                <a:cs typeface="Gentium Plus"/>
              </a:rPr>
              <a:t>陈晓锦</a:t>
            </a:r>
            <a:r>
              <a:rPr lang="en-AU" sz="1200" dirty="0">
                <a:latin typeface="Gentium Plus"/>
                <a:ea typeface="华文楷体"/>
                <a:cs typeface="Gentium Plus"/>
              </a:rPr>
              <a:t> &amp; </a:t>
            </a:r>
            <a:r>
              <a:rPr lang="en-AU" sz="1200" dirty="0" err="1">
                <a:latin typeface="Gentium Plus"/>
                <a:ea typeface="华文楷体"/>
                <a:cs typeface="Gentium Plus"/>
              </a:rPr>
              <a:t>Chén</a:t>
            </a:r>
            <a:r>
              <a:rPr lang="en-AU" sz="1200" dirty="0">
                <a:latin typeface="Gentium Plus"/>
                <a:ea typeface="华文楷体"/>
                <a:cs typeface="Gentium Plus"/>
              </a:rPr>
              <a:t> </a:t>
            </a:r>
            <a:r>
              <a:rPr lang="en-AU" sz="1200" dirty="0" err="1">
                <a:latin typeface="Gentium Plus"/>
                <a:ea typeface="华文楷体"/>
                <a:cs typeface="Gentium Plus"/>
              </a:rPr>
              <a:t>Tāo</a:t>
            </a:r>
            <a:r>
              <a:rPr lang="en-AU" sz="1200" dirty="0">
                <a:latin typeface="Gentium Plus"/>
                <a:ea typeface="华文楷体"/>
                <a:cs typeface="Gentium Plus"/>
              </a:rPr>
              <a:t> </a:t>
            </a:r>
            <a:r>
              <a:rPr lang="zh-CN" altLang="en-US" sz="1200" dirty="0">
                <a:latin typeface="Gentium Plus"/>
                <a:ea typeface="华文楷体"/>
                <a:cs typeface="Gentium Plus"/>
              </a:rPr>
              <a:t>陈滔 </a:t>
            </a:r>
            <a:r>
              <a:rPr lang="en-US" altLang="zh-CN" sz="1200" dirty="0" smtClean="0">
                <a:latin typeface="Gentium Plus"/>
                <a:ea typeface="华文楷体"/>
                <a:cs typeface="Gentium Plus"/>
              </a:rPr>
              <a:t>(</a:t>
            </a:r>
            <a:r>
              <a:rPr lang="en-AU" sz="1200" dirty="0" smtClean="0">
                <a:latin typeface="Gentium Plus"/>
                <a:ea typeface="华文楷体"/>
                <a:cs typeface="Gentium Plus"/>
              </a:rPr>
              <a:t>2005)</a:t>
            </a:r>
            <a:r>
              <a:rPr lang="en-US" sz="1200" dirty="0" smtClean="0">
                <a:effectLst/>
                <a:latin typeface="Gentium Plus"/>
                <a:ea typeface="华文楷体"/>
                <a:cs typeface="Gentium Plus"/>
              </a:rPr>
              <a:t> </a:t>
            </a:r>
            <a:endParaRPr lang="en-NZ" sz="1200" dirty="0" smtClean="0">
              <a:latin typeface="Gentium Plus"/>
              <a:ea typeface="华文楷体"/>
              <a:cs typeface="Gentium Plus"/>
            </a:endParaRPr>
          </a:p>
          <a:p>
            <a:r>
              <a:rPr lang="en-NZ" sz="1200" dirty="0" smtClean="0">
                <a:latin typeface="Gentium Plus"/>
                <a:ea typeface="华文楷体"/>
                <a:cs typeface="Gentium Plus"/>
              </a:rPr>
              <a:t>Hépǔ Shātián </a:t>
            </a:r>
            <a:r>
              <a:rPr lang="zh-TW" altLang="en-US" sz="1200" dirty="0" smtClean="0">
                <a:latin typeface="Gentium Plus"/>
                <a:ea typeface="华文楷体"/>
                <a:cs typeface="Gentium Plus"/>
              </a:rPr>
              <a:t>合浦沙田</a:t>
            </a:r>
            <a:r>
              <a:rPr lang="en-US" altLang="zh-TW" sz="1200" dirty="0" smtClean="0">
                <a:latin typeface="Gentium Plus"/>
                <a:ea typeface="华文楷体"/>
                <a:cs typeface="Gentium Plus"/>
              </a:rPr>
              <a:t>: </a:t>
            </a:r>
            <a:r>
              <a:rPr lang="en-AU" sz="1200" dirty="0" err="1">
                <a:latin typeface="Gentium Plus"/>
                <a:ea typeface="华文楷体"/>
                <a:cs typeface="Gentium Plus"/>
              </a:rPr>
              <a:t>Chén</a:t>
            </a:r>
            <a:r>
              <a:rPr lang="en-AU" sz="1200" dirty="0">
                <a:latin typeface="Gentium Plus"/>
                <a:ea typeface="华文楷体"/>
                <a:cs typeface="Gentium Plus"/>
              </a:rPr>
              <a:t> </a:t>
            </a:r>
            <a:r>
              <a:rPr lang="en-AU" sz="1200" dirty="0" err="1">
                <a:latin typeface="Gentium Plus"/>
                <a:ea typeface="华文楷体"/>
                <a:cs typeface="Gentium Plus"/>
              </a:rPr>
              <a:t>Xiǎojǐn</a:t>
            </a:r>
            <a:r>
              <a:rPr lang="en-AU" sz="1200" dirty="0">
                <a:latin typeface="Gentium Plus"/>
                <a:ea typeface="华文楷体"/>
                <a:cs typeface="Gentium Plus"/>
              </a:rPr>
              <a:t> </a:t>
            </a:r>
            <a:r>
              <a:rPr lang="zh-CN" altLang="en-US" sz="1200" dirty="0">
                <a:latin typeface="Gentium Plus"/>
                <a:ea typeface="华文楷体"/>
                <a:cs typeface="Gentium Plus"/>
              </a:rPr>
              <a:t>陈晓锦</a:t>
            </a:r>
            <a:r>
              <a:rPr lang="en-AU" sz="1200" dirty="0">
                <a:latin typeface="Gentium Plus"/>
                <a:ea typeface="华文楷体"/>
                <a:cs typeface="Gentium Plus"/>
              </a:rPr>
              <a:t> &amp; </a:t>
            </a:r>
            <a:r>
              <a:rPr lang="en-AU" sz="1200" dirty="0" err="1">
                <a:latin typeface="Gentium Plus"/>
                <a:ea typeface="华文楷体"/>
                <a:cs typeface="Gentium Plus"/>
              </a:rPr>
              <a:t>Chén</a:t>
            </a:r>
            <a:r>
              <a:rPr lang="en-AU" sz="1200" dirty="0">
                <a:latin typeface="Gentium Plus"/>
                <a:ea typeface="华文楷体"/>
                <a:cs typeface="Gentium Plus"/>
              </a:rPr>
              <a:t> </a:t>
            </a:r>
            <a:r>
              <a:rPr lang="en-AU" sz="1200" dirty="0" err="1">
                <a:latin typeface="Gentium Plus"/>
                <a:ea typeface="华文楷体"/>
                <a:cs typeface="Gentium Plus"/>
              </a:rPr>
              <a:t>Tāo</a:t>
            </a:r>
            <a:r>
              <a:rPr lang="en-AU" sz="1200" dirty="0">
                <a:latin typeface="Gentium Plus"/>
                <a:ea typeface="华文楷体"/>
                <a:cs typeface="Gentium Plus"/>
              </a:rPr>
              <a:t> </a:t>
            </a:r>
            <a:r>
              <a:rPr lang="zh-CN" altLang="en-US" sz="1200" dirty="0">
                <a:latin typeface="Gentium Plus"/>
                <a:ea typeface="华文楷体"/>
                <a:cs typeface="Gentium Plus"/>
              </a:rPr>
              <a:t>陈滔 </a:t>
            </a:r>
            <a:r>
              <a:rPr lang="en-US" altLang="zh-CN" sz="1200" dirty="0" smtClean="0">
                <a:latin typeface="Gentium Plus"/>
                <a:ea typeface="华文楷体"/>
                <a:cs typeface="Gentium Plus"/>
              </a:rPr>
              <a:t>(</a:t>
            </a:r>
            <a:r>
              <a:rPr lang="en-AU" sz="1200" dirty="0" smtClean="0">
                <a:latin typeface="Gentium Plus"/>
                <a:ea typeface="华文楷体"/>
                <a:cs typeface="Gentium Plus"/>
              </a:rPr>
              <a:t>2005)</a:t>
            </a:r>
            <a:r>
              <a:rPr lang="en-US" sz="1200" dirty="0" smtClean="0">
                <a:effectLst/>
                <a:latin typeface="Gentium Plus"/>
                <a:ea typeface="华文楷体"/>
                <a:cs typeface="Gentium Plus"/>
              </a:rPr>
              <a:t> </a:t>
            </a:r>
            <a:endParaRPr lang="en-NZ" sz="1200" dirty="0" smtClean="0">
              <a:latin typeface="Gentium Plus"/>
              <a:ea typeface="华文楷体"/>
              <a:cs typeface="Gentium Plus"/>
            </a:endParaRPr>
          </a:p>
          <a:p>
            <a:r>
              <a:rPr lang="en-NZ" sz="1200" dirty="0" smtClean="0">
                <a:latin typeface="Gentium Plus"/>
                <a:ea typeface="华文楷体"/>
                <a:cs typeface="Gentium Plus"/>
              </a:rPr>
              <a:t>Hèzhōu Guìlǐng </a:t>
            </a:r>
            <a:r>
              <a:rPr lang="zh-TW" altLang="en-US" sz="1200" dirty="0" smtClean="0">
                <a:latin typeface="Gentium Plus"/>
                <a:ea typeface="华文楷体"/>
                <a:cs typeface="Gentium Plus"/>
              </a:rPr>
              <a:t>賀州桂嶺</a:t>
            </a:r>
            <a:r>
              <a:rPr lang="en-US" altLang="zh-TW" sz="1200" dirty="0" smtClean="0">
                <a:latin typeface="Gentium Plus"/>
                <a:ea typeface="华文楷体"/>
                <a:cs typeface="Gentium Plus"/>
              </a:rPr>
              <a:t>: </a:t>
            </a:r>
            <a:r>
              <a:rPr lang="en-AU" sz="1200" dirty="0" err="1">
                <a:latin typeface="Gentium Plus"/>
                <a:ea typeface="华文楷体"/>
                <a:cs typeface="Gentium Plus"/>
              </a:rPr>
              <a:t>Chén</a:t>
            </a:r>
            <a:r>
              <a:rPr lang="en-AU" sz="1200" dirty="0">
                <a:latin typeface="Gentium Plus"/>
                <a:ea typeface="华文楷体"/>
                <a:cs typeface="Gentium Plus"/>
              </a:rPr>
              <a:t> </a:t>
            </a:r>
            <a:r>
              <a:rPr lang="en-AU" sz="1200" dirty="0" err="1">
                <a:latin typeface="Gentium Plus"/>
                <a:ea typeface="华文楷体"/>
                <a:cs typeface="Gentium Plus"/>
              </a:rPr>
              <a:t>Xiǎoyàn</a:t>
            </a:r>
            <a:r>
              <a:rPr lang="en-AU" sz="1200" dirty="0">
                <a:latin typeface="Gentium Plus"/>
                <a:ea typeface="华文楷体"/>
                <a:cs typeface="Gentium Plus"/>
              </a:rPr>
              <a:t> </a:t>
            </a:r>
            <a:r>
              <a:rPr lang="zh-CN" altLang="en-US" sz="1200" dirty="0">
                <a:latin typeface="Gentium Plus"/>
                <a:ea typeface="华文楷体"/>
                <a:cs typeface="Gentium Plus"/>
              </a:rPr>
              <a:t>陈小燕</a:t>
            </a:r>
            <a:r>
              <a:rPr lang="en-AU" sz="1200" dirty="0">
                <a:latin typeface="Gentium Plus"/>
                <a:ea typeface="华文楷体"/>
                <a:cs typeface="Gentium Plus"/>
              </a:rPr>
              <a:t> </a:t>
            </a:r>
            <a:r>
              <a:rPr lang="en-AU" sz="1200" dirty="0" smtClean="0">
                <a:latin typeface="Gentium Plus"/>
                <a:ea typeface="华文楷体"/>
                <a:cs typeface="Gentium Plus"/>
              </a:rPr>
              <a:t>(2007)</a:t>
            </a:r>
            <a:r>
              <a:rPr lang="en-US" sz="1200" dirty="0" smtClean="0">
                <a:effectLst/>
                <a:latin typeface="Gentium Plus"/>
                <a:ea typeface="华文楷体"/>
                <a:cs typeface="Gentium Plus"/>
              </a:rPr>
              <a:t> </a:t>
            </a:r>
            <a:r>
              <a:rPr lang="en-US" altLang="zh-TW" sz="1200" dirty="0" smtClean="0">
                <a:latin typeface="Gentium Plus"/>
                <a:ea typeface="华文楷体"/>
                <a:cs typeface="Gentium Plus"/>
              </a:rPr>
              <a:t> </a:t>
            </a:r>
            <a:endParaRPr lang="en-NZ" sz="1200" dirty="0" smtClean="0">
              <a:latin typeface="Gentium Plus"/>
              <a:ea typeface="华文楷体"/>
              <a:cs typeface="Gentium Plus"/>
            </a:endParaRPr>
          </a:p>
          <a:p>
            <a:r>
              <a:rPr lang="en-NZ" sz="1200" dirty="0" smtClean="0">
                <a:latin typeface="Gentium Plus"/>
                <a:ea typeface="华文楷体"/>
                <a:cs typeface="Gentium Plus"/>
              </a:rPr>
              <a:t>Huàzhōu Liángguāng </a:t>
            </a:r>
            <a:r>
              <a:rPr lang="zh-TW" altLang="en-US" sz="1200" dirty="0" smtClean="0">
                <a:latin typeface="Gentium Plus"/>
                <a:ea typeface="华文楷体"/>
                <a:cs typeface="Gentium Plus"/>
              </a:rPr>
              <a:t>化州良光</a:t>
            </a:r>
            <a:r>
              <a:rPr lang="en-US" altLang="zh-TW" sz="1200" dirty="0" smtClean="0">
                <a:latin typeface="Gentium Plus"/>
                <a:ea typeface="华文楷体"/>
                <a:cs typeface="Gentium Plus"/>
              </a:rPr>
              <a:t>: Kwok Bit-</a:t>
            </a:r>
            <a:r>
              <a:rPr lang="en-US" altLang="zh-TW" sz="1200" dirty="0" err="1" smtClean="0">
                <a:latin typeface="Gentium Plus"/>
                <a:ea typeface="华文楷体"/>
                <a:cs typeface="Gentium Plus"/>
              </a:rPr>
              <a:t>chee</a:t>
            </a:r>
            <a:r>
              <a:rPr lang="en-US" altLang="zh-TW" sz="1200" dirty="0" smtClean="0">
                <a:latin typeface="Gentium Plus"/>
                <a:ea typeface="华文楷体"/>
                <a:cs typeface="Gentium Plus"/>
              </a:rPr>
              <a:t> (2016) </a:t>
            </a:r>
            <a:endParaRPr lang="en-NZ" sz="1200" dirty="0" smtClean="0">
              <a:latin typeface="Gentium Plus"/>
              <a:ea typeface="华文楷体"/>
              <a:cs typeface="Gentium Plus"/>
            </a:endParaRPr>
          </a:p>
          <a:p>
            <a:r>
              <a:rPr lang="en-NZ" sz="1200" dirty="0" smtClean="0">
                <a:latin typeface="Gentium Plus"/>
                <a:ea typeface="华文楷体"/>
                <a:cs typeface="Gentium Plus"/>
              </a:rPr>
              <a:t>Liánjiāng </a:t>
            </a:r>
            <a:r>
              <a:rPr lang="zh-TW" altLang="en-US" sz="1200" dirty="0" smtClean="0">
                <a:latin typeface="Gentium Plus"/>
                <a:ea typeface="华文楷体"/>
                <a:cs typeface="Gentium Plus"/>
              </a:rPr>
              <a:t>廉江</a:t>
            </a:r>
            <a:r>
              <a:rPr lang="en-US" altLang="zh-TW" sz="1200" dirty="0" smtClean="0">
                <a:latin typeface="Gentium Plus"/>
                <a:ea typeface="华文楷体"/>
                <a:cs typeface="Gentium Plus"/>
              </a:rPr>
              <a:t>: </a:t>
            </a:r>
            <a:r>
              <a:rPr lang="en-US" altLang="zh-TW" sz="1200" dirty="0" err="1" smtClean="0">
                <a:latin typeface="Gentium Plus"/>
                <a:ea typeface="华文楷体"/>
                <a:cs typeface="Gentium Plus"/>
              </a:rPr>
              <a:t>Zhān</a:t>
            </a:r>
            <a:r>
              <a:rPr lang="en-US" altLang="zh-TW" sz="1200" dirty="0" smtClean="0">
                <a:latin typeface="Gentium Plus"/>
                <a:ea typeface="华文楷体"/>
                <a:cs typeface="Gentium Plus"/>
              </a:rPr>
              <a:t> </a:t>
            </a:r>
            <a:r>
              <a:rPr lang="en-US" altLang="zh-TW" sz="1200" dirty="0" err="1" smtClean="0">
                <a:latin typeface="Gentium Plus"/>
                <a:ea typeface="华文楷体"/>
                <a:cs typeface="Gentium Plus"/>
              </a:rPr>
              <a:t>Bóhuì</a:t>
            </a:r>
            <a:r>
              <a:rPr lang="en-US" altLang="zh-TW" sz="1200" dirty="0" smtClean="0">
                <a:latin typeface="Gentium Plus"/>
                <a:ea typeface="华文楷体"/>
                <a:cs typeface="Gentium Plus"/>
              </a:rPr>
              <a:t> </a:t>
            </a:r>
            <a:r>
              <a:rPr lang="zh-CN" altLang="en-US" sz="1200" dirty="0" smtClean="0">
                <a:latin typeface="Gentium Plus"/>
                <a:ea typeface="华文楷体"/>
                <a:cs typeface="Gentium Plus"/>
              </a:rPr>
              <a:t>詹伯慧</a:t>
            </a:r>
            <a:r>
              <a:rPr lang="en-US" altLang="zh-TW" sz="1200" dirty="0" smtClean="0">
                <a:latin typeface="Gentium Plus"/>
                <a:ea typeface="华文楷体"/>
                <a:cs typeface="Gentium Plus"/>
              </a:rPr>
              <a:t> et al. (2002)</a:t>
            </a:r>
            <a:endParaRPr lang="en-NZ" sz="1200" dirty="0" smtClean="0">
              <a:latin typeface="Gentium Plus"/>
              <a:ea typeface="华文楷体"/>
              <a:cs typeface="Gentium Plus"/>
            </a:endParaRPr>
          </a:p>
          <a:p>
            <a:r>
              <a:rPr lang="en-NZ" sz="1200" dirty="0" smtClean="0">
                <a:latin typeface="Gentium Plus"/>
                <a:ea typeface="华文楷体"/>
                <a:cs typeface="Gentium Plus"/>
              </a:rPr>
              <a:t>Màomíng </a:t>
            </a:r>
            <a:r>
              <a:rPr lang="zh-TW" altLang="en-US" sz="1200" dirty="0" smtClean="0">
                <a:latin typeface="Gentium Plus"/>
                <a:ea typeface="华文楷体"/>
                <a:cs typeface="Gentium Plus"/>
              </a:rPr>
              <a:t>茂名</a:t>
            </a:r>
            <a:r>
              <a:rPr lang="en-US" altLang="zh-TW" sz="1200" dirty="0" smtClean="0">
                <a:latin typeface="Gentium Plus"/>
                <a:ea typeface="华文楷体"/>
                <a:cs typeface="Gentium Plus"/>
              </a:rPr>
              <a:t>: </a:t>
            </a:r>
            <a:r>
              <a:rPr lang="en-US" altLang="zh-CN" sz="1200" dirty="0" err="1" smtClean="0">
                <a:latin typeface="Gentium Plus"/>
                <a:ea typeface="华文楷体"/>
                <a:cs typeface="Gentium Plus"/>
              </a:rPr>
              <a:t>Shào</a:t>
            </a:r>
            <a:r>
              <a:rPr lang="en-US" altLang="zh-CN" sz="1200" dirty="0" smtClean="0">
                <a:latin typeface="Gentium Plus"/>
                <a:ea typeface="华文楷体"/>
                <a:cs typeface="Gentium Plus"/>
              </a:rPr>
              <a:t> </a:t>
            </a:r>
            <a:r>
              <a:rPr lang="en-US" altLang="zh-CN" sz="1200" dirty="0" err="1" smtClean="0">
                <a:latin typeface="Gentium Plus"/>
                <a:ea typeface="华文楷体"/>
                <a:cs typeface="Gentium Plus"/>
              </a:rPr>
              <a:t>Huìjūn</a:t>
            </a:r>
            <a:r>
              <a:rPr lang="en-US" altLang="zh-CN" sz="1200" dirty="0" smtClean="0">
                <a:latin typeface="Gentium Plus"/>
                <a:ea typeface="华文楷体"/>
                <a:cs typeface="Gentium Plus"/>
              </a:rPr>
              <a:t> </a:t>
            </a:r>
            <a:r>
              <a:rPr lang="zh-CN" altLang="en-US" sz="1200" dirty="0" smtClean="0">
                <a:latin typeface="Gentium Plus"/>
                <a:ea typeface="华文楷体"/>
                <a:cs typeface="Gentium Plus"/>
              </a:rPr>
              <a:t>邵慧君</a:t>
            </a:r>
            <a:r>
              <a:rPr lang="en-US" altLang="zh-CN" sz="1200" dirty="0" smtClean="0">
                <a:latin typeface="Gentium Plus"/>
                <a:ea typeface="华文楷体"/>
                <a:cs typeface="Gentium Plus"/>
              </a:rPr>
              <a:t> &amp; </a:t>
            </a:r>
            <a:r>
              <a:rPr lang="en-US" altLang="zh-CN" sz="1200" dirty="0" err="1" smtClean="0">
                <a:latin typeface="Gentium Plus"/>
                <a:ea typeface="华文楷体"/>
                <a:cs typeface="Gentium Plus"/>
              </a:rPr>
              <a:t>Gān</a:t>
            </a:r>
            <a:r>
              <a:rPr lang="en-US" altLang="zh-CN" sz="1200" dirty="0" smtClean="0">
                <a:latin typeface="Gentium Plus"/>
                <a:ea typeface="华文楷体"/>
                <a:cs typeface="Gentium Plus"/>
              </a:rPr>
              <a:t> </a:t>
            </a:r>
            <a:r>
              <a:rPr lang="en-US" altLang="zh-CN" sz="1200" dirty="0" err="1" smtClean="0">
                <a:latin typeface="Gentium Plus"/>
                <a:ea typeface="华文楷体"/>
                <a:cs typeface="Gentium Plus"/>
              </a:rPr>
              <a:t>Yū’ēn</a:t>
            </a:r>
            <a:r>
              <a:rPr lang="en-US" altLang="zh-CN" sz="1200" dirty="0" smtClean="0">
                <a:latin typeface="Gentium Plus"/>
                <a:ea typeface="华文楷体"/>
                <a:cs typeface="Gentium Plus"/>
              </a:rPr>
              <a:t> </a:t>
            </a:r>
            <a:r>
              <a:rPr lang="zh-CN" altLang="en-US" sz="1200" dirty="0" smtClean="0">
                <a:latin typeface="Gentium Plus"/>
                <a:ea typeface="华文楷体"/>
                <a:cs typeface="Gentium Plus"/>
              </a:rPr>
              <a:t>甘于恩</a:t>
            </a:r>
            <a:r>
              <a:rPr lang="en-US" altLang="zh-CN" sz="1200" dirty="0" smtClean="0">
                <a:latin typeface="Gentium Plus"/>
                <a:ea typeface="华文楷体"/>
                <a:cs typeface="Gentium Plus"/>
              </a:rPr>
              <a:t> (2007b)</a:t>
            </a:r>
            <a:endParaRPr lang="en-NZ" sz="1200" dirty="0" smtClean="0">
              <a:latin typeface="Gentium Plus"/>
              <a:ea typeface="华文楷体"/>
              <a:cs typeface="Gentium Plus"/>
            </a:endParaRPr>
          </a:p>
          <a:p>
            <a:r>
              <a:rPr lang="en-NZ" sz="1200" dirty="0" smtClean="0">
                <a:latin typeface="Gentium Plus"/>
                <a:ea typeface="华文楷体"/>
                <a:cs typeface="Gentium Plus"/>
              </a:rPr>
              <a:t>Pínglè (</a:t>
            </a:r>
            <a:r>
              <a:rPr lang="en-NZ" sz="1200" i="1" dirty="0" smtClean="0">
                <a:latin typeface="Gentium Plus"/>
                <a:ea typeface="华文楷体"/>
                <a:cs typeface="Gentium Plus"/>
              </a:rPr>
              <a:t>Běndìhuà</a:t>
            </a:r>
            <a:r>
              <a:rPr lang="en-NZ" sz="1200" dirty="0" smtClean="0">
                <a:latin typeface="Gentium Plus"/>
                <a:ea typeface="华文楷体"/>
                <a:cs typeface="Gentium Plus"/>
              </a:rPr>
              <a:t>) </a:t>
            </a:r>
            <a:r>
              <a:rPr lang="zh-TW" altLang="en-US" sz="1200" dirty="0" smtClean="0">
                <a:latin typeface="Gentium Plus"/>
                <a:ea typeface="华文楷体"/>
                <a:cs typeface="Gentium Plus"/>
              </a:rPr>
              <a:t>平樂</a:t>
            </a:r>
            <a:r>
              <a:rPr lang="en-US" altLang="zh-TW" sz="1200" dirty="0" smtClean="0">
                <a:latin typeface="Gentium Plus"/>
                <a:ea typeface="华文楷体"/>
                <a:cs typeface="Gentium Plus"/>
              </a:rPr>
              <a:t>(</a:t>
            </a:r>
            <a:r>
              <a:rPr lang="zh-TW" altLang="en-US" sz="1200" dirty="0" smtClean="0">
                <a:latin typeface="Gentium Plus"/>
                <a:ea typeface="华文楷体"/>
                <a:cs typeface="Gentium Plus"/>
              </a:rPr>
              <a:t>本地話</a:t>
            </a:r>
            <a:r>
              <a:rPr lang="en-US" altLang="zh-TW" sz="1200" dirty="0" smtClean="0">
                <a:latin typeface="Gentium Plus"/>
                <a:ea typeface="华文楷体"/>
                <a:cs typeface="Gentium Plus"/>
              </a:rPr>
              <a:t>)</a:t>
            </a:r>
            <a:r>
              <a:rPr lang="en-NZ" sz="1200" dirty="0" smtClean="0">
                <a:latin typeface="Gentium Plus"/>
                <a:ea typeface="华文楷体"/>
                <a:cs typeface="Gentium Plus"/>
              </a:rPr>
              <a:t>: </a:t>
            </a:r>
            <a:r>
              <a:rPr lang="en-US" sz="1200" dirty="0" err="1" smtClean="0">
                <a:latin typeface="Gentium Plus"/>
                <a:ea typeface="华文楷体"/>
                <a:cs typeface="Gentium Plus"/>
              </a:rPr>
              <a:t>Xiè</a:t>
            </a:r>
            <a:r>
              <a:rPr lang="en-US" sz="1200" dirty="0" smtClean="0">
                <a:latin typeface="Gentium Plus"/>
                <a:ea typeface="华文楷体"/>
                <a:cs typeface="Gentium Plus"/>
              </a:rPr>
              <a:t> </a:t>
            </a:r>
            <a:r>
              <a:rPr lang="en-US" sz="1200" dirty="0" err="1" smtClean="0">
                <a:latin typeface="Gentium Plus"/>
                <a:ea typeface="华文楷体"/>
                <a:cs typeface="Gentium Plus"/>
              </a:rPr>
              <a:t>Jiànyóu</a:t>
            </a:r>
            <a:r>
              <a:rPr lang="en-US" sz="1200" dirty="0" smtClean="0">
                <a:latin typeface="Gentium Plus"/>
                <a:ea typeface="华文楷体"/>
                <a:cs typeface="Gentium Plus"/>
              </a:rPr>
              <a:t> </a:t>
            </a:r>
            <a:r>
              <a:rPr lang="zh-CN" altLang="en-US" sz="1200" dirty="0" smtClean="0">
                <a:latin typeface="Gentium Plus"/>
                <a:ea typeface="华文楷体"/>
                <a:cs typeface="Gentium Plus"/>
              </a:rPr>
              <a:t>谢建猷</a:t>
            </a:r>
            <a:r>
              <a:rPr lang="en-US" sz="1200" dirty="0" smtClean="0">
                <a:latin typeface="Gentium Plus"/>
                <a:ea typeface="华文楷体"/>
                <a:cs typeface="Gentium Plus"/>
              </a:rPr>
              <a:t> (2007)</a:t>
            </a:r>
            <a:endParaRPr lang="en-NZ" sz="1200" dirty="0" smtClean="0">
              <a:latin typeface="Gentium Plus"/>
              <a:ea typeface="华文楷体"/>
              <a:cs typeface="Gentium Plus"/>
            </a:endParaRPr>
          </a:p>
          <a:p>
            <a:r>
              <a:rPr lang="en-NZ" sz="1200" dirty="0" smtClean="0">
                <a:latin typeface="Gentium Plus"/>
                <a:ea typeface="华文楷体"/>
                <a:cs typeface="Gentium Plus"/>
              </a:rPr>
              <a:t>Róng County </a:t>
            </a:r>
            <a:r>
              <a:rPr lang="zh-TW" altLang="en-US" sz="1200" dirty="0" smtClean="0">
                <a:latin typeface="Gentium Plus"/>
                <a:ea typeface="华文楷体"/>
                <a:cs typeface="Gentium Plus"/>
              </a:rPr>
              <a:t>容縣</a:t>
            </a:r>
            <a:r>
              <a:rPr lang="en-US" altLang="zh-TW" sz="1200" dirty="0" smtClean="0">
                <a:latin typeface="Gentium Plus"/>
                <a:ea typeface="华文楷体"/>
                <a:cs typeface="Gentium Plus"/>
              </a:rPr>
              <a:t>: </a:t>
            </a:r>
            <a:r>
              <a:rPr lang="en-US" altLang="zh-TW" sz="1200" dirty="0" err="1" smtClean="0">
                <a:latin typeface="Gentium Plus"/>
                <a:ea typeface="华文楷体"/>
                <a:cs typeface="Gentium Plus"/>
              </a:rPr>
              <a:t>Zhōu</a:t>
            </a:r>
            <a:r>
              <a:rPr lang="en-US" altLang="zh-TW" sz="1200" dirty="0" smtClean="0">
                <a:latin typeface="Gentium Plus"/>
                <a:ea typeface="华文楷体"/>
                <a:cs typeface="Gentium Plus"/>
              </a:rPr>
              <a:t> </a:t>
            </a:r>
            <a:r>
              <a:rPr lang="en-US" altLang="zh-TW" sz="1200" dirty="0" err="1" smtClean="0">
                <a:latin typeface="Gentium Plus"/>
                <a:ea typeface="华文楷体"/>
                <a:cs typeface="Gentium Plus"/>
              </a:rPr>
              <a:t>Zǔyáo</a:t>
            </a:r>
            <a:r>
              <a:rPr lang="en-US" altLang="zh-TW" sz="1200" dirty="0" smtClean="0">
                <a:latin typeface="Gentium Plus"/>
                <a:ea typeface="华文楷体"/>
                <a:cs typeface="Gentium Plus"/>
              </a:rPr>
              <a:t> </a:t>
            </a:r>
            <a:r>
              <a:rPr lang="zh-CN" altLang="en-US" sz="1200" dirty="0" smtClean="0">
                <a:latin typeface="Gentium Plus"/>
                <a:ea typeface="华文楷体"/>
                <a:cs typeface="Gentium Plus"/>
              </a:rPr>
              <a:t>周祖瑶</a:t>
            </a:r>
            <a:r>
              <a:rPr lang="en-US" altLang="zh-TW" sz="1200" dirty="0" smtClean="0">
                <a:latin typeface="Gentium Plus"/>
                <a:ea typeface="华文楷体"/>
                <a:cs typeface="Gentium Plus"/>
              </a:rPr>
              <a:t> (1987)</a:t>
            </a:r>
            <a:endParaRPr lang="en-NZ" sz="1200" dirty="0" smtClean="0">
              <a:latin typeface="Gentium Plus"/>
              <a:ea typeface="华文楷体"/>
              <a:cs typeface="Gentium Plus"/>
            </a:endParaRPr>
          </a:p>
          <a:p>
            <a:r>
              <a:rPr lang="en-NZ" sz="1200" dirty="0" smtClean="0">
                <a:latin typeface="Gentium Plus"/>
                <a:ea typeface="华文楷体"/>
                <a:cs typeface="Gentium Plus"/>
              </a:rPr>
              <a:t>Xìnyí </a:t>
            </a:r>
            <a:r>
              <a:rPr lang="zh-TW" altLang="en-US" sz="1200" dirty="0" smtClean="0">
                <a:latin typeface="Gentium Plus"/>
                <a:ea typeface="华文楷体"/>
                <a:cs typeface="Gentium Plus"/>
              </a:rPr>
              <a:t>信宜</a:t>
            </a:r>
            <a:r>
              <a:rPr lang="en-US" altLang="zh-TW" sz="1200" dirty="0" smtClean="0">
                <a:latin typeface="Gentium Plus"/>
                <a:ea typeface="华文楷体"/>
                <a:cs typeface="Gentium Plus"/>
              </a:rPr>
              <a:t>: </a:t>
            </a:r>
            <a:r>
              <a:rPr lang="en-US" sz="1200" dirty="0" err="1" smtClean="0">
                <a:latin typeface="Gentium Plus"/>
                <a:ea typeface="华文楷体"/>
                <a:cs typeface="Gentium Plus"/>
              </a:rPr>
              <a:t>Zhān</a:t>
            </a:r>
            <a:r>
              <a:rPr lang="en-US" sz="1200" dirty="0" smtClean="0">
                <a:latin typeface="Gentium Plus"/>
                <a:ea typeface="华文楷体"/>
                <a:cs typeface="Gentium Plus"/>
              </a:rPr>
              <a:t> </a:t>
            </a:r>
            <a:r>
              <a:rPr lang="en-US" sz="1200" dirty="0" err="1" smtClean="0">
                <a:latin typeface="Gentium Plus"/>
                <a:ea typeface="华文楷体"/>
                <a:cs typeface="Gentium Plus"/>
              </a:rPr>
              <a:t>Bóhuì</a:t>
            </a:r>
            <a:r>
              <a:rPr lang="en-US" sz="1200" dirty="0" smtClean="0">
                <a:latin typeface="Gentium Plus"/>
                <a:ea typeface="华文楷体"/>
                <a:cs typeface="Gentium Plus"/>
              </a:rPr>
              <a:t> </a:t>
            </a:r>
            <a:r>
              <a:rPr lang="zh-TW" altLang="en-US" sz="1200" dirty="0" smtClean="0">
                <a:latin typeface="Gentium Plus"/>
                <a:ea typeface="华文楷体"/>
                <a:cs typeface="Gentium Plus"/>
              </a:rPr>
              <a:t>詹伯慧</a:t>
            </a:r>
            <a:r>
              <a:rPr lang="en-US" sz="1200" dirty="0" smtClean="0">
                <a:latin typeface="Gentium Plus"/>
                <a:ea typeface="华文楷体"/>
                <a:cs typeface="Gentium Plus"/>
              </a:rPr>
              <a:t> et al. (2002)</a:t>
            </a:r>
            <a:endParaRPr lang="en-NZ" sz="1200" dirty="0" smtClean="0">
              <a:latin typeface="Gentium Plus"/>
              <a:ea typeface="华文楷体"/>
              <a:cs typeface="Gentium Plus"/>
            </a:endParaRPr>
          </a:p>
          <a:p>
            <a:r>
              <a:rPr lang="en-NZ" sz="1200" dirty="0" smtClean="0">
                <a:latin typeface="Gentium Plus"/>
                <a:ea typeface="华文楷体"/>
                <a:cs typeface="Gentium Plus"/>
              </a:rPr>
              <a:t>Yùlín </a:t>
            </a:r>
            <a:r>
              <a:rPr lang="zh-CN" altLang="en-US" sz="1200" dirty="0" smtClean="0">
                <a:latin typeface="Gentium Plus"/>
                <a:ea typeface="华文楷体"/>
                <a:cs typeface="Gentium Plus"/>
              </a:rPr>
              <a:t>玉林</a:t>
            </a:r>
            <a:r>
              <a:rPr lang="en-US" altLang="zh-CN" sz="1200" dirty="0" smtClean="0">
                <a:latin typeface="Gentium Plus"/>
                <a:ea typeface="华文楷体"/>
                <a:cs typeface="Gentium Plus"/>
              </a:rPr>
              <a:t>: </a:t>
            </a:r>
            <a:r>
              <a:rPr lang="en-US" sz="1200" dirty="0" err="1" smtClean="0">
                <a:latin typeface="Gentium Plus"/>
                <a:ea typeface="华文楷体"/>
                <a:cs typeface="Gentium Plus"/>
              </a:rPr>
              <a:t>Zh</a:t>
            </a:r>
            <a:r>
              <a:rPr lang="en-US" altLang="zh-TW" sz="1200" dirty="0" err="1" smtClean="0">
                <a:latin typeface="Gentium Plus"/>
                <a:ea typeface="华文楷体"/>
                <a:cs typeface="Gentium Plus"/>
              </a:rPr>
              <a:t>ōu</a:t>
            </a:r>
            <a:r>
              <a:rPr lang="en-US" altLang="zh-TW" sz="1200" dirty="0" smtClean="0">
                <a:latin typeface="Gentium Plus"/>
                <a:ea typeface="华文楷体"/>
                <a:cs typeface="Gentium Plus"/>
              </a:rPr>
              <a:t> </a:t>
            </a:r>
            <a:r>
              <a:rPr lang="en-US" altLang="zh-TW" sz="1200" dirty="0" err="1" smtClean="0">
                <a:latin typeface="Gentium Plus"/>
                <a:ea typeface="华文楷体"/>
                <a:cs typeface="Gentium Plus"/>
              </a:rPr>
              <a:t>Liètíng</a:t>
            </a:r>
            <a:r>
              <a:rPr lang="en-US" sz="1200" dirty="0" smtClean="0">
                <a:latin typeface="Gentium Plus"/>
                <a:ea typeface="华文楷体"/>
                <a:cs typeface="Gentium Plus"/>
              </a:rPr>
              <a:t> </a:t>
            </a:r>
            <a:r>
              <a:rPr lang="zh-TW" altLang="en-US" sz="1200" dirty="0" smtClean="0">
                <a:latin typeface="Gentium Plus"/>
                <a:ea typeface="华文楷体"/>
                <a:cs typeface="Gentium Plus"/>
              </a:rPr>
              <a:t>周列婷</a:t>
            </a:r>
            <a:r>
              <a:rPr lang="en-US" sz="1200" dirty="0" smtClean="0">
                <a:latin typeface="Gentium Plus"/>
                <a:ea typeface="华文楷体"/>
                <a:cs typeface="Gentium Plus"/>
              </a:rPr>
              <a:t> (2002)</a:t>
            </a:r>
            <a:endParaRPr lang="en-NZ" sz="1200" dirty="0" smtClean="0">
              <a:latin typeface="Gentium Plus"/>
              <a:ea typeface="华文楷体"/>
              <a:cs typeface="Gentium Plus"/>
            </a:endParaRPr>
          </a:p>
          <a:p>
            <a:r>
              <a:rPr lang="en-NZ" sz="1200" dirty="0" smtClean="0">
                <a:latin typeface="Gentium Plus"/>
                <a:ea typeface="华文楷体"/>
                <a:cs typeface="Gentium Plus"/>
              </a:rPr>
              <a:t>Zhōngshān, Guǎngxī (</a:t>
            </a:r>
            <a:r>
              <a:rPr lang="en-NZ" sz="1200" i="1" dirty="0" smtClean="0">
                <a:latin typeface="Gentium Plus"/>
                <a:ea typeface="华文楷体"/>
                <a:cs typeface="Gentium Plus"/>
              </a:rPr>
              <a:t>Běndìhuà</a:t>
            </a:r>
            <a:r>
              <a:rPr lang="en-NZ" sz="1200" dirty="0" smtClean="0">
                <a:latin typeface="Gentium Plus"/>
                <a:ea typeface="华文楷体"/>
                <a:cs typeface="Gentium Plus"/>
              </a:rPr>
              <a:t>) </a:t>
            </a:r>
            <a:r>
              <a:rPr lang="zh-TW" altLang="en-US" sz="1200" dirty="0" smtClean="0">
                <a:latin typeface="Gentium Plus"/>
                <a:ea typeface="华文楷体"/>
                <a:cs typeface="Gentium Plus"/>
              </a:rPr>
              <a:t>鍾山</a:t>
            </a:r>
            <a:r>
              <a:rPr lang="en-US" altLang="zh-TW" sz="1200" dirty="0" smtClean="0">
                <a:latin typeface="Gentium Plus"/>
                <a:ea typeface="华文楷体"/>
                <a:cs typeface="Gentium Plus"/>
              </a:rPr>
              <a:t>(</a:t>
            </a:r>
            <a:r>
              <a:rPr lang="zh-TW" altLang="en-US" sz="1200" dirty="0" smtClean="0">
                <a:latin typeface="Gentium Plus"/>
                <a:ea typeface="华文楷体"/>
                <a:cs typeface="Gentium Plus"/>
              </a:rPr>
              <a:t>本地話</a:t>
            </a:r>
            <a:r>
              <a:rPr lang="en-US" altLang="zh-TW" sz="1200" dirty="0" smtClean="0">
                <a:latin typeface="Gentium Plus"/>
                <a:ea typeface="华文楷体"/>
                <a:cs typeface="Gentium Plus"/>
              </a:rPr>
              <a:t>): </a:t>
            </a:r>
            <a:r>
              <a:rPr lang="en-US" sz="1200" dirty="0" err="1" smtClean="0">
                <a:latin typeface="Gentium Plus"/>
                <a:ea typeface="华文楷体"/>
                <a:cs typeface="Gentium Plus"/>
              </a:rPr>
              <a:t>Xiè</a:t>
            </a:r>
            <a:r>
              <a:rPr lang="en-US" sz="1200" dirty="0" smtClean="0">
                <a:latin typeface="Gentium Plus"/>
                <a:ea typeface="华文楷体"/>
                <a:cs typeface="Gentium Plus"/>
              </a:rPr>
              <a:t> </a:t>
            </a:r>
            <a:r>
              <a:rPr lang="en-US" sz="1200" dirty="0" err="1" smtClean="0">
                <a:latin typeface="Gentium Plus"/>
                <a:ea typeface="华文楷体"/>
                <a:cs typeface="Gentium Plus"/>
              </a:rPr>
              <a:t>Jiànyóu</a:t>
            </a:r>
            <a:r>
              <a:rPr lang="en-US" sz="1200" dirty="0" smtClean="0">
                <a:latin typeface="Gentium Plus"/>
                <a:ea typeface="华文楷体"/>
                <a:cs typeface="Gentium Plus"/>
              </a:rPr>
              <a:t> </a:t>
            </a:r>
            <a:r>
              <a:rPr lang="zh-CN" altLang="en-US" sz="1200" dirty="0" smtClean="0">
                <a:latin typeface="Gentium Plus"/>
                <a:ea typeface="华文楷体"/>
                <a:cs typeface="Gentium Plus"/>
              </a:rPr>
              <a:t>谢建猷</a:t>
            </a:r>
            <a:r>
              <a:rPr lang="en-US" sz="1200" dirty="0" smtClean="0">
                <a:latin typeface="Gentium Plus"/>
                <a:ea typeface="华文楷体"/>
                <a:cs typeface="Gentium Plus"/>
              </a:rPr>
              <a:t> (2007)</a:t>
            </a:r>
          </a:p>
          <a:p>
            <a:endParaRPr lang="en-NZ" sz="1200" dirty="0" smtClean="0">
              <a:latin typeface="Gentium Plus"/>
              <a:ea typeface="华文楷体"/>
              <a:cs typeface="Gentium Plus"/>
            </a:endParaRPr>
          </a:p>
          <a:p>
            <a:r>
              <a:rPr lang="en-NZ" sz="1200" dirty="0" smtClean="0">
                <a:latin typeface="Gentium Plus"/>
                <a:ea typeface="华文楷体"/>
                <a:cs typeface="Gentium Plus"/>
              </a:rPr>
              <a:t>Pínghuà:</a:t>
            </a:r>
          </a:p>
          <a:p>
            <a:r>
              <a:rPr lang="en-NZ" sz="1200" dirty="0" smtClean="0">
                <a:latin typeface="Gentium Plus"/>
                <a:ea typeface="华文楷体"/>
                <a:cs typeface="Gentium Plus"/>
              </a:rPr>
              <a:t>Báisè Nàbì </a:t>
            </a:r>
            <a:r>
              <a:rPr lang="zh-TW" altLang="en-US" sz="1200" dirty="0" smtClean="0">
                <a:latin typeface="Gentium Plus"/>
                <a:ea typeface="华文楷体"/>
                <a:cs typeface="Gentium Plus"/>
              </a:rPr>
              <a:t>百色那畢</a:t>
            </a:r>
            <a:r>
              <a:rPr lang="en-US" altLang="zh-TW" sz="1200" dirty="0" smtClean="0">
                <a:latin typeface="Gentium Plus"/>
                <a:ea typeface="华文楷体"/>
                <a:cs typeface="Gentium Plus"/>
              </a:rPr>
              <a:t>: </a:t>
            </a:r>
            <a:r>
              <a:rPr lang="en-US" sz="1200" dirty="0" err="1" smtClean="0">
                <a:latin typeface="Gentium Plus"/>
                <a:ea typeface="华文楷体"/>
                <a:cs typeface="Gentium Plus"/>
              </a:rPr>
              <a:t>Xiè</a:t>
            </a:r>
            <a:r>
              <a:rPr lang="en-US" sz="1200" dirty="0" smtClean="0">
                <a:latin typeface="Gentium Plus"/>
                <a:ea typeface="华文楷体"/>
                <a:cs typeface="Gentium Plus"/>
              </a:rPr>
              <a:t> </a:t>
            </a:r>
            <a:r>
              <a:rPr lang="en-US" sz="1200" dirty="0" err="1" smtClean="0">
                <a:latin typeface="Gentium Plus"/>
                <a:ea typeface="华文楷体"/>
                <a:cs typeface="Gentium Plus"/>
              </a:rPr>
              <a:t>Jiànyóu</a:t>
            </a:r>
            <a:r>
              <a:rPr lang="en-US" sz="1200" dirty="0" smtClean="0">
                <a:latin typeface="Gentium Plus"/>
                <a:ea typeface="华文楷体"/>
                <a:cs typeface="Gentium Plus"/>
              </a:rPr>
              <a:t> </a:t>
            </a:r>
            <a:r>
              <a:rPr lang="zh-CN" altLang="en-US" sz="1200" dirty="0" smtClean="0">
                <a:latin typeface="Gentium Plus"/>
                <a:ea typeface="华文楷体"/>
                <a:cs typeface="Gentium Plus"/>
              </a:rPr>
              <a:t>谢建猷</a:t>
            </a:r>
            <a:r>
              <a:rPr lang="en-US" sz="1200" dirty="0" smtClean="0">
                <a:latin typeface="Gentium Plus"/>
                <a:ea typeface="华文楷体"/>
                <a:cs typeface="Gentium Plus"/>
              </a:rPr>
              <a:t> (2007)</a:t>
            </a:r>
            <a:endParaRPr lang="en-NZ" sz="1200" dirty="0" smtClean="0">
              <a:latin typeface="Gentium Plus"/>
              <a:ea typeface="华文楷体"/>
              <a:cs typeface="Gentium Plus"/>
            </a:endParaRPr>
          </a:p>
          <a:p>
            <a:r>
              <a:rPr lang="en-NZ" sz="1200" dirty="0" smtClean="0">
                <a:latin typeface="Gentium Plus"/>
                <a:ea typeface="华文楷体"/>
                <a:cs typeface="Gentium Plus"/>
              </a:rPr>
              <a:t>Bīnyáng Xīnqiáo </a:t>
            </a:r>
            <a:r>
              <a:rPr lang="zh-TW" altLang="en-US" sz="1200" dirty="0" smtClean="0">
                <a:latin typeface="Gentium Plus"/>
                <a:ea typeface="华文楷体"/>
                <a:cs typeface="Gentium Plus"/>
              </a:rPr>
              <a:t>賓陽新橋</a:t>
            </a:r>
            <a:r>
              <a:rPr lang="en-US" altLang="zh-TW" sz="1200" dirty="0" smtClean="0">
                <a:latin typeface="Gentium Plus"/>
                <a:ea typeface="华文楷体"/>
                <a:cs typeface="Gentium Plus"/>
              </a:rPr>
              <a:t>: </a:t>
            </a:r>
            <a:r>
              <a:rPr lang="en-AU" sz="1200" dirty="0" err="1" smtClean="0">
                <a:latin typeface="Gentium Plus"/>
                <a:ea typeface="华文楷体"/>
                <a:cs typeface="Gentium Plus"/>
              </a:rPr>
              <a:t>Qín</a:t>
            </a:r>
            <a:r>
              <a:rPr lang="en-AU" sz="1200" dirty="0" smtClean="0">
                <a:latin typeface="Gentium Plus"/>
                <a:ea typeface="华文楷体"/>
                <a:cs typeface="Gentium Plus"/>
              </a:rPr>
              <a:t> </a:t>
            </a:r>
            <a:r>
              <a:rPr lang="en-AU" sz="1200" dirty="0" err="1" smtClean="0">
                <a:latin typeface="Gentium Plus"/>
                <a:ea typeface="华文楷体"/>
                <a:cs typeface="Gentium Plus"/>
              </a:rPr>
              <a:t>Fèngyú</a:t>
            </a:r>
            <a:r>
              <a:rPr lang="en-AU" sz="1200" dirty="0" smtClean="0">
                <a:latin typeface="Gentium Plus"/>
                <a:ea typeface="华文楷体"/>
                <a:cs typeface="Gentium Plus"/>
              </a:rPr>
              <a:t> </a:t>
            </a:r>
            <a:r>
              <a:rPr lang="zh-CN" altLang="en-US" sz="1200" dirty="0" smtClean="0">
                <a:latin typeface="Gentium Plus"/>
                <a:ea typeface="华文楷体"/>
                <a:cs typeface="Gentium Plus"/>
              </a:rPr>
              <a:t>覃凤余</a:t>
            </a:r>
            <a:r>
              <a:rPr lang="en-AU" sz="1200" dirty="0" smtClean="0">
                <a:latin typeface="Gentium Plus"/>
                <a:ea typeface="华文楷体"/>
                <a:cs typeface="Gentium Plus"/>
              </a:rPr>
              <a:t>, </a:t>
            </a:r>
            <a:r>
              <a:rPr lang="en-AU" sz="1200" dirty="0" err="1" smtClean="0">
                <a:latin typeface="Gentium Plus"/>
                <a:ea typeface="华文楷体"/>
                <a:cs typeface="Gentium Plus"/>
              </a:rPr>
              <a:t>Qín</a:t>
            </a:r>
            <a:r>
              <a:rPr lang="en-AU" sz="1200" dirty="0" smtClean="0">
                <a:latin typeface="Gentium Plus"/>
                <a:ea typeface="华文楷体"/>
                <a:cs typeface="Gentium Plus"/>
              </a:rPr>
              <a:t> </a:t>
            </a:r>
            <a:r>
              <a:rPr lang="en-AU" sz="1200" dirty="0" err="1" smtClean="0">
                <a:latin typeface="Gentium Plus"/>
                <a:ea typeface="华文楷体"/>
                <a:cs typeface="Gentium Plus"/>
              </a:rPr>
              <a:t>Dōngshēng</a:t>
            </a:r>
            <a:r>
              <a:rPr lang="en-AU" sz="1200" dirty="0" smtClean="0">
                <a:latin typeface="Gentium Plus"/>
                <a:ea typeface="华文楷体"/>
                <a:cs typeface="Gentium Plus"/>
              </a:rPr>
              <a:t> </a:t>
            </a:r>
            <a:r>
              <a:rPr lang="zh-CN" altLang="en-US" sz="1200" dirty="0" smtClean="0">
                <a:latin typeface="Gentium Plus"/>
                <a:ea typeface="华文楷体"/>
                <a:cs typeface="Gentium Plus"/>
              </a:rPr>
              <a:t>覃东生</a:t>
            </a:r>
            <a:r>
              <a:rPr lang="en-AU" sz="1200" dirty="0" smtClean="0">
                <a:latin typeface="Gentium Plus"/>
                <a:ea typeface="华文楷体"/>
                <a:cs typeface="Gentium Plus"/>
              </a:rPr>
              <a:t> </a:t>
            </a:r>
            <a:r>
              <a:rPr lang="en-AU" sz="1200" dirty="0">
                <a:latin typeface="Gentium Plus"/>
                <a:ea typeface="华文楷体"/>
                <a:cs typeface="Gentium Plus"/>
              </a:rPr>
              <a:t>&amp; </a:t>
            </a:r>
            <a:r>
              <a:rPr lang="en-AU" sz="1200" dirty="0" err="1" smtClean="0">
                <a:latin typeface="Gentium Plus"/>
                <a:ea typeface="华文楷体"/>
                <a:cs typeface="Gentium Plus"/>
              </a:rPr>
              <a:t>Tián</a:t>
            </a:r>
            <a:r>
              <a:rPr lang="en-AU" sz="1200" dirty="0" smtClean="0">
                <a:latin typeface="Gentium Plus"/>
                <a:ea typeface="华文楷体"/>
                <a:cs typeface="Gentium Plus"/>
              </a:rPr>
              <a:t> </a:t>
            </a:r>
            <a:r>
              <a:rPr lang="en-AU" sz="1200" dirty="0" err="1" smtClean="0">
                <a:latin typeface="Gentium Plus"/>
                <a:ea typeface="华文楷体"/>
                <a:cs typeface="Gentium Plus"/>
              </a:rPr>
              <a:t>Chūnlái</a:t>
            </a:r>
            <a:r>
              <a:rPr lang="en-AU" sz="1200" dirty="0" smtClean="0">
                <a:latin typeface="Gentium Plus"/>
                <a:ea typeface="华文楷体"/>
                <a:cs typeface="Gentium Plus"/>
              </a:rPr>
              <a:t> </a:t>
            </a:r>
            <a:r>
              <a:rPr lang="zh-CN" altLang="en-US" sz="1200" dirty="0" smtClean="0">
                <a:latin typeface="Gentium Plus"/>
                <a:ea typeface="华文楷体"/>
                <a:cs typeface="Gentium Plus"/>
              </a:rPr>
              <a:t>田春来</a:t>
            </a:r>
            <a:r>
              <a:rPr lang="en-AU" sz="1200" dirty="0" smtClean="0">
                <a:latin typeface="Gentium Plus"/>
                <a:ea typeface="华文楷体"/>
                <a:cs typeface="Gentium Plus"/>
              </a:rPr>
              <a:t> (2016)</a:t>
            </a:r>
            <a:r>
              <a:rPr lang="en-US" sz="1200" dirty="0" smtClean="0">
                <a:effectLst/>
                <a:latin typeface="Gentium Plus"/>
                <a:ea typeface="华文楷体"/>
                <a:cs typeface="Gentium Plus"/>
              </a:rPr>
              <a:t> </a:t>
            </a:r>
            <a:endParaRPr lang="en-NZ" sz="1200" dirty="0" smtClean="0">
              <a:latin typeface="Gentium Plus"/>
              <a:ea typeface="华文楷体"/>
              <a:cs typeface="Gentium Plus"/>
            </a:endParaRPr>
          </a:p>
          <a:p>
            <a:r>
              <a:rPr lang="en-NZ" sz="1200" dirty="0" smtClean="0">
                <a:latin typeface="Gentium Plus"/>
                <a:ea typeface="华文楷体"/>
                <a:cs typeface="Gentium Plus"/>
              </a:rPr>
              <a:t>Chóngzuǒ Jiāngzhōu (</a:t>
            </a:r>
            <a:r>
              <a:rPr lang="en-NZ" sz="1200" i="1" dirty="0" smtClean="0">
                <a:latin typeface="Gentium Plus"/>
                <a:ea typeface="华文楷体"/>
                <a:cs typeface="Gentium Plus"/>
              </a:rPr>
              <a:t>Zhèyuánhuà</a:t>
            </a:r>
            <a:r>
              <a:rPr lang="en-NZ" sz="1200" dirty="0" smtClean="0">
                <a:latin typeface="Gentium Plus"/>
                <a:ea typeface="华文楷体"/>
                <a:cs typeface="Gentium Plus"/>
              </a:rPr>
              <a:t>) </a:t>
            </a:r>
            <a:r>
              <a:rPr lang="zh-TW" altLang="en-US" sz="1200" dirty="0" smtClean="0">
                <a:latin typeface="Gentium Plus"/>
                <a:ea typeface="华文楷体"/>
                <a:cs typeface="Gentium Plus"/>
              </a:rPr>
              <a:t>崇左江州</a:t>
            </a:r>
            <a:r>
              <a:rPr lang="en-US" altLang="zh-TW" sz="1200" dirty="0" smtClean="0">
                <a:latin typeface="Gentium Plus"/>
                <a:ea typeface="华文楷体"/>
                <a:cs typeface="Gentium Plus"/>
              </a:rPr>
              <a:t>(</a:t>
            </a:r>
            <a:r>
              <a:rPr lang="zh-TW" altLang="en-US" sz="1200" dirty="0" smtClean="0">
                <a:latin typeface="Gentium Plus"/>
                <a:ea typeface="华文楷体"/>
                <a:cs typeface="Gentium Plus"/>
              </a:rPr>
              <a:t>蔗園話</a:t>
            </a:r>
            <a:r>
              <a:rPr lang="en-US" altLang="zh-TW" sz="1200" dirty="0" smtClean="0">
                <a:latin typeface="Gentium Plus"/>
                <a:ea typeface="华文楷体"/>
                <a:cs typeface="Gentium Plus"/>
              </a:rPr>
              <a:t>): </a:t>
            </a:r>
            <a:r>
              <a:rPr lang="en-AU" sz="1200" dirty="0" err="1">
                <a:latin typeface="Gentium Plus"/>
                <a:ea typeface="华文楷体"/>
                <a:cs typeface="Gentium Plus"/>
              </a:rPr>
              <a:t>Lǐ</a:t>
            </a:r>
            <a:r>
              <a:rPr lang="en-AU" sz="1200" dirty="0">
                <a:latin typeface="Gentium Plus"/>
                <a:ea typeface="华文楷体"/>
                <a:cs typeface="Gentium Plus"/>
              </a:rPr>
              <a:t> </a:t>
            </a:r>
            <a:r>
              <a:rPr lang="en-AU" sz="1200" dirty="0" err="1">
                <a:latin typeface="Gentium Plus"/>
                <a:ea typeface="华文楷体"/>
                <a:cs typeface="Gentium Plus"/>
              </a:rPr>
              <a:t>Liánjìn</a:t>
            </a:r>
            <a:r>
              <a:rPr lang="en-AU" sz="1200" dirty="0">
                <a:latin typeface="Gentium Plus"/>
                <a:ea typeface="华文楷体"/>
                <a:cs typeface="Gentium Plus"/>
              </a:rPr>
              <a:t> </a:t>
            </a:r>
            <a:r>
              <a:rPr lang="en-US" sz="1200" dirty="0">
                <a:latin typeface="Gentium Plus"/>
                <a:ea typeface="华文楷体"/>
                <a:cs typeface="Gentium Plus"/>
              </a:rPr>
              <a:t>李连进</a:t>
            </a:r>
            <a:r>
              <a:rPr lang="en-AU" sz="1200" dirty="0">
                <a:latin typeface="Gentium Plus"/>
                <a:ea typeface="华文楷体"/>
                <a:cs typeface="Gentium Plus"/>
              </a:rPr>
              <a:t> &amp; </a:t>
            </a:r>
            <a:r>
              <a:rPr lang="en-AU" sz="1200" dirty="0" err="1">
                <a:latin typeface="Gentium Plus"/>
                <a:ea typeface="华文楷体"/>
                <a:cs typeface="Gentium Plus"/>
              </a:rPr>
              <a:t>Zhū</a:t>
            </a:r>
            <a:r>
              <a:rPr lang="en-AU" sz="1200" dirty="0">
                <a:latin typeface="Gentium Plus"/>
                <a:ea typeface="华文楷体"/>
                <a:cs typeface="Gentium Plus"/>
              </a:rPr>
              <a:t> </a:t>
            </a:r>
            <a:r>
              <a:rPr lang="en-AU" sz="1200" dirty="0" err="1">
                <a:latin typeface="Gentium Plus"/>
                <a:ea typeface="华文楷体"/>
                <a:cs typeface="Gentium Plus"/>
              </a:rPr>
              <a:t>Yàn’é</a:t>
            </a:r>
            <a:r>
              <a:rPr lang="en-AU" sz="1200" dirty="0">
                <a:latin typeface="Gentium Plus"/>
                <a:ea typeface="华文楷体"/>
                <a:cs typeface="Gentium Plus"/>
              </a:rPr>
              <a:t> </a:t>
            </a:r>
            <a:r>
              <a:rPr lang="en-US" sz="1200" dirty="0">
                <a:latin typeface="Gentium Plus"/>
                <a:ea typeface="华文楷体"/>
                <a:cs typeface="Gentium Plus"/>
              </a:rPr>
              <a:t>朱艳娥</a:t>
            </a:r>
            <a:r>
              <a:rPr lang="en-AU" sz="1200" dirty="0">
                <a:latin typeface="Gentium Plus"/>
                <a:ea typeface="华文楷体"/>
                <a:cs typeface="Gentium Plus"/>
              </a:rPr>
              <a:t> </a:t>
            </a:r>
            <a:r>
              <a:rPr lang="en-AU" sz="1200" dirty="0" smtClean="0">
                <a:latin typeface="Gentium Plus"/>
                <a:ea typeface="华文楷体"/>
                <a:cs typeface="Gentium Plus"/>
              </a:rPr>
              <a:t>(2009)</a:t>
            </a:r>
            <a:r>
              <a:rPr lang="en-US" sz="1200" dirty="0" smtClean="0">
                <a:effectLst/>
                <a:latin typeface="Gentium Plus"/>
                <a:ea typeface="华文楷体"/>
                <a:cs typeface="Gentium Plus"/>
              </a:rPr>
              <a:t> </a:t>
            </a:r>
            <a:endParaRPr lang="en-NZ" sz="1200" dirty="0" smtClean="0">
              <a:latin typeface="Gentium Plus"/>
              <a:ea typeface="华文楷体"/>
              <a:cs typeface="Gentium Plus"/>
            </a:endParaRPr>
          </a:p>
          <a:p>
            <a:r>
              <a:rPr lang="en-NZ" sz="1200" dirty="0" smtClean="0">
                <a:latin typeface="Gentium Plus"/>
                <a:ea typeface="华文楷体"/>
                <a:cs typeface="Gentium Plus"/>
              </a:rPr>
              <a:t>Héngzhōu Lǐngliáo </a:t>
            </a:r>
            <a:r>
              <a:rPr lang="zh-TW" altLang="en-US" sz="1200" dirty="0" smtClean="0">
                <a:latin typeface="Gentium Plus"/>
                <a:ea typeface="华文楷体"/>
                <a:cs typeface="Gentium Plus"/>
              </a:rPr>
              <a:t>橫洲嶺鷯</a:t>
            </a:r>
            <a:r>
              <a:rPr lang="en-US" altLang="zh-TW" sz="1200" dirty="0" smtClean="0">
                <a:latin typeface="Gentium Plus"/>
                <a:ea typeface="华文楷体"/>
                <a:cs typeface="Gentium Plus"/>
              </a:rPr>
              <a:t>: </a:t>
            </a:r>
            <a:r>
              <a:rPr lang="en-AU" sz="1200" dirty="0" err="1">
                <a:latin typeface="Gentium Plus"/>
                <a:ea typeface="华文楷体"/>
                <a:cs typeface="Gentium Plus"/>
              </a:rPr>
              <a:t>Bì</a:t>
            </a:r>
            <a:r>
              <a:rPr lang="en-AU" sz="1200" dirty="0">
                <a:latin typeface="Gentium Plus"/>
                <a:ea typeface="华文楷体"/>
                <a:cs typeface="Gentium Plus"/>
              </a:rPr>
              <a:t> </a:t>
            </a:r>
            <a:r>
              <a:rPr lang="en-AU" sz="1200" dirty="0" err="1">
                <a:latin typeface="Gentium Plus"/>
                <a:ea typeface="华文楷体"/>
                <a:cs typeface="Gentium Plus"/>
              </a:rPr>
              <a:t>Sīmíng</a:t>
            </a:r>
            <a:r>
              <a:rPr lang="en-AU" sz="1200" dirty="0">
                <a:latin typeface="Gentium Plus"/>
                <a:ea typeface="华文楷体"/>
                <a:cs typeface="Gentium Plus"/>
              </a:rPr>
              <a:t> </a:t>
            </a:r>
            <a:r>
              <a:rPr lang="zh-CN" altLang="en-US" sz="1200" dirty="0">
                <a:latin typeface="Gentium Plus"/>
                <a:ea typeface="华文楷体"/>
                <a:cs typeface="Gentium Plus"/>
              </a:rPr>
              <a:t>闭思明</a:t>
            </a:r>
            <a:r>
              <a:rPr lang="en-AU" sz="1200" dirty="0">
                <a:latin typeface="Gentium Plus"/>
                <a:ea typeface="华文楷体"/>
                <a:cs typeface="Gentium Plus"/>
              </a:rPr>
              <a:t> </a:t>
            </a:r>
            <a:r>
              <a:rPr lang="en-AU" sz="1200" dirty="0" smtClean="0">
                <a:latin typeface="Gentium Plus"/>
                <a:ea typeface="华文楷体"/>
                <a:cs typeface="Gentium Plus"/>
              </a:rPr>
              <a:t>(2003)</a:t>
            </a:r>
            <a:r>
              <a:rPr lang="en-US" sz="1200" dirty="0" smtClean="0">
                <a:effectLst/>
                <a:latin typeface="Gentium Plus"/>
                <a:ea typeface="华文楷体"/>
                <a:cs typeface="Gentium Plus"/>
              </a:rPr>
              <a:t> </a:t>
            </a:r>
            <a:endParaRPr lang="en-NZ" sz="1200" dirty="0" smtClean="0">
              <a:latin typeface="Gentium Plus"/>
              <a:ea typeface="华文楷体"/>
              <a:cs typeface="Gentium Plus"/>
            </a:endParaRPr>
          </a:p>
          <a:p>
            <a:r>
              <a:rPr lang="en-NZ" sz="1200" dirty="0" smtClean="0">
                <a:latin typeface="Gentium Plus"/>
                <a:ea typeface="华文楷体"/>
                <a:cs typeface="Gentium Plus"/>
              </a:rPr>
              <a:t>Línguì Wǔtōng </a:t>
            </a:r>
            <a:r>
              <a:rPr lang="zh-TW" altLang="en-US" sz="1200" dirty="0" smtClean="0">
                <a:latin typeface="Gentium Plus"/>
                <a:ea typeface="华文楷体"/>
                <a:cs typeface="Gentium Plus"/>
              </a:rPr>
              <a:t>臨桂五通</a:t>
            </a:r>
            <a:r>
              <a:rPr lang="en-NZ" sz="1200" dirty="0" smtClean="0">
                <a:latin typeface="Gentium Plus"/>
                <a:ea typeface="华文楷体"/>
                <a:cs typeface="Gentium Plus"/>
              </a:rPr>
              <a:t>: </a:t>
            </a:r>
            <a:r>
              <a:rPr lang="en-AU" sz="1200" dirty="0" err="1">
                <a:latin typeface="Gentium Plus"/>
                <a:ea typeface="华文楷体"/>
                <a:cs typeface="Gentium Plus"/>
              </a:rPr>
              <a:t>Zhōu</a:t>
            </a:r>
            <a:r>
              <a:rPr lang="en-AU" sz="1200" dirty="0">
                <a:latin typeface="Gentium Plus"/>
                <a:ea typeface="华文楷体"/>
                <a:cs typeface="Gentium Plus"/>
              </a:rPr>
              <a:t> </a:t>
            </a:r>
            <a:r>
              <a:rPr lang="en-AU" sz="1200" dirty="0" err="1">
                <a:latin typeface="Gentium Plus"/>
                <a:ea typeface="华文楷体"/>
                <a:cs typeface="Gentium Plus"/>
              </a:rPr>
              <a:t>Běnliáng</a:t>
            </a:r>
            <a:r>
              <a:rPr lang="en-AU" sz="1200" dirty="0">
                <a:latin typeface="Gentium Plus"/>
                <a:ea typeface="华文楷体"/>
                <a:cs typeface="Gentium Plus"/>
              </a:rPr>
              <a:t> </a:t>
            </a:r>
            <a:r>
              <a:rPr lang="zh-CN" altLang="en-US" sz="1200" dirty="0">
                <a:latin typeface="Gentium Plus"/>
                <a:ea typeface="华文楷体"/>
                <a:cs typeface="Gentium Plus"/>
              </a:rPr>
              <a:t>周本良</a:t>
            </a:r>
            <a:r>
              <a:rPr lang="en-AU" sz="1200" dirty="0">
                <a:latin typeface="Gentium Plus"/>
                <a:ea typeface="华文楷体"/>
                <a:cs typeface="Gentium Plus"/>
              </a:rPr>
              <a:t> </a:t>
            </a:r>
            <a:r>
              <a:rPr lang="en-AU" sz="1200" dirty="0" smtClean="0">
                <a:latin typeface="Gentium Plus"/>
                <a:ea typeface="华文楷体"/>
                <a:cs typeface="Gentium Plus"/>
              </a:rPr>
              <a:t>(2005)</a:t>
            </a:r>
            <a:r>
              <a:rPr lang="en-US" sz="1200" dirty="0" smtClean="0">
                <a:effectLst/>
                <a:latin typeface="Gentium Plus"/>
                <a:ea typeface="华文楷体"/>
                <a:cs typeface="Gentium Plus"/>
              </a:rPr>
              <a:t> </a:t>
            </a:r>
            <a:endParaRPr lang="en-NZ" sz="1200" dirty="0" smtClean="0">
              <a:latin typeface="Gentium Plus"/>
              <a:ea typeface="华文楷体"/>
              <a:cs typeface="Gentium Plus"/>
            </a:endParaRPr>
          </a:p>
          <a:p>
            <a:r>
              <a:rPr lang="en-NZ" sz="1200" dirty="0" smtClean="0">
                <a:latin typeface="Gentium Plus"/>
                <a:ea typeface="华文楷体"/>
                <a:cs typeface="Gentium Plus"/>
              </a:rPr>
              <a:t>Nánníng Wèizǐlù </a:t>
            </a:r>
            <a:r>
              <a:rPr lang="zh-TW" altLang="en-US" sz="1200" dirty="0" smtClean="0">
                <a:latin typeface="Gentium Plus"/>
                <a:ea typeface="华文楷体"/>
                <a:cs typeface="Gentium Plus"/>
              </a:rPr>
              <a:t>南寧位子碌</a:t>
            </a:r>
            <a:r>
              <a:rPr lang="en-US" altLang="zh-TW" sz="1200" dirty="0" smtClean="0">
                <a:latin typeface="Gentium Plus"/>
                <a:ea typeface="华文楷体"/>
                <a:cs typeface="Gentium Plus"/>
              </a:rPr>
              <a:t>: author’s fieldwork</a:t>
            </a:r>
          </a:p>
          <a:p>
            <a:r>
              <a:rPr lang="en-US" sz="1200" dirty="0" err="1" smtClean="0">
                <a:latin typeface="Gentium Plus"/>
                <a:ea typeface="华文楷体"/>
                <a:cs typeface="Gentium Plus"/>
              </a:rPr>
              <a:t>Sānjiāng</a:t>
            </a:r>
            <a:r>
              <a:rPr lang="en-US" sz="1200" dirty="0" smtClean="0">
                <a:latin typeface="Gentium Plus"/>
                <a:ea typeface="华文楷体"/>
                <a:cs typeface="Gentium Plus"/>
              </a:rPr>
              <a:t> (</a:t>
            </a:r>
            <a:r>
              <a:rPr lang="en-US" sz="1200" i="1" dirty="0" err="1" smtClean="0">
                <a:latin typeface="Gentium Plus"/>
                <a:ea typeface="华文楷体"/>
                <a:cs typeface="Gentium Plus"/>
              </a:rPr>
              <a:t>Liùjiǎhuà</a:t>
            </a:r>
            <a:r>
              <a:rPr lang="en-US" sz="1200" dirty="0" smtClean="0">
                <a:latin typeface="Gentium Plus"/>
                <a:ea typeface="华文楷体"/>
                <a:cs typeface="Gentium Plus"/>
              </a:rPr>
              <a:t>) </a:t>
            </a:r>
            <a:r>
              <a:rPr lang="zh-CN" altLang="en-US" sz="1200" dirty="0" smtClean="0">
                <a:latin typeface="Gentium Plus"/>
                <a:ea typeface="华文楷体"/>
                <a:cs typeface="Gentium Plus"/>
              </a:rPr>
              <a:t>三江</a:t>
            </a:r>
            <a:r>
              <a:rPr lang="en-US" altLang="zh-CN" sz="1200" dirty="0" smtClean="0">
                <a:latin typeface="Gentium Plus"/>
                <a:ea typeface="华文楷体"/>
                <a:cs typeface="Gentium Plus"/>
              </a:rPr>
              <a:t>(</a:t>
            </a:r>
            <a:r>
              <a:rPr lang="zh-CN" altLang="en-US" sz="1200" dirty="0" smtClean="0">
                <a:latin typeface="Gentium Plus"/>
                <a:ea typeface="华文楷体"/>
                <a:cs typeface="Gentium Plus"/>
              </a:rPr>
              <a:t>六甲</a:t>
            </a:r>
            <a:r>
              <a:rPr lang="zh-TW" altLang="en-US" sz="1200" dirty="0" smtClean="0">
                <a:latin typeface="Gentium Plus"/>
                <a:ea typeface="华文楷体"/>
                <a:cs typeface="Gentium Plus"/>
              </a:rPr>
              <a:t>話</a:t>
            </a:r>
            <a:r>
              <a:rPr lang="en-US" altLang="zh-TW" sz="1200" dirty="0" smtClean="0">
                <a:latin typeface="Gentium Plus"/>
                <a:ea typeface="华文楷体"/>
                <a:cs typeface="Gentium Plus"/>
              </a:rPr>
              <a:t>)</a:t>
            </a:r>
            <a:r>
              <a:rPr lang="en-US" altLang="zh-CN" sz="1200" dirty="0" smtClean="0">
                <a:latin typeface="Gentium Plus"/>
                <a:ea typeface="华文楷体"/>
                <a:cs typeface="Gentium Plus"/>
              </a:rPr>
              <a:t>: </a:t>
            </a:r>
            <a:r>
              <a:rPr lang="en-AU" sz="1200" dirty="0" err="1">
                <a:latin typeface="Gentium Plus"/>
                <a:ea typeface="华文楷体"/>
                <a:cs typeface="Gentium Plus"/>
              </a:rPr>
              <a:t>Wéi</a:t>
            </a:r>
            <a:r>
              <a:rPr lang="en-AU" sz="1200" dirty="0">
                <a:latin typeface="Gentium Plus"/>
                <a:ea typeface="华文楷体"/>
                <a:cs typeface="Gentium Plus"/>
              </a:rPr>
              <a:t> </a:t>
            </a:r>
            <a:r>
              <a:rPr lang="en-AU" sz="1200" dirty="0" err="1">
                <a:latin typeface="Gentium Plus"/>
                <a:ea typeface="华文楷体"/>
                <a:cs typeface="Gentium Plus"/>
              </a:rPr>
              <a:t>Yùjuān</a:t>
            </a:r>
            <a:r>
              <a:rPr lang="en-AU" sz="1200" dirty="0">
                <a:latin typeface="Gentium Plus"/>
                <a:ea typeface="华文楷体"/>
                <a:cs typeface="Gentium Plus"/>
              </a:rPr>
              <a:t> </a:t>
            </a:r>
            <a:r>
              <a:rPr lang="zh-CN" altLang="en-US" sz="1200" dirty="0">
                <a:latin typeface="Gentium Plus"/>
                <a:ea typeface="华文楷体"/>
                <a:cs typeface="Gentium Plus"/>
              </a:rPr>
              <a:t>韦玉娟</a:t>
            </a:r>
            <a:r>
              <a:rPr lang="en-AU" sz="1200" dirty="0">
                <a:latin typeface="Gentium Plus"/>
                <a:ea typeface="华文楷体"/>
                <a:cs typeface="Gentium Plus"/>
              </a:rPr>
              <a:t> </a:t>
            </a:r>
            <a:r>
              <a:rPr lang="en-AU" sz="1200" dirty="0" smtClean="0">
                <a:latin typeface="Gentium Plus"/>
                <a:ea typeface="华文楷体"/>
                <a:cs typeface="Gentium Plus"/>
              </a:rPr>
              <a:t>(2007)</a:t>
            </a:r>
            <a:r>
              <a:rPr lang="en-US" sz="1200" dirty="0" smtClean="0">
                <a:effectLst/>
                <a:latin typeface="Gentium Plus"/>
                <a:ea typeface="华文楷体"/>
                <a:cs typeface="Gentium Plus"/>
              </a:rPr>
              <a:t> </a:t>
            </a:r>
            <a:r>
              <a:rPr lang="en-US" altLang="zh-CN" sz="1200" dirty="0" smtClean="0">
                <a:latin typeface="Gentium Plus"/>
                <a:ea typeface="华文楷体"/>
                <a:cs typeface="Gentium Plus"/>
              </a:rPr>
              <a:t> </a:t>
            </a:r>
          </a:p>
          <a:p>
            <a:r>
              <a:rPr lang="en-US" sz="1200" dirty="0" err="1" smtClean="0">
                <a:latin typeface="Gentium Plus"/>
                <a:ea typeface="华文楷体"/>
                <a:cs typeface="Gentium Plus"/>
              </a:rPr>
              <a:t>Yízhōu</a:t>
            </a:r>
            <a:r>
              <a:rPr lang="en-US" sz="1200" dirty="0" smtClean="0">
                <a:latin typeface="Gentium Plus"/>
                <a:ea typeface="华文楷体"/>
                <a:cs typeface="Gentium Plus"/>
              </a:rPr>
              <a:t> </a:t>
            </a:r>
            <a:r>
              <a:rPr lang="en-US" sz="1200" dirty="0" err="1" smtClean="0">
                <a:latin typeface="Gentium Plus"/>
                <a:ea typeface="华文楷体"/>
                <a:cs typeface="Gentium Plus"/>
              </a:rPr>
              <a:t>Déshèng</a:t>
            </a:r>
            <a:r>
              <a:rPr lang="en-US" sz="1200" dirty="0" smtClean="0">
                <a:latin typeface="Gentium Plus"/>
                <a:ea typeface="华文楷体"/>
                <a:cs typeface="Gentium Plus"/>
              </a:rPr>
              <a:t> (</a:t>
            </a:r>
            <a:r>
              <a:rPr lang="en-US" sz="1200" i="1" dirty="0" err="1" smtClean="0">
                <a:latin typeface="Gentium Plus"/>
                <a:ea typeface="华文楷体"/>
                <a:cs typeface="Gentium Plus"/>
              </a:rPr>
              <a:t>Bǎixìnghuà</a:t>
            </a:r>
            <a:r>
              <a:rPr lang="en-US" sz="1200" dirty="0" smtClean="0">
                <a:latin typeface="Gentium Plus"/>
                <a:ea typeface="华文楷体"/>
                <a:cs typeface="Gentium Plus"/>
              </a:rPr>
              <a:t>) </a:t>
            </a:r>
            <a:r>
              <a:rPr lang="zh-TW" altLang="en-US" sz="1200" dirty="0" smtClean="0">
                <a:latin typeface="Gentium Plus"/>
                <a:ea typeface="华文楷体"/>
                <a:cs typeface="Gentium Plus"/>
              </a:rPr>
              <a:t>宜州得勝</a:t>
            </a:r>
            <a:r>
              <a:rPr lang="en-US" altLang="zh-TW" sz="1200" dirty="0" smtClean="0">
                <a:latin typeface="Gentium Plus"/>
                <a:ea typeface="华文楷体"/>
                <a:cs typeface="Gentium Plus"/>
              </a:rPr>
              <a:t>(</a:t>
            </a:r>
            <a:r>
              <a:rPr lang="zh-TW" altLang="en-US" sz="1200" dirty="0" smtClean="0">
                <a:latin typeface="Gentium Plus"/>
                <a:ea typeface="华文楷体"/>
                <a:cs typeface="Gentium Plus"/>
              </a:rPr>
              <a:t>百姓話</a:t>
            </a:r>
            <a:r>
              <a:rPr lang="en-US" altLang="zh-TW" sz="1200" dirty="0" smtClean="0">
                <a:latin typeface="Gentium Plus"/>
                <a:ea typeface="华文楷体"/>
                <a:cs typeface="Gentium Plus"/>
              </a:rPr>
              <a:t>): </a:t>
            </a:r>
            <a:r>
              <a:rPr lang="en-US" sz="1200" dirty="0" err="1" smtClean="0">
                <a:latin typeface="Gentium Plus"/>
                <a:ea typeface="华文楷体"/>
                <a:cs typeface="Gentium Plus"/>
              </a:rPr>
              <a:t>Xiè</a:t>
            </a:r>
            <a:r>
              <a:rPr lang="en-US" sz="1200" dirty="0" smtClean="0">
                <a:latin typeface="Gentium Plus"/>
                <a:ea typeface="华文楷体"/>
                <a:cs typeface="Gentium Plus"/>
              </a:rPr>
              <a:t> </a:t>
            </a:r>
            <a:r>
              <a:rPr lang="en-US" sz="1200" dirty="0" err="1" smtClean="0">
                <a:latin typeface="Gentium Plus"/>
                <a:ea typeface="华文楷体"/>
                <a:cs typeface="Gentium Plus"/>
              </a:rPr>
              <a:t>Jiànyóu</a:t>
            </a:r>
            <a:r>
              <a:rPr lang="en-US" sz="1200" dirty="0" smtClean="0">
                <a:latin typeface="Gentium Plus"/>
                <a:ea typeface="华文楷体"/>
                <a:cs typeface="Gentium Plus"/>
              </a:rPr>
              <a:t> </a:t>
            </a:r>
            <a:r>
              <a:rPr lang="zh-CN" altLang="en-US" sz="1200" dirty="0" smtClean="0">
                <a:latin typeface="Gentium Plus"/>
                <a:ea typeface="华文楷体"/>
                <a:cs typeface="Gentium Plus"/>
              </a:rPr>
              <a:t>谢建猷</a:t>
            </a:r>
            <a:r>
              <a:rPr lang="en-US" sz="1200" dirty="0" smtClean="0">
                <a:latin typeface="Gentium Plus"/>
                <a:ea typeface="华文楷体"/>
                <a:cs typeface="Gentium Plus"/>
              </a:rPr>
              <a:t> (2007)</a:t>
            </a:r>
          </a:p>
          <a:p>
            <a:r>
              <a:rPr lang="en-US" sz="1200" dirty="0" err="1" smtClean="0">
                <a:latin typeface="Gentium Plus"/>
                <a:ea typeface="华文楷体"/>
                <a:cs typeface="Gentium Plus"/>
              </a:rPr>
              <a:t>Yǒngfú</a:t>
            </a:r>
            <a:r>
              <a:rPr lang="en-US" sz="1200" dirty="0" smtClean="0">
                <a:latin typeface="Gentium Plus"/>
                <a:ea typeface="华文楷体"/>
                <a:cs typeface="Gentium Plus"/>
              </a:rPr>
              <a:t> </a:t>
            </a:r>
            <a:r>
              <a:rPr lang="en-US" sz="1200" dirty="0" err="1" smtClean="0">
                <a:latin typeface="Gentium Plus"/>
                <a:ea typeface="华文楷体"/>
                <a:cs typeface="Gentium Plus"/>
              </a:rPr>
              <a:t>Táoch</a:t>
            </a:r>
            <a:r>
              <a:rPr lang="en-US" altLang="zh-TW" sz="1200" dirty="0" err="1" smtClean="0">
                <a:latin typeface="Gentium Plus"/>
                <a:ea typeface="华文楷体"/>
                <a:cs typeface="Gentium Plus"/>
              </a:rPr>
              <a:t>én</a:t>
            </a:r>
            <a:r>
              <a:rPr lang="en-US" sz="1200" dirty="0" err="1" smtClean="0">
                <a:latin typeface="Gentium Plus"/>
                <a:ea typeface="华文楷体"/>
                <a:cs typeface="Gentium Plus"/>
              </a:rPr>
              <a:t>g</a:t>
            </a:r>
            <a:r>
              <a:rPr lang="en-US" sz="1200" dirty="0" smtClean="0">
                <a:latin typeface="Gentium Plus"/>
                <a:ea typeface="华文楷体"/>
                <a:cs typeface="Gentium Plus"/>
              </a:rPr>
              <a:t> </a:t>
            </a:r>
            <a:r>
              <a:rPr lang="zh-TW" altLang="en-US" sz="1200" dirty="0" smtClean="0">
                <a:latin typeface="Gentium Plus"/>
                <a:ea typeface="华文楷体"/>
                <a:cs typeface="Gentium Plus"/>
              </a:rPr>
              <a:t>永福桃城</a:t>
            </a:r>
            <a:r>
              <a:rPr lang="en-US" sz="1200" dirty="0" smtClean="0">
                <a:latin typeface="Gentium Plus"/>
                <a:ea typeface="华文楷体"/>
                <a:cs typeface="Gentium Plus"/>
              </a:rPr>
              <a:t>: </a:t>
            </a:r>
            <a:r>
              <a:rPr lang="en-US" sz="1200" dirty="0" err="1" smtClean="0">
                <a:latin typeface="Gentium Plus"/>
                <a:ea typeface="华文楷体"/>
                <a:cs typeface="Gentium Plus"/>
              </a:rPr>
              <a:t>Xiè</a:t>
            </a:r>
            <a:r>
              <a:rPr lang="en-US" sz="1200" dirty="0" smtClean="0">
                <a:latin typeface="Gentium Plus"/>
                <a:ea typeface="华文楷体"/>
                <a:cs typeface="Gentium Plus"/>
              </a:rPr>
              <a:t> </a:t>
            </a:r>
            <a:r>
              <a:rPr lang="en-US" sz="1200" dirty="0" err="1" smtClean="0">
                <a:latin typeface="Gentium Plus"/>
                <a:ea typeface="华文楷体"/>
                <a:cs typeface="Gentium Plus"/>
              </a:rPr>
              <a:t>Jiànyóu</a:t>
            </a:r>
            <a:r>
              <a:rPr lang="en-US" sz="1200" dirty="0" smtClean="0">
                <a:latin typeface="Gentium Plus"/>
                <a:ea typeface="华文楷体"/>
                <a:cs typeface="Gentium Plus"/>
              </a:rPr>
              <a:t> </a:t>
            </a:r>
            <a:r>
              <a:rPr lang="zh-CN" altLang="en-US" sz="1200" dirty="0" smtClean="0">
                <a:latin typeface="Gentium Plus"/>
                <a:ea typeface="华文楷体"/>
                <a:cs typeface="Gentium Plus"/>
              </a:rPr>
              <a:t>谢建猷</a:t>
            </a:r>
            <a:r>
              <a:rPr lang="en-US" sz="1200" dirty="0" smtClean="0">
                <a:latin typeface="Gentium Plus"/>
                <a:ea typeface="华文楷体"/>
                <a:cs typeface="Gentium Plus"/>
              </a:rPr>
              <a:t> (2007)</a:t>
            </a:r>
            <a:endParaRPr lang="en-NZ" sz="1200" dirty="0" smtClean="0">
              <a:latin typeface="Gentium Plus"/>
              <a:ea typeface="华文楷体"/>
              <a:cs typeface="Gentium Plus"/>
            </a:endParaRPr>
          </a:p>
          <a:p>
            <a:endParaRPr lang="en-NZ" sz="1200" dirty="0" smtClean="0">
              <a:latin typeface="Gentium Plus"/>
              <a:ea typeface="华文楷体"/>
              <a:cs typeface="Gentium Plus"/>
            </a:endParaRPr>
          </a:p>
          <a:p>
            <a:r>
              <a:rPr lang="en-NZ" sz="1200" dirty="0" smtClean="0">
                <a:latin typeface="Gentium Plus"/>
                <a:ea typeface="华文楷体"/>
                <a:cs typeface="Gentium Plus"/>
              </a:rPr>
              <a:t>Mandarin:</a:t>
            </a:r>
            <a:endParaRPr lang="en-NZ" sz="1200" dirty="0">
              <a:latin typeface="Gentium Plus"/>
              <a:ea typeface="华文楷体"/>
              <a:cs typeface="Gentium Plus"/>
            </a:endParaRPr>
          </a:p>
          <a:p>
            <a:r>
              <a:rPr lang="en-NZ" sz="1200" dirty="0" smtClean="0">
                <a:latin typeface="Gentium Plus"/>
                <a:ea typeface="华文楷体"/>
                <a:cs typeface="Gentium Plus"/>
              </a:rPr>
              <a:t>Standard Mandarin: general knowledge</a:t>
            </a:r>
          </a:p>
          <a:p>
            <a:r>
              <a:rPr lang="en-NZ" sz="1200" dirty="0" smtClean="0">
                <a:latin typeface="Gentium Plus"/>
                <a:ea typeface="华文楷体"/>
                <a:cs typeface="Gentium Plus"/>
              </a:rPr>
              <a:t>Old Nánníng Mandarin </a:t>
            </a:r>
            <a:r>
              <a:rPr lang="zh-TW" altLang="en-US" sz="1200" dirty="0" smtClean="0">
                <a:latin typeface="Gentium Plus"/>
                <a:ea typeface="华文楷体"/>
                <a:cs typeface="Gentium Plus"/>
              </a:rPr>
              <a:t>邕州官話</a:t>
            </a:r>
            <a:r>
              <a:rPr lang="en-US" altLang="zh-TW" sz="1200" dirty="0" smtClean="0">
                <a:latin typeface="Gentium Plus"/>
                <a:ea typeface="华文楷体"/>
                <a:cs typeface="Gentium Plus"/>
              </a:rPr>
              <a:t>: </a:t>
            </a:r>
            <a:r>
              <a:rPr lang="en-US" altLang="zh-TW" sz="1200" dirty="0" err="1" smtClean="0">
                <a:latin typeface="Gentium Plus"/>
                <a:ea typeface="华文楷体"/>
                <a:cs typeface="Gentium Plus"/>
              </a:rPr>
              <a:t>Zhōu</a:t>
            </a:r>
            <a:r>
              <a:rPr lang="en-US" altLang="zh-TW" sz="1200" dirty="0" smtClean="0">
                <a:latin typeface="Gentium Plus"/>
                <a:ea typeface="华文楷体"/>
                <a:cs typeface="Gentium Plus"/>
              </a:rPr>
              <a:t> </a:t>
            </a:r>
            <a:r>
              <a:rPr lang="en-US" altLang="zh-TW" sz="1200" dirty="0" err="1" smtClean="0">
                <a:latin typeface="Gentium Plus"/>
                <a:ea typeface="华文楷体"/>
                <a:cs typeface="Gentium Plus"/>
              </a:rPr>
              <a:t>Běnliáng</a:t>
            </a:r>
            <a:r>
              <a:rPr lang="en-US" altLang="zh-TW" sz="1200" dirty="0" smtClean="0">
                <a:latin typeface="Gentium Plus"/>
                <a:ea typeface="华文楷体"/>
                <a:cs typeface="Gentium Plus"/>
              </a:rPr>
              <a:t> </a:t>
            </a:r>
            <a:r>
              <a:rPr lang="zh-CN" altLang="en-US" sz="1200" dirty="0" smtClean="0">
                <a:latin typeface="Gentium Plus"/>
                <a:ea typeface="华文楷体"/>
                <a:cs typeface="Gentium Plus"/>
              </a:rPr>
              <a:t>周本良</a:t>
            </a:r>
            <a:r>
              <a:rPr lang="en-US" altLang="zh-CN" sz="1200" dirty="0" smtClean="0">
                <a:latin typeface="Gentium Plus"/>
                <a:ea typeface="华文楷体"/>
                <a:cs typeface="Gentium Plus"/>
              </a:rPr>
              <a:t> et al. (2006)</a:t>
            </a:r>
            <a:endParaRPr lang="en-NZ" sz="1200" dirty="0" smtClean="0">
              <a:latin typeface="Gentium Plus"/>
              <a:ea typeface="华文楷体"/>
              <a:cs typeface="Gentium Plus"/>
            </a:endParaRPr>
          </a:p>
        </p:txBody>
      </p:sp>
    </p:spTree>
    <p:extLst>
      <p:ext uri="{BB962C8B-B14F-4D97-AF65-F5344CB8AC3E}">
        <p14:creationId xmlns:p14="http://schemas.microsoft.com/office/powerpoint/2010/main" val="321144459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8"/>
            <a:ext cx="8229600" cy="6172200"/>
          </a:xfrm>
        </p:spPr>
        <p:txBody>
          <a:bodyPr>
            <a:normAutofit/>
          </a:bodyPr>
          <a:lstStyle/>
          <a:p>
            <a:pPr marL="0" indent="0">
              <a:spcBef>
                <a:spcPts val="0"/>
              </a:spcBef>
              <a:buNone/>
            </a:pPr>
            <a:r>
              <a:rPr lang="en-US" altLang="zh-TW" sz="2600" dirty="0" smtClean="0">
                <a:latin typeface="Arial"/>
                <a:ea typeface="华文楷体"/>
                <a:cs typeface="Arial"/>
              </a:rPr>
              <a:t>high rising </a:t>
            </a:r>
            <a:r>
              <a:rPr lang="en-US" altLang="zh-TW" sz="2600" dirty="0" err="1" smtClean="0">
                <a:latin typeface="Arial"/>
                <a:ea typeface="华文楷体"/>
                <a:cs typeface="Arial"/>
              </a:rPr>
              <a:t>suprafix</a:t>
            </a:r>
            <a:r>
              <a:rPr lang="en-US" altLang="zh-TW" sz="2600" dirty="0" smtClean="0">
                <a:latin typeface="Arial"/>
                <a:ea typeface="华文楷体"/>
                <a:cs typeface="Arial"/>
              </a:rPr>
              <a:t> [ ˧˥ ]: very common </a:t>
            </a:r>
          </a:p>
          <a:p>
            <a:pPr marL="0" indent="0">
              <a:spcBef>
                <a:spcPts val="0"/>
              </a:spcBef>
              <a:buNone/>
            </a:pPr>
            <a:endParaRPr lang="en-US" altLang="zh-TW" sz="2600" dirty="0" smtClean="0">
              <a:latin typeface="Arial"/>
              <a:ea typeface="华文楷体"/>
              <a:cs typeface="Arial"/>
            </a:endParaRPr>
          </a:p>
          <a:p>
            <a:pPr marL="0" indent="0">
              <a:spcBef>
                <a:spcPts val="0"/>
              </a:spcBef>
              <a:buNone/>
            </a:pPr>
            <a:r>
              <a:rPr lang="en-US" altLang="zh-TW" sz="2600" dirty="0" smtClean="0">
                <a:latin typeface="Arial"/>
                <a:ea typeface="华文楷体"/>
                <a:cs typeface="Arial"/>
              </a:rPr>
              <a:t>e.g. </a:t>
            </a:r>
            <a:r>
              <a:rPr lang="zh-TW" altLang="en-US" sz="2600" dirty="0" smtClean="0">
                <a:latin typeface="华文楷体"/>
                <a:ea typeface="华文楷体"/>
                <a:cs typeface="华文楷体"/>
              </a:rPr>
              <a:t>妹</a:t>
            </a:r>
            <a:r>
              <a:rPr lang="en-US" altLang="zh-TW" sz="2600" dirty="0" smtClean="0">
                <a:latin typeface="华文楷体"/>
                <a:ea typeface="华文楷体"/>
                <a:cs typeface="华文楷体"/>
              </a:rPr>
              <a:t> </a:t>
            </a:r>
            <a:r>
              <a:rPr lang="en-US" altLang="zh-TW" sz="2600" i="1" dirty="0" err="1" smtClean="0">
                <a:latin typeface="Gentium Plus"/>
                <a:ea typeface="华文楷体"/>
                <a:cs typeface="Gentium Plus"/>
              </a:rPr>
              <a:t>mui</a:t>
            </a:r>
            <a:r>
              <a:rPr lang="en-US" altLang="zh-TW" sz="2600" i="1" dirty="0">
                <a:latin typeface="Gentium Plus"/>
                <a:ea typeface="华文楷体"/>
                <a:cs typeface="Gentium Plus"/>
              </a:rPr>
              <a:t> </a:t>
            </a:r>
            <a:r>
              <a:rPr lang="en-US" altLang="zh-TW" sz="2600" i="1" dirty="0" smtClean="0">
                <a:latin typeface="Gentium Plus"/>
                <a:ea typeface="华文楷体"/>
                <a:cs typeface="Gentium Plus"/>
              </a:rPr>
              <a:t>6 </a:t>
            </a:r>
            <a:r>
              <a:rPr lang="en-US" altLang="zh-TW" sz="2600" dirty="0" smtClean="0">
                <a:latin typeface="Gentium Plus"/>
                <a:ea typeface="华文楷体"/>
                <a:cs typeface="Gentium Plus"/>
              </a:rPr>
              <a:t>[ ˨ ]</a:t>
            </a:r>
            <a:r>
              <a:rPr lang="en-US" altLang="zh-TW" sz="2600" i="1" dirty="0" smtClean="0">
                <a:latin typeface="Gentium Plus"/>
                <a:ea typeface="华文楷体"/>
                <a:cs typeface="Gentium Plus"/>
              </a:rPr>
              <a:t> &gt; 2</a:t>
            </a:r>
            <a:r>
              <a:rPr lang="en-US" altLang="zh-TW" sz="2600" dirty="0" smtClean="0">
                <a:latin typeface="Gentium Plus"/>
                <a:ea typeface="华文楷体"/>
                <a:cs typeface="Gentium Plus"/>
              </a:rPr>
              <a:t> [˧˥ ] ‘</a:t>
            </a:r>
            <a:r>
              <a:rPr lang="en-US" altLang="zh-TW" sz="2600" dirty="0">
                <a:latin typeface="Gentium Plus"/>
                <a:ea typeface="华文楷体"/>
                <a:cs typeface="Gentium Plus"/>
              </a:rPr>
              <a:t>younger sister</a:t>
            </a:r>
            <a:r>
              <a:rPr lang="en-US" altLang="zh-TW" sz="2600" dirty="0" smtClean="0">
                <a:latin typeface="Gentium Plus"/>
                <a:ea typeface="华文楷体"/>
                <a:cs typeface="Gentium Plus"/>
              </a:rPr>
              <a:t>’ </a:t>
            </a:r>
            <a:r>
              <a:rPr lang="en-US" altLang="zh-TW" sz="2000" dirty="0" smtClean="0">
                <a:latin typeface="Gentium Plus"/>
                <a:ea typeface="华文楷体"/>
                <a:cs typeface="Gentium Plus"/>
              </a:rPr>
              <a:t>(independent word)</a:t>
            </a:r>
            <a:endParaRPr lang="en-NZ" altLang="zh-TW" sz="2000" dirty="0">
              <a:latin typeface="Gentium Plus"/>
              <a:ea typeface="华文楷体"/>
              <a:cs typeface="Gentium Plus"/>
            </a:endParaRPr>
          </a:p>
          <a:p>
            <a:pPr marL="0" indent="0">
              <a:spcBef>
                <a:spcPts val="0"/>
              </a:spcBef>
              <a:buNone/>
            </a:pPr>
            <a:endParaRPr lang="zh-TW" altLang="en-US" sz="2600" dirty="0" smtClean="0">
              <a:latin typeface="Gentium Plus"/>
              <a:ea typeface="华文楷体"/>
              <a:cs typeface="Gentium Plus"/>
            </a:endParaRPr>
          </a:p>
          <a:p>
            <a:pPr marL="0" indent="0">
              <a:spcBef>
                <a:spcPts val="0"/>
              </a:spcBef>
              <a:buNone/>
            </a:pPr>
            <a:r>
              <a:rPr lang="zh-TW" altLang="en-US" sz="2600" dirty="0" smtClean="0">
                <a:latin typeface="Gentium Plus"/>
                <a:ea typeface="华文楷体"/>
                <a:cs typeface="Gentium Plus"/>
              </a:rPr>
              <a:t>我		個		妹</a:t>
            </a:r>
            <a:r>
              <a:rPr lang="en-US" altLang="zh-TW" sz="2600" dirty="0" smtClean="0">
                <a:latin typeface="Gentium Plus"/>
                <a:ea typeface="华文楷体"/>
                <a:cs typeface="Gentium Plus"/>
              </a:rPr>
              <a:t> </a:t>
            </a:r>
          </a:p>
          <a:p>
            <a:pPr marL="0" indent="0">
              <a:spcBef>
                <a:spcPts val="0"/>
              </a:spcBef>
              <a:buNone/>
            </a:pPr>
            <a:r>
              <a:rPr lang="en-US" altLang="zh-TW" sz="2600" i="1" dirty="0" err="1" smtClean="0">
                <a:latin typeface="Gentium Plus"/>
                <a:ea typeface="华文楷体"/>
                <a:cs typeface="Gentium Plus"/>
              </a:rPr>
              <a:t>ŋɔ</a:t>
            </a:r>
            <a:r>
              <a:rPr lang="en-US" altLang="zh-TW" sz="2600" i="1" dirty="0">
                <a:latin typeface="Gentium Plus"/>
                <a:ea typeface="华文楷体"/>
                <a:cs typeface="Gentium Plus"/>
              </a:rPr>
              <a:t> </a:t>
            </a:r>
            <a:r>
              <a:rPr lang="en-US" altLang="zh-TW" sz="2600" i="1" dirty="0" smtClean="0">
                <a:latin typeface="Gentium Plus"/>
                <a:ea typeface="华文楷体"/>
                <a:cs typeface="Gentium Plus"/>
              </a:rPr>
              <a:t>5	</a:t>
            </a:r>
            <a:r>
              <a:rPr lang="en-US" altLang="zh-TW" sz="2600" i="1" dirty="0" err="1" smtClean="0">
                <a:latin typeface="Gentium Plus"/>
                <a:ea typeface="华文楷体"/>
                <a:cs typeface="Gentium Plus"/>
              </a:rPr>
              <a:t>kɔ</a:t>
            </a:r>
            <a:r>
              <a:rPr lang="en-US" altLang="zh-TW" sz="2600" i="1" dirty="0">
                <a:latin typeface="Gentium Plus"/>
                <a:ea typeface="华文楷体"/>
                <a:cs typeface="Gentium Plus"/>
              </a:rPr>
              <a:t> </a:t>
            </a:r>
            <a:r>
              <a:rPr lang="en-US" altLang="zh-TW" sz="2600" i="1" dirty="0" smtClean="0">
                <a:latin typeface="Gentium Plus"/>
                <a:ea typeface="华文楷体"/>
                <a:cs typeface="Gentium Plus"/>
              </a:rPr>
              <a:t>3 	</a:t>
            </a:r>
            <a:r>
              <a:rPr lang="en-US" altLang="zh-TW" sz="2600" i="1" dirty="0" err="1" smtClean="0">
                <a:latin typeface="Gentium Plus"/>
                <a:ea typeface="华文楷体"/>
                <a:cs typeface="Gentium Plus"/>
              </a:rPr>
              <a:t>mui</a:t>
            </a:r>
            <a:r>
              <a:rPr lang="en-US" altLang="zh-TW" sz="2600" i="1" dirty="0">
                <a:latin typeface="Gentium Plus"/>
                <a:ea typeface="华文楷体"/>
                <a:cs typeface="Gentium Plus"/>
              </a:rPr>
              <a:t> </a:t>
            </a:r>
            <a:r>
              <a:rPr lang="en-US" altLang="zh-TW" sz="2600" i="1" dirty="0" smtClean="0">
                <a:latin typeface="Gentium Plus"/>
                <a:ea typeface="华文楷体"/>
                <a:cs typeface="Gentium Plus"/>
              </a:rPr>
              <a:t>6 </a:t>
            </a:r>
            <a:r>
              <a:rPr lang="en-US" altLang="zh-TW" sz="2600" b="1" i="1" dirty="0" smtClean="0">
                <a:latin typeface="Gentium Plus"/>
                <a:ea typeface="华文楷体"/>
                <a:cs typeface="Gentium Plus"/>
              </a:rPr>
              <a:t>&gt; 2</a:t>
            </a:r>
          </a:p>
          <a:p>
            <a:pPr marL="0" indent="0">
              <a:spcBef>
                <a:spcPts val="0"/>
              </a:spcBef>
              <a:buNone/>
            </a:pPr>
            <a:r>
              <a:rPr lang="en-US" altLang="zh-TW" sz="2600" cap="small" dirty="0" smtClean="0">
                <a:latin typeface="Gentium Plus"/>
                <a:ea typeface="华文楷体"/>
                <a:cs typeface="Gentium Plus"/>
              </a:rPr>
              <a:t>1sg 	</a:t>
            </a:r>
            <a:r>
              <a:rPr lang="en-US" altLang="zh-TW" sz="2600" cap="small" dirty="0" err="1" smtClean="0">
                <a:latin typeface="Gentium Plus"/>
                <a:ea typeface="华文楷体"/>
                <a:cs typeface="Gentium Plus"/>
              </a:rPr>
              <a:t>clf</a:t>
            </a:r>
            <a:r>
              <a:rPr lang="en-US" altLang="zh-TW" sz="2600" dirty="0" smtClean="0">
                <a:latin typeface="Gentium Plus"/>
                <a:ea typeface="华文楷体"/>
                <a:cs typeface="Gentium Plus"/>
              </a:rPr>
              <a:t> 	</a:t>
            </a:r>
            <a:r>
              <a:rPr lang="en-US" altLang="zh-TW" sz="2600" dirty="0" err="1" smtClean="0">
                <a:latin typeface="Gentium Plus"/>
                <a:ea typeface="华文楷体"/>
                <a:cs typeface="Gentium Plus"/>
              </a:rPr>
              <a:t>y.sis</a:t>
            </a:r>
            <a:r>
              <a:rPr lang="en-US" altLang="zh-TW" sz="2600" dirty="0" smtClean="0">
                <a:latin typeface="Gentium Plus"/>
                <a:ea typeface="华文楷体"/>
                <a:cs typeface="Gentium Plus"/>
              </a:rPr>
              <a:t> </a:t>
            </a:r>
          </a:p>
          <a:p>
            <a:pPr marL="0" indent="0">
              <a:spcBef>
                <a:spcPts val="0"/>
              </a:spcBef>
              <a:buNone/>
            </a:pPr>
            <a:r>
              <a:rPr lang="en-US" altLang="zh-TW" sz="2600" dirty="0" smtClean="0">
                <a:latin typeface="Gentium Plus"/>
                <a:ea typeface="华文楷体"/>
                <a:cs typeface="Gentium Plus"/>
              </a:rPr>
              <a:t>‘my younger sister’</a:t>
            </a:r>
            <a:endParaRPr lang="zh-TW" altLang="en-US" sz="2600" dirty="0" smtClean="0">
              <a:latin typeface="Gentium Plus"/>
              <a:ea typeface="华文楷体"/>
              <a:cs typeface="Gentium Plus"/>
            </a:endParaRPr>
          </a:p>
          <a:p>
            <a:pPr marL="0" indent="0">
              <a:spcBef>
                <a:spcPts val="0"/>
              </a:spcBef>
              <a:buNone/>
            </a:pPr>
            <a:endParaRPr lang="zh-TW" altLang="en-US" sz="2600" dirty="0" smtClean="0">
              <a:latin typeface="Gentium Plus"/>
              <a:ea typeface="华文楷体"/>
              <a:cs typeface="Gentium Plus"/>
            </a:endParaRPr>
          </a:p>
          <a:p>
            <a:pPr marL="0" indent="0">
              <a:spcBef>
                <a:spcPts val="0"/>
              </a:spcBef>
              <a:buNone/>
            </a:pPr>
            <a:r>
              <a:rPr lang="zh-TW" altLang="en-US" sz="2600" dirty="0" smtClean="0">
                <a:latin typeface="Gentium Plus"/>
                <a:ea typeface="华文楷体"/>
                <a:cs typeface="Gentium Plus"/>
              </a:rPr>
              <a:t>姊		妹</a:t>
            </a:r>
            <a:r>
              <a:rPr lang="en-US" altLang="zh-TW" sz="2600" dirty="0" smtClean="0">
                <a:latin typeface="Gentium Plus"/>
                <a:ea typeface="华文楷体"/>
                <a:cs typeface="Gentium Plus"/>
              </a:rPr>
              <a:t> </a:t>
            </a:r>
          </a:p>
          <a:p>
            <a:pPr marL="0" indent="0">
              <a:spcBef>
                <a:spcPts val="0"/>
              </a:spcBef>
              <a:buNone/>
            </a:pPr>
            <a:r>
              <a:rPr lang="en-US" altLang="zh-TW" sz="2600" i="1" dirty="0" err="1" smtClean="0">
                <a:latin typeface="Gentium Plus"/>
                <a:ea typeface="华文楷体"/>
                <a:cs typeface="Gentium Plus"/>
              </a:rPr>
              <a:t>tsi</a:t>
            </a:r>
            <a:r>
              <a:rPr lang="en-US" altLang="zh-TW" sz="2600" i="1" dirty="0">
                <a:latin typeface="Gentium Plus"/>
                <a:ea typeface="华文楷体"/>
                <a:cs typeface="Gentium Plus"/>
              </a:rPr>
              <a:t> </a:t>
            </a:r>
            <a:r>
              <a:rPr lang="en-US" altLang="zh-TW" sz="2600" i="1" dirty="0" smtClean="0">
                <a:latin typeface="Gentium Plus"/>
                <a:ea typeface="华文楷体"/>
                <a:cs typeface="Gentium Plus"/>
              </a:rPr>
              <a:t>2	</a:t>
            </a:r>
            <a:r>
              <a:rPr lang="en-US" altLang="zh-TW" sz="2600" i="1" dirty="0" err="1" smtClean="0">
                <a:latin typeface="Gentium Plus"/>
                <a:ea typeface="华文楷体"/>
                <a:cs typeface="Gentium Plus"/>
              </a:rPr>
              <a:t>mui</a:t>
            </a:r>
            <a:r>
              <a:rPr lang="en-US" altLang="zh-TW" sz="2600" i="1" dirty="0">
                <a:latin typeface="Gentium Plus"/>
                <a:ea typeface="华文楷体"/>
                <a:cs typeface="Gentium Plus"/>
              </a:rPr>
              <a:t> </a:t>
            </a:r>
            <a:r>
              <a:rPr lang="en-US" altLang="zh-TW" sz="2600" i="1" dirty="0" smtClean="0">
                <a:latin typeface="Gentium Plus"/>
                <a:ea typeface="华文楷体"/>
                <a:cs typeface="Gentium Plus"/>
              </a:rPr>
              <a:t>6 </a:t>
            </a:r>
            <a:r>
              <a:rPr lang="en-US" altLang="zh-TW" sz="2600" b="1" i="1" dirty="0" smtClean="0">
                <a:latin typeface="Gentium Plus"/>
                <a:ea typeface="华文楷体"/>
                <a:cs typeface="Gentium Plus"/>
              </a:rPr>
              <a:t>&gt; 2 </a:t>
            </a:r>
          </a:p>
          <a:p>
            <a:pPr marL="0" indent="0">
              <a:spcBef>
                <a:spcPts val="0"/>
              </a:spcBef>
              <a:buNone/>
            </a:pPr>
            <a:r>
              <a:rPr lang="en-US" altLang="zh-TW" sz="2600" dirty="0" err="1" smtClean="0">
                <a:latin typeface="Gentium Plus"/>
                <a:ea typeface="华文楷体"/>
                <a:cs typeface="Gentium Plus"/>
              </a:rPr>
              <a:t>o.sis</a:t>
            </a:r>
            <a:r>
              <a:rPr lang="en-US" altLang="zh-TW" sz="2600" dirty="0" smtClean="0">
                <a:latin typeface="Gentium Plus"/>
                <a:ea typeface="华文楷体"/>
                <a:cs typeface="Gentium Plus"/>
              </a:rPr>
              <a:t> 	</a:t>
            </a:r>
            <a:r>
              <a:rPr lang="en-US" altLang="zh-TW" sz="2600" dirty="0" err="1" smtClean="0">
                <a:latin typeface="Gentium Plus"/>
                <a:ea typeface="华文楷体"/>
                <a:cs typeface="Gentium Plus"/>
              </a:rPr>
              <a:t>y.sis</a:t>
            </a:r>
            <a:r>
              <a:rPr lang="en-US" altLang="zh-TW" sz="2600" i="1" dirty="0" smtClean="0">
                <a:latin typeface="Gentium Plus"/>
                <a:ea typeface="华文楷体"/>
                <a:cs typeface="Gentium Plus"/>
              </a:rPr>
              <a:t> </a:t>
            </a:r>
          </a:p>
          <a:p>
            <a:pPr marL="0" indent="0">
              <a:spcBef>
                <a:spcPts val="0"/>
              </a:spcBef>
              <a:buNone/>
            </a:pPr>
            <a:r>
              <a:rPr lang="en-US" altLang="zh-TW" sz="2600" dirty="0" smtClean="0">
                <a:latin typeface="Gentium Plus"/>
                <a:ea typeface="华文楷体"/>
                <a:cs typeface="Gentium Plus"/>
              </a:rPr>
              <a:t>‘sisters’</a:t>
            </a:r>
          </a:p>
        </p:txBody>
      </p:sp>
      <p:sp>
        <p:nvSpPr>
          <p:cNvPr id="5" name="Title 1"/>
          <p:cNvSpPr>
            <a:spLocks noGrp="1"/>
          </p:cNvSpPr>
          <p:nvPr>
            <p:ph type="title"/>
          </p:nvPr>
        </p:nvSpPr>
        <p:spPr>
          <a:xfrm>
            <a:off x="457200" y="274638"/>
            <a:ext cx="8229600" cy="1143000"/>
          </a:xfrm>
        </p:spPr>
        <p:txBody>
          <a:bodyPr>
            <a:normAutofit/>
          </a:bodyPr>
          <a:lstStyle/>
          <a:p>
            <a:pPr algn="l"/>
            <a:r>
              <a:rPr lang="en-NZ" b="1" dirty="0" smtClean="0">
                <a:latin typeface="Arial"/>
                <a:cs typeface="Arial"/>
              </a:rPr>
              <a:t>Lexical suprafix: tone 2 [</a:t>
            </a:r>
            <a:r>
              <a:rPr lang="en-US" altLang="zh-TW" b="1" dirty="0">
                <a:latin typeface="Gentium Plus"/>
                <a:ea typeface="华文楷体"/>
                <a:cs typeface="Gentium Plus"/>
              </a:rPr>
              <a:t>˧</a:t>
            </a:r>
            <a:r>
              <a:rPr lang="en-US" altLang="zh-TW" b="1" dirty="0" smtClean="0">
                <a:latin typeface="Gentium Plus"/>
                <a:ea typeface="华文楷体"/>
                <a:cs typeface="Gentium Plus"/>
              </a:rPr>
              <a:t>˥ </a:t>
            </a:r>
            <a:r>
              <a:rPr lang="en-NZ" b="1" dirty="0" smtClean="0">
                <a:latin typeface="Arial"/>
                <a:cs typeface="Arial"/>
              </a:rPr>
              <a:t>]</a:t>
            </a:r>
            <a:endParaRPr lang="en-NZ" b="1" dirty="0">
              <a:latin typeface="Arial"/>
              <a:cs typeface="Arial"/>
            </a:endParaRPr>
          </a:p>
        </p:txBody>
      </p:sp>
      <p:sp>
        <p:nvSpPr>
          <p:cNvPr id="4" name="Rectangle 3"/>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30584205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68438"/>
            <a:ext cx="8229600" cy="5389562"/>
          </a:xfrm>
        </p:spPr>
        <p:txBody>
          <a:bodyPr>
            <a:normAutofit/>
          </a:bodyPr>
          <a:lstStyle/>
          <a:p>
            <a:pPr marL="0" indent="0">
              <a:spcBef>
                <a:spcPts val="0"/>
              </a:spcBef>
              <a:buNone/>
            </a:pPr>
            <a:r>
              <a:rPr lang="en-US" altLang="zh-TW" sz="2600" dirty="0" smtClean="0">
                <a:latin typeface="Arial"/>
                <a:ea typeface="华文楷体"/>
                <a:cs typeface="Arial"/>
              </a:rPr>
              <a:t>high level </a:t>
            </a:r>
            <a:r>
              <a:rPr lang="en-US" altLang="zh-TW" sz="2600" dirty="0" err="1" smtClean="0">
                <a:latin typeface="Arial"/>
                <a:ea typeface="华文楷体"/>
                <a:cs typeface="Arial"/>
              </a:rPr>
              <a:t>suprafix</a:t>
            </a:r>
            <a:r>
              <a:rPr lang="en-US" altLang="zh-TW" sz="2600" dirty="0">
                <a:latin typeface="Arial"/>
                <a:ea typeface="华文楷体"/>
                <a:cs typeface="Arial"/>
              </a:rPr>
              <a:t> </a:t>
            </a:r>
            <a:r>
              <a:rPr lang="en-US" altLang="zh-TW" sz="2600" dirty="0" smtClean="0">
                <a:latin typeface="Arial"/>
                <a:ea typeface="华文楷体"/>
                <a:cs typeface="Arial"/>
              </a:rPr>
              <a:t>[ ˥ ]</a:t>
            </a:r>
            <a:r>
              <a:rPr lang="en-US" altLang="zh-TW" sz="2600" dirty="0">
                <a:latin typeface="Arial"/>
                <a:ea typeface="华文楷体"/>
                <a:cs typeface="Arial"/>
              </a:rPr>
              <a:t>: </a:t>
            </a:r>
            <a:r>
              <a:rPr lang="en-US" altLang="zh-TW" sz="2600" dirty="0" smtClean="0">
                <a:latin typeface="Arial"/>
                <a:ea typeface="华文楷体"/>
                <a:cs typeface="Arial"/>
              </a:rPr>
              <a:t>rarer</a:t>
            </a:r>
          </a:p>
          <a:p>
            <a:pPr marL="0" indent="0">
              <a:spcBef>
                <a:spcPts val="0"/>
              </a:spcBef>
              <a:buNone/>
            </a:pPr>
            <a:endParaRPr lang="en-US" altLang="zh-TW" sz="2600" dirty="0" smtClean="0">
              <a:latin typeface="Arial"/>
              <a:ea typeface="华文楷体"/>
              <a:cs typeface="Arial"/>
            </a:endParaRPr>
          </a:p>
          <a:p>
            <a:pPr marL="0" indent="0">
              <a:spcBef>
                <a:spcPts val="0"/>
              </a:spcBef>
              <a:buNone/>
            </a:pPr>
            <a:r>
              <a:rPr lang="en-US" altLang="zh-TW" sz="2600" dirty="0" smtClean="0">
                <a:latin typeface="Arial"/>
                <a:ea typeface="华文楷体"/>
                <a:cs typeface="Arial"/>
              </a:rPr>
              <a:t>e.g. </a:t>
            </a:r>
            <a:r>
              <a:rPr lang="en-US" altLang="zh-CN" sz="2600" dirty="0" smtClean="0">
                <a:latin typeface="Gentium Plus"/>
                <a:ea typeface="华文楷体"/>
                <a:cs typeface="Gentium Plus"/>
              </a:rPr>
              <a:t>-</a:t>
            </a:r>
            <a:r>
              <a:rPr lang="zh-TW" altLang="en-US" sz="2600" dirty="0" smtClean="0">
                <a:latin typeface="Gentium Plus"/>
                <a:ea typeface="华文楷体"/>
                <a:cs typeface="Gentium Plus"/>
              </a:rPr>
              <a:t>妹</a:t>
            </a:r>
            <a:r>
              <a:rPr lang="en-US" altLang="zh-TW" sz="2600" dirty="0" smtClean="0">
                <a:latin typeface="Gentium Plus"/>
                <a:ea typeface="华文楷体"/>
                <a:cs typeface="Gentium Plus"/>
              </a:rPr>
              <a:t> -</a:t>
            </a:r>
            <a:r>
              <a:rPr lang="en-US" altLang="zh-TW" sz="2600" i="1" dirty="0" err="1" smtClean="0">
                <a:latin typeface="Gentium Plus"/>
                <a:ea typeface="华文楷体"/>
                <a:cs typeface="Gentium Plus"/>
              </a:rPr>
              <a:t>mui</a:t>
            </a:r>
            <a:r>
              <a:rPr lang="en-US" altLang="zh-TW" sz="2600" i="1" dirty="0">
                <a:latin typeface="Gentium Plus"/>
                <a:ea typeface="华文楷体"/>
                <a:cs typeface="Gentium Plus"/>
              </a:rPr>
              <a:t> </a:t>
            </a:r>
            <a:r>
              <a:rPr lang="en-US" altLang="zh-TW" sz="2600" i="1" dirty="0" smtClean="0">
                <a:latin typeface="Gentium Plus"/>
                <a:ea typeface="华文楷体"/>
                <a:cs typeface="Gentium Plus"/>
              </a:rPr>
              <a:t>6 </a:t>
            </a:r>
            <a:r>
              <a:rPr lang="en-US" altLang="zh-TW" sz="2600" dirty="0" smtClean="0">
                <a:latin typeface="Gentium Plus"/>
                <a:ea typeface="华文楷体"/>
                <a:cs typeface="Gentium Plus"/>
              </a:rPr>
              <a:t>[ </a:t>
            </a:r>
            <a:r>
              <a:rPr lang="en-US" altLang="zh-TW" sz="2600" dirty="0">
                <a:latin typeface="Gentium Plus"/>
                <a:ea typeface="华文楷体"/>
                <a:cs typeface="Gentium Plus"/>
              </a:rPr>
              <a:t>˨ </a:t>
            </a:r>
            <a:r>
              <a:rPr lang="en-US" altLang="zh-TW" sz="2600" dirty="0" smtClean="0">
                <a:latin typeface="Gentium Plus"/>
                <a:ea typeface="华文楷体"/>
                <a:cs typeface="Gentium Plus"/>
              </a:rPr>
              <a:t>] </a:t>
            </a:r>
            <a:r>
              <a:rPr lang="en-US" altLang="zh-TW" sz="2600" i="1" dirty="0" smtClean="0">
                <a:latin typeface="Gentium Plus"/>
                <a:ea typeface="华文楷体"/>
                <a:cs typeface="Gentium Plus"/>
              </a:rPr>
              <a:t>&gt; 1 </a:t>
            </a:r>
            <a:r>
              <a:rPr lang="en-US" altLang="zh-TW" sz="2600" dirty="0" smtClean="0">
                <a:latin typeface="Gentium Plus"/>
                <a:ea typeface="华文楷体"/>
                <a:cs typeface="Gentium Plus"/>
              </a:rPr>
              <a:t>[ ˥ ]</a:t>
            </a:r>
            <a:r>
              <a:rPr lang="en-US" altLang="zh-TW" sz="2600" i="1" dirty="0" smtClean="0">
                <a:latin typeface="Gentium Plus"/>
                <a:ea typeface="华文楷体"/>
                <a:cs typeface="Gentium Plus"/>
              </a:rPr>
              <a:t> </a:t>
            </a:r>
            <a:r>
              <a:rPr lang="en-US" altLang="zh-TW" sz="2600" dirty="0" smtClean="0">
                <a:latin typeface="Gentium Plus"/>
                <a:ea typeface="华文楷体"/>
                <a:cs typeface="Gentium Plus"/>
              </a:rPr>
              <a:t>‘girl’</a:t>
            </a:r>
            <a:r>
              <a:rPr lang="en-US" altLang="zh-TW" sz="2000" dirty="0" smtClean="0">
                <a:latin typeface="Gentium Plus"/>
                <a:ea typeface="华文楷体"/>
                <a:cs typeface="Gentium Plus"/>
              </a:rPr>
              <a:t> (suffix)</a:t>
            </a:r>
          </a:p>
          <a:p>
            <a:pPr marL="0" indent="0">
              <a:spcBef>
                <a:spcPts val="0"/>
              </a:spcBef>
              <a:buNone/>
            </a:pPr>
            <a:endParaRPr lang="zh-TW" altLang="en-US" sz="2600" dirty="0" smtClean="0">
              <a:latin typeface="Gentium Plus"/>
              <a:ea typeface="华文楷体"/>
              <a:cs typeface="Gentium Plus"/>
            </a:endParaRPr>
          </a:p>
          <a:p>
            <a:pPr marL="0" indent="0">
              <a:spcBef>
                <a:spcPts val="0"/>
              </a:spcBef>
              <a:buNone/>
            </a:pPr>
            <a:r>
              <a:rPr lang="zh-TW" altLang="en-US" sz="2600" dirty="0" smtClean="0">
                <a:latin typeface="Gentium Plus"/>
                <a:ea typeface="华文楷体"/>
                <a:cs typeface="Gentium Plus"/>
              </a:rPr>
              <a:t>坡妹</a:t>
            </a:r>
            <a:r>
              <a:rPr lang="en-US" altLang="zh-TW" sz="2600" dirty="0" smtClean="0">
                <a:latin typeface="Gentium Plus"/>
                <a:ea typeface="华文楷体"/>
                <a:cs typeface="Gentium Plus"/>
              </a:rPr>
              <a:t> 								</a:t>
            </a:r>
            <a:r>
              <a:rPr lang="zh-TW" altLang="en-US" sz="2600" dirty="0" smtClean="0">
                <a:latin typeface="Gentium Plus"/>
                <a:ea typeface="华文楷体"/>
                <a:cs typeface="Gentium Plus"/>
              </a:rPr>
              <a:t>聾妹</a:t>
            </a:r>
            <a:endParaRPr lang="en-US" altLang="zh-TW" sz="2600" dirty="0" smtClean="0">
              <a:latin typeface="Gentium Plus"/>
              <a:ea typeface="华文楷体"/>
              <a:cs typeface="Gentium Plus"/>
            </a:endParaRPr>
          </a:p>
          <a:p>
            <a:pPr marL="0" indent="0">
              <a:spcBef>
                <a:spcPts val="0"/>
              </a:spcBef>
              <a:buNone/>
            </a:pPr>
            <a:r>
              <a:rPr lang="en-US" altLang="zh-TW" sz="2600" i="1" dirty="0" err="1" smtClean="0">
                <a:latin typeface="Gentium Plus"/>
                <a:ea typeface="华文楷体"/>
                <a:cs typeface="Gentium Plus"/>
              </a:rPr>
              <a:t>pɔ</a:t>
            </a:r>
            <a:r>
              <a:rPr lang="en-US" altLang="zh-TW" sz="2600" i="1" dirty="0">
                <a:latin typeface="Gentium Plus"/>
                <a:ea typeface="华文楷体"/>
                <a:cs typeface="Gentium Plus"/>
              </a:rPr>
              <a:t> </a:t>
            </a:r>
            <a:r>
              <a:rPr lang="en-US" altLang="zh-TW" sz="2600" i="1" dirty="0" smtClean="0">
                <a:latin typeface="Gentium Plus"/>
                <a:ea typeface="华文楷体"/>
                <a:cs typeface="Gentium Plus"/>
              </a:rPr>
              <a:t>1 -</a:t>
            </a:r>
            <a:r>
              <a:rPr lang="en-US" altLang="zh-TW" sz="2600" i="1" dirty="0" err="1" smtClean="0">
                <a:latin typeface="Gentium Plus"/>
                <a:ea typeface="华文楷体"/>
                <a:cs typeface="Gentium Plus"/>
              </a:rPr>
              <a:t>mui</a:t>
            </a:r>
            <a:r>
              <a:rPr lang="en-US" altLang="zh-TW" sz="2600" i="1" dirty="0" smtClean="0">
                <a:latin typeface="Gentium Plus"/>
                <a:ea typeface="华文楷体"/>
                <a:cs typeface="Gentium Plus"/>
              </a:rPr>
              <a:t> 6 &gt; 1</a:t>
            </a:r>
            <a:r>
              <a:rPr lang="en-US" altLang="zh-TW" sz="2600" dirty="0" smtClean="0">
                <a:latin typeface="Gentium Plus"/>
                <a:ea typeface="华文楷体"/>
                <a:cs typeface="Gentium Plus"/>
              </a:rPr>
              <a:t>  					</a:t>
            </a:r>
            <a:r>
              <a:rPr lang="en-US" altLang="zh-TW" sz="2600" i="1" dirty="0" err="1" smtClean="0">
                <a:latin typeface="Gentium Plus"/>
                <a:ea typeface="华文楷体"/>
                <a:cs typeface="Gentium Plus"/>
              </a:rPr>
              <a:t>lʊŋ</a:t>
            </a:r>
            <a:r>
              <a:rPr lang="en-US" altLang="zh-TW" sz="2600" i="1" dirty="0" smtClean="0">
                <a:latin typeface="Gentium Plus"/>
                <a:ea typeface="华文楷体"/>
                <a:cs typeface="Gentium Plus"/>
              </a:rPr>
              <a:t> 4 -</a:t>
            </a:r>
            <a:r>
              <a:rPr lang="en-US" altLang="zh-TW" sz="2600" i="1" dirty="0" err="1" smtClean="0">
                <a:latin typeface="Gentium Plus"/>
                <a:ea typeface="华文楷体"/>
                <a:cs typeface="Gentium Plus"/>
              </a:rPr>
              <a:t>mui</a:t>
            </a:r>
            <a:r>
              <a:rPr lang="en-US" altLang="zh-TW" sz="2600" i="1" dirty="0" smtClean="0">
                <a:latin typeface="Gentium Plus"/>
                <a:ea typeface="华文楷体"/>
                <a:cs typeface="Gentium Plus"/>
              </a:rPr>
              <a:t> 6 &gt; 1</a:t>
            </a:r>
            <a:endParaRPr lang="en-US" altLang="zh-TW" sz="2600" dirty="0" smtClean="0">
              <a:latin typeface="Gentium Plus"/>
              <a:ea typeface="华文楷体"/>
              <a:cs typeface="Gentium Plus"/>
            </a:endParaRPr>
          </a:p>
          <a:p>
            <a:pPr marL="0" indent="0">
              <a:spcBef>
                <a:spcPts val="0"/>
              </a:spcBef>
              <a:buNone/>
            </a:pPr>
            <a:r>
              <a:rPr lang="en-US" altLang="zh-TW" sz="2600" dirty="0" smtClean="0">
                <a:latin typeface="Gentium Plus"/>
                <a:ea typeface="华文楷体"/>
                <a:cs typeface="Gentium Plus"/>
              </a:rPr>
              <a:t>pore-girl 							deaf-girl</a:t>
            </a:r>
          </a:p>
          <a:p>
            <a:pPr marL="0" indent="0">
              <a:spcBef>
                <a:spcPts val="0"/>
              </a:spcBef>
              <a:buNone/>
            </a:pPr>
            <a:r>
              <a:rPr lang="en-US" altLang="zh-TW" sz="2600" dirty="0" smtClean="0">
                <a:latin typeface="Gentium Plus"/>
                <a:ea typeface="华文楷体"/>
                <a:cs typeface="Gentium Plus"/>
              </a:rPr>
              <a:t>‘Singaporean girl’				‘deaf girl’</a:t>
            </a:r>
            <a:endParaRPr lang="zh-TW" altLang="en-US" sz="2600" dirty="0" smtClean="0">
              <a:latin typeface="Gentium Plus"/>
              <a:ea typeface="华文楷体"/>
              <a:cs typeface="Gentium Plus"/>
            </a:endParaRPr>
          </a:p>
          <a:p>
            <a:pPr marL="0" indent="0">
              <a:spcBef>
                <a:spcPts val="0"/>
              </a:spcBef>
              <a:buNone/>
            </a:pPr>
            <a:endParaRPr lang="zh-TW" altLang="en-US" sz="2600" dirty="0" smtClean="0">
              <a:latin typeface="Gentium Plus"/>
              <a:ea typeface="华文楷体"/>
              <a:cs typeface="Gentium Plus"/>
            </a:endParaRPr>
          </a:p>
          <a:p>
            <a:pPr marL="0" indent="0">
              <a:spcBef>
                <a:spcPts val="0"/>
              </a:spcBef>
              <a:buNone/>
            </a:pPr>
            <a:r>
              <a:rPr lang="zh-TW" altLang="en-US" sz="2600" dirty="0" smtClean="0">
                <a:latin typeface="Gentium Plus"/>
                <a:ea typeface="华文楷体"/>
                <a:cs typeface="Gentium Plus"/>
              </a:rPr>
              <a:t>妹仔</a:t>
            </a:r>
            <a:r>
              <a:rPr lang="en-US" altLang="zh-TW" sz="2600" dirty="0" smtClean="0">
                <a:latin typeface="Gentium Plus"/>
                <a:ea typeface="华文楷体"/>
                <a:cs typeface="Gentium Plus"/>
              </a:rPr>
              <a:t> </a:t>
            </a:r>
            <a:r>
              <a:rPr lang="en-US" altLang="zh-TW" sz="2600" i="1" dirty="0" err="1" smtClean="0">
                <a:latin typeface="Gentium Plus"/>
                <a:ea typeface="华文楷体"/>
                <a:cs typeface="Gentium Plus"/>
              </a:rPr>
              <a:t>mui</a:t>
            </a:r>
            <a:r>
              <a:rPr lang="en-US" altLang="zh-TW" sz="2600" i="1" dirty="0" smtClean="0">
                <a:latin typeface="Gentium Plus"/>
                <a:ea typeface="华文楷体"/>
                <a:cs typeface="Gentium Plus"/>
              </a:rPr>
              <a:t> 6 &gt; 1 -</a:t>
            </a:r>
            <a:r>
              <a:rPr lang="en-US" altLang="zh-TW" sz="2600" i="1" dirty="0" err="1" smtClean="0">
                <a:latin typeface="Gentium Plus"/>
                <a:ea typeface="华文楷体"/>
                <a:cs typeface="Gentium Plus"/>
              </a:rPr>
              <a:t>tsɐi</a:t>
            </a:r>
            <a:r>
              <a:rPr lang="en-US" altLang="zh-TW" sz="2600" i="1" dirty="0" smtClean="0">
                <a:latin typeface="Gentium Plus"/>
                <a:ea typeface="华文楷体"/>
                <a:cs typeface="Gentium Plus"/>
              </a:rPr>
              <a:t> 2</a:t>
            </a:r>
            <a:r>
              <a:rPr lang="en-US" altLang="zh-TW" sz="2600" dirty="0" smtClean="0">
                <a:latin typeface="Gentium Plus"/>
                <a:ea typeface="华文楷体"/>
                <a:cs typeface="Gentium Plus"/>
              </a:rPr>
              <a:t> </a:t>
            </a:r>
          </a:p>
          <a:p>
            <a:pPr marL="0" indent="0">
              <a:spcBef>
                <a:spcPts val="0"/>
              </a:spcBef>
              <a:buNone/>
            </a:pPr>
            <a:r>
              <a:rPr lang="en-US" altLang="zh-TW" sz="2600" dirty="0" smtClean="0">
                <a:latin typeface="Gentium Plus"/>
                <a:ea typeface="华文楷体"/>
                <a:cs typeface="Gentium Plus"/>
              </a:rPr>
              <a:t>girl-</a:t>
            </a:r>
            <a:r>
              <a:rPr lang="en-US" altLang="zh-TW" sz="2600" cap="small" dirty="0" smtClean="0">
                <a:latin typeface="Gentium Plus"/>
                <a:ea typeface="华文楷体"/>
                <a:cs typeface="Gentium Plus"/>
              </a:rPr>
              <a:t>dim</a:t>
            </a:r>
            <a:r>
              <a:rPr lang="en-US" altLang="zh-TW" sz="2600" dirty="0" smtClean="0">
                <a:latin typeface="Gentium Plus"/>
                <a:ea typeface="华文楷体"/>
                <a:cs typeface="Gentium Plus"/>
              </a:rPr>
              <a:t> </a:t>
            </a:r>
          </a:p>
          <a:p>
            <a:pPr marL="0" indent="0">
              <a:spcBef>
                <a:spcPts val="0"/>
              </a:spcBef>
              <a:buNone/>
            </a:pPr>
            <a:r>
              <a:rPr lang="en-US" altLang="zh-TW" sz="2600" dirty="0" smtClean="0">
                <a:latin typeface="Gentium Plus"/>
                <a:ea typeface="华文楷体"/>
                <a:cs typeface="Gentium Plus"/>
              </a:rPr>
              <a:t>‘female servant’</a:t>
            </a:r>
          </a:p>
        </p:txBody>
      </p:sp>
      <p:sp>
        <p:nvSpPr>
          <p:cNvPr id="5" name="Title 1"/>
          <p:cNvSpPr>
            <a:spLocks noGrp="1"/>
          </p:cNvSpPr>
          <p:nvPr>
            <p:ph type="title"/>
          </p:nvPr>
        </p:nvSpPr>
        <p:spPr>
          <a:xfrm>
            <a:off x="457200" y="274638"/>
            <a:ext cx="8229600" cy="1143000"/>
          </a:xfrm>
        </p:spPr>
        <p:txBody>
          <a:bodyPr>
            <a:normAutofit/>
          </a:bodyPr>
          <a:lstStyle/>
          <a:p>
            <a:pPr algn="l"/>
            <a:r>
              <a:rPr lang="en-NZ" b="1" dirty="0" smtClean="0">
                <a:latin typeface="Arial"/>
                <a:cs typeface="Arial"/>
              </a:rPr>
              <a:t>Lexical suprafix: tone 1 [ </a:t>
            </a:r>
            <a:r>
              <a:rPr lang="en-US" altLang="zh-TW" b="1" dirty="0" smtClean="0">
                <a:latin typeface="Gentium Plus"/>
                <a:ea typeface="华文楷体"/>
                <a:cs typeface="Gentium Plus"/>
              </a:rPr>
              <a:t>˥</a:t>
            </a:r>
            <a:r>
              <a:rPr lang="en-US" altLang="zh-TW" dirty="0" smtClean="0">
                <a:latin typeface="Gentium Plus"/>
                <a:ea typeface="华文楷体"/>
                <a:cs typeface="Gentium Plus"/>
              </a:rPr>
              <a:t> </a:t>
            </a:r>
            <a:r>
              <a:rPr lang="en-NZ" b="1" dirty="0" smtClean="0">
                <a:latin typeface="Arial"/>
                <a:cs typeface="Arial"/>
              </a:rPr>
              <a:t>] </a:t>
            </a:r>
            <a:endParaRPr lang="en-NZ" b="1" dirty="0">
              <a:latin typeface="Arial"/>
              <a:cs typeface="Arial"/>
            </a:endParaRPr>
          </a:p>
        </p:txBody>
      </p:sp>
      <p:sp>
        <p:nvSpPr>
          <p:cNvPr id="4" name="Rectangle 3"/>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40072353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57200" y="1417638"/>
            <a:ext cx="8229600" cy="4524315"/>
          </a:xfrm>
          <a:prstGeom prst="rect">
            <a:avLst/>
          </a:prstGeom>
          <a:noFill/>
        </p:spPr>
        <p:txBody>
          <a:bodyPr wrap="square" rtlCol="0">
            <a:spAutoFit/>
          </a:bodyPr>
          <a:lstStyle/>
          <a:p>
            <a:r>
              <a:rPr lang="en-US" altLang="zh-TW" sz="2400" dirty="0" smtClean="0">
                <a:latin typeface="Arial"/>
                <a:ea typeface="华文楷体"/>
                <a:cs typeface="Arial"/>
              </a:rPr>
              <a:t>In citation tone:</a:t>
            </a:r>
          </a:p>
          <a:p>
            <a:r>
              <a:rPr lang="en-US" altLang="zh-TW" sz="2400" dirty="0" smtClean="0">
                <a:latin typeface="Arial"/>
                <a:ea typeface="华文楷体"/>
                <a:cs typeface="Arial"/>
              </a:rPr>
              <a:t>bound root</a:t>
            </a:r>
            <a:r>
              <a:rPr lang="en-US" altLang="zh-TW" sz="2400" dirty="0" smtClean="0">
                <a:latin typeface="Gentium Plus"/>
                <a:ea typeface="华文楷体"/>
                <a:cs typeface="Gentium Plus"/>
              </a:rPr>
              <a:t>  </a:t>
            </a:r>
            <a:r>
              <a:rPr lang="zh-TW" altLang="en-US" sz="2400" dirty="0" smtClean="0">
                <a:latin typeface="Gentium Plus"/>
                <a:ea typeface="华文楷体"/>
                <a:cs typeface="Gentium Plus"/>
              </a:rPr>
              <a:t>妹</a:t>
            </a:r>
            <a:r>
              <a:rPr lang="en-US" altLang="zh-TW" sz="2400" dirty="0" smtClean="0">
                <a:latin typeface="Gentium Plus"/>
                <a:ea typeface="华文楷体"/>
                <a:cs typeface="Gentium Plus"/>
              </a:rPr>
              <a:t> </a:t>
            </a:r>
            <a:r>
              <a:rPr lang="en-US" altLang="zh-TW" sz="2400" i="1" dirty="0" err="1" smtClean="0">
                <a:latin typeface="Gentium Plus"/>
                <a:ea typeface="华文楷体"/>
                <a:cs typeface="Gentium Plus"/>
              </a:rPr>
              <a:t>mui</a:t>
            </a:r>
            <a:r>
              <a:rPr lang="en-US" altLang="zh-TW" sz="2400" i="1" dirty="0" smtClean="0">
                <a:latin typeface="Gentium Plus"/>
                <a:ea typeface="华文楷体"/>
                <a:cs typeface="Gentium Plus"/>
              </a:rPr>
              <a:t> 6 </a:t>
            </a:r>
            <a:r>
              <a:rPr lang="en-US" altLang="zh-TW" sz="2400" dirty="0" smtClean="0">
                <a:latin typeface="Gentium Plus"/>
                <a:ea typeface="华文楷体"/>
                <a:cs typeface="Gentium Plus"/>
              </a:rPr>
              <a:t>[ ˨ ] ‘younger sister’ (&lt; Mid. Chi. </a:t>
            </a:r>
            <a:r>
              <a:rPr lang="zh-TW" altLang="en-US" sz="2400" dirty="0" smtClean="0">
                <a:latin typeface="Gentium Plus"/>
                <a:ea typeface="华文楷体"/>
                <a:cs typeface="Gentium Plus"/>
              </a:rPr>
              <a:t>妹</a:t>
            </a:r>
            <a:r>
              <a:rPr lang="en-US" altLang="zh-TW" sz="2400" dirty="0" smtClean="0">
                <a:latin typeface="Gentium Plus"/>
                <a:ea typeface="华文楷体"/>
                <a:cs typeface="Gentium Plus"/>
              </a:rPr>
              <a:t> </a:t>
            </a:r>
            <a:r>
              <a:rPr lang="en-US" altLang="zh-TW" sz="2400" i="1" dirty="0" err="1" smtClean="0">
                <a:latin typeface="Gentium Plus"/>
                <a:ea typeface="华文楷体"/>
                <a:cs typeface="Gentium Plus"/>
              </a:rPr>
              <a:t>mwoj</a:t>
            </a:r>
            <a:r>
              <a:rPr lang="en-US" altLang="zh-TW" sz="2400" i="1" baseline="30000" dirty="0" err="1" smtClean="0">
                <a:latin typeface="Gentium Plus"/>
                <a:ea typeface="华文楷体"/>
                <a:cs typeface="Gentium Plus"/>
              </a:rPr>
              <a:t>C</a:t>
            </a:r>
            <a:r>
              <a:rPr lang="en-US" altLang="zh-TW" sz="2400" dirty="0" smtClean="0">
                <a:latin typeface="Gentium Plus"/>
                <a:ea typeface="华文楷体"/>
                <a:cs typeface="Gentium Plus"/>
              </a:rPr>
              <a:t>)</a:t>
            </a:r>
            <a:endParaRPr lang="zh-TW" altLang="en-US" sz="2400" dirty="0" smtClean="0">
              <a:latin typeface="Gentium Plus"/>
              <a:ea typeface="华文楷体"/>
              <a:cs typeface="Gentium Plus"/>
            </a:endParaRPr>
          </a:p>
          <a:p>
            <a:endParaRPr lang="zh-TW" altLang="en-US" sz="2400" dirty="0" smtClean="0">
              <a:latin typeface="Gentium Plus"/>
              <a:ea typeface="华文楷体"/>
              <a:cs typeface="Gentium Plus"/>
            </a:endParaRPr>
          </a:p>
          <a:p>
            <a:r>
              <a:rPr lang="zh-TW" altLang="en-US" sz="2400" dirty="0" smtClean="0">
                <a:latin typeface="Gentium Plus"/>
                <a:ea typeface="华文楷体"/>
                <a:cs typeface="Gentium Plus"/>
              </a:rPr>
              <a:t>妹		夫</a:t>
            </a:r>
            <a:r>
              <a:rPr lang="en-US" altLang="zh-CN" sz="2400" dirty="0" smtClean="0">
                <a:latin typeface="Gentium Plus"/>
                <a:ea typeface="华文楷体"/>
                <a:cs typeface="Gentium Plus"/>
              </a:rPr>
              <a:t> </a:t>
            </a:r>
          </a:p>
          <a:p>
            <a:r>
              <a:rPr lang="en-US" altLang="zh-CN" sz="2400" i="1" dirty="0" err="1" smtClean="0">
                <a:latin typeface="Gentium Plus"/>
                <a:ea typeface="华文楷体"/>
                <a:cs typeface="Gentium Plus"/>
              </a:rPr>
              <a:t>mui</a:t>
            </a:r>
            <a:r>
              <a:rPr lang="en-US" altLang="zh-CN" sz="2400" i="1" dirty="0" smtClean="0">
                <a:latin typeface="Gentium Plus"/>
                <a:ea typeface="华文楷体"/>
                <a:cs typeface="Gentium Plus"/>
              </a:rPr>
              <a:t> 6  	</a:t>
            </a:r>
            <a:r>
              <a:rPr lang="en-US" altLang="zh-CN" sz="2400" i="1" dirty="0" err="1" smtClean="0">
                <a:latin typeface="Gentium Plus"/>
                <a:ea typeface="华文楷体"/>
                <a:cs typeface="Gentium Plus"/>
              </a:rPr>
              <a:t>fu</a:t>
            </a:r>
            <a:r>
              <a:rPr lang="en-US" altLang="zh-CN" sz="2400" i="1" dirty="0" smtClean="0">
                <a:latin typeface="Gentium Plus"/>
                <a:ea typeface="华文楷体"/>
                <a:cs typeface="Gentium Plus"/>
              </a:rPr>
              <a:t> 1</a:t>
            </a:r>
            <a:r>
              <a:rPr lang="en-US" altLang="zh-CN" sz="2400" dirty="0" smtClean="0">
                <a:latin typeface="Gentium Plus"/>
                <a:ea typeface="华文楷体"/>
                <a:cs typeface="Gentium Plus"/>
              </a:rPr>
              <a:t> </a:t>
            </a:r>
          </a:p>
          <a:p>
            <a:r>
              <a:rPr lang="en-US" altLang="zh-CN" sz="2400" dirty="0" err="1" smtClean="0">
                <a:latin typeface="Gentium Plus"/>
                <a:ea typeface="华文楷体"/>
                <a:cs typeface="Gentium Plus"/>
              </a:rPr>
              <a:t>y.sis</a:t>
            </a:r>
            <a:r>
              <a:rPr lang="en-US" altLang="zh-CN" sz="2400" dirty="0" smtClean="0">
                <a:latin typeface="Gentium Plus"/>
                <a:ea typeface="华文楷体"/>
                <a:cs typeface="Gentium Plus"/>
              </a:rPr>
              <a:t> 	husband </a:t>
            </a:r>
          </a:p>
          <a:p>
            <a:r>
              <a:rPr lang="en-US" altLang="zh-CN" sz="2400" dirty="0" smtClean="0">
                <a:latin typeface="Gentium Plus"/>
                <a:ea typeface="华文楷体"/>
                <a:cs typeface="Gentium Plus"/>
              </a:rPr>
              <a:t>‘younger sister’s husband’</a:t>
            </a:r>
          </a:p>
          <a:p>
            <a:endParaRPr lang="zh-TW" altLang="en-US" sz="2400" dirty="0" smtClean="0">
              <a:latin typeface="Gentium Plus"/>
              <a:ea typeface="华文楷体"/>
              <a:cs typeface="Gentium Plus"/>
            </a:endParaRPr>
          </a:p>
          <a:p>
            <a:r>
              <a:rPr lang="zh-TW" altLang="en-US" sz="2400" dirty="0" smtClean="0">
                <a:latin typeface="Gentium Plus"/>
                <a:ea typeface="华文楷体"/>
                <a:cs typeface="Gentium Plus"/>
              </a:rPr>
              <a:t>兄		弟		姊		妹</a:t>
            </a:r>
            <a:r>
              <a:rPr lang="en-US" altLang="zh-TW" sz="2400" dirty="0" smtClean="0">
                <a:latin typeface="Gentium Plus"/>
                <a:ea typeface="华文楷体"/>
                <a:cs typeface="Gentium Plus"/>
              </a:rPr>
              <a:t> </a:t>
            </a:r>
          </a:p>
          <a:p>
            <a:r>
              <a:rPr lang="en-US" altLang="zh-TW" sz="2400" i="1" dirty="0" err="1" smtClean="0">
                <a:latin typeface="Gentium Plus"/>
                <a:ea typeface="华文楷体"/>
                <a:cs typeface="Gentium Plus"/>
              </a:rPr>
              <a:t>hɪŋ</a:t>
            </a:r>
            <a:r>
              <a:rPr lang="en-US" altLang="zh-TW" sz="2400" i="1" dirty="0" smtClean="0">
                <a:latin typeface="Gentium Plus"/>
                <a:ea typeface="华文楷体"/>
                <a:cs typeface="Gentium Plus"/>
              </a:rPr>
              <a:t> 1 	</a:t>
            </a:r>
            <a:r>
              <a:rPr lang="en-US" altLang="zh-TW" sz="2400" i="1" dirty="0" err="1" smtClean="0">
                <a:latin typeface="Gentium Plus"/>
                <a:ea typeface="华文楷体"/>
                <a:cs typeface="Gentium Plus"/>
              </a:rPr>
              <a:t>tɐi</a:t>
            </a:r>
            <a:r>
              <a:rPr lang="en-US" altLang="zh-TW" sz="2400" i="1" dirty="0" smtClean="0">
                <a:latin typeface="Gentium Plus"/>
                <a:ea typeface="华文楷体"/>
                <a:cs typeface="Gentium Plus"/>
              </a:rPr>
              <a:t> 6 	</a:t>
            </a:r>
            <a:r>
              <a:rPr lang="en-US" altLang="zh-TW" sz="2400" i="1" dirty="0" err="1" smtClean="0">
                <a:latin typeface="Gentium Plus"/>
                <a:ea typeface="华文楷体"/>
                <a:cs typeface="Gentium Plus"/>
              </a:rPr>
              <a:t>tsi</a:t>
            </a:r>
            <a:r>
              <a:rPr lang="en-US" altLang="zh-TW" sz="2400" i="1" dirty="0">
                <a:latin typeface="Gentium Plus"/>
                <a:ea typeface="华文楷体"/>
                <a:cs typeface="Gentium Plus"/>
              </a:rPr>
              <a:t> </a:t>
            </a:r>
            <a:r>
              <a:rPr lang="en-US" altLang="zh-TW" sz="2400" i="1" dirty="0" smtClean="0">
                <a:latin typeface="Gentium Plus"/>
                <a:ea typeface="华文楷体"/>
                <a:cs typeface="Gentium Plus"/>
              </a:rPr>
              <a:t>2 	</a:t>
            </a:r>
            <a:r>
              <a:rPr lang="en-US" altLang="zh-TW" sz="2400" i="1" dirty="0" err="1" smtClean="0">
                <a:latin typeface="Gentium Plus"/>
                <a:ea typeface="华文楷体"/>
                <a:cs typeface="Gentium Plus"/>
              </a:rPr>
              <a:t>mui</a:t>
            </a:r>
            <a:r>
              <a:rPr lang="en-US" altLang="zh-TW" sz="2400" i="1" dirty="0">
                <a:latin typeface="Gentium Plus"/>
                <a:ea typeface="华文楷体"/>
                <a:cs typeface="Gentium Plus"/>
              </a:rPr>
              <a:t> </a:t>
            </a:r>
            <a:r>
              <a:rPr lang="en-US" altLang="zh-TW" sz="2400" i="1" dirty="0" smtClean="0">
                <a:latin typeface="Gentium Plus"/>
                <a:ea typeface="华文楷体"/>
                <a:cs typeface="Gentium Plus"/>
              </a:rPr>
              <a:t>6</a:t>
            </a:r>
            <a:r>
              <a:rPr lang="en-US" altLang="zh-TW" sz="2400" dirty="0" smtClean="0">
                <a:latin typeface="Gentium Plus"/>
                <a:ea typeface="华文楷体"/>
                <a:cs typeface="Gentium Plus"/>
              </a:rPr>
              <a:t> </a:t>
            </a:r>
          </a:p>
          <a:p>
            <a:r>
              <a:rPr lang="en-US" altLang="zh-TW" sz="2400" dirty="0" err="1" smtClean="0">
                <a:latin typeface="Gentium Plus"/>
                <a:ea typeface="华文楷体"/>
                <a:cs typeface="Gentium Plus"/>
              </a:rPr>
              <a:t>o.bro</a:t>
            </a:r>
            <a:r>
              <a:rPr lang="en-US" altLang="zh-TW" sz="2400" dirty="0" smtClean="0">
                <a:latin typeface="Gentium Plus"/>
                <a:ea typeface="华文楷体"/>
                <a:cs typeface="Gentium Plus"/>
              </a:rPr>
              <a:t> 	</a:t>
            </a:r>
            <a:r>
              <a:rPr lang="en-US" altLang="zh-TW" sz="2400" dirty="0" err="1" smtClean="0">
                <a:latin typeface="Gentium Plus"/>
                <a:ea typeface="华文楷体"/>
                <a:cs typeface="Gentium Plus"/>
              </a:rPr>
              <a:t>y.bro</a:t>
            </a:r>
            <a:r>
              <a:rPr lang="en-US" altLang="zh-TW" sz="2400" dirty="0" smtClean="0">
                <a:latin typeface="Gentium Plus"/>
                <a:ea typeface="华文楷体"/>
                <a:cs typeface="Gentium Plus"/>
              </a:rPr>
              <a:t> 	</a:t>
            </a:r>
            <a:r>
              <a:rPr lang="en-US" altLang="zh-TW" sz="2400" dirty="0" err="1" smtClean="0">
                <a:latin typeface="Gentium Plus"/>
                <a:ea typeface="华文楷体"/>
                <a:cs typeface="Gentium Plus"/>
              </a:rPr>
              <a:t>o.sis</a:t>
            </a:r>
            <a:r>
              <a:rPr lang="en-US" altLang="zh-TW" sz="2400" dirty="0" smtClean="0">
                <a:latin typeface="Gentium Plus"/>
                <a:ea typeface="华文楷体"/>
                <a:cs typeface="Gentium Plus"/>
              </a:rPr>
              <a:t> 	</a:t>
            </a:r>
            <a:r>
              <a:rPr lang="en-US" altLang="zh-TW" sz="2400" dirty="0" err="1" smtClean="0">
                <a:latin typeface="Gentium Plus"/>
                <a:ea typeface="华文楷体"/>
                <a:cs typeface="Gentium Plus"/>
              </a:rPr>
              <a:t>y.sis</a:t>
            </a:r>
            <a:r>
              <a:rPr lang="en-US" altLang="zh-TW" sz="2400" dirty="0" smtClean="0">
                <a:latin typeface="Gentium Plus"/>
                <a:ea typeface="华文楷体"/>
                <a:cs typeface="Gentium Plus"/>
              </a:rPr>
              <a:t> </a:t>
            </a:r>
          </a:p>
          <a:p>
            <a:r>
              <a:rPr lang="en-US" altLang="zh-TW" sz="2400" dirty="0" smtClean="0">
                <a:latin typeface="Gentium Plus"/>
                <a:ea typeface="华文楷体"/>
                <a:cs typeface="Gentium Plus"/>
              </a:rPr>
              <a:t>‘siblings’</a:t>
            </a:r>
          </a:p>
        </p:txBody>
      </p:sp>
      <p:sp>
        <p:nvSpPr>
          <p:cNvPr id="4" name="Rectangle 3"/>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208091773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32219</TotalTime>
  <Words>9878</Words>
  <Application>Microsoft Macintosh PowerPoint</Application>
  <PresentationFormat>On-screen Show (4:3)</PresentationFormat>
  <Paragraphs>1164</Paragraphs>
  <Slides>65</Slides>
  <Notes>60</Notes>
  <HiddenSlides>13</HiddenSlides>
  <MMClips>0</MMClips>
  <ScaleCrop>false</ScaleCrop>
  <HeadingPairs>
    <vt:vector size="4" baseType="variant">
      <vt:variant>
        <vt:lpstr>Theme</vt:lpstr>
      </vt:variant>
      <vt:variant>
        <vt:i4>1</vt:i4>
      </vt:variant>
      <vt:variant>
        <vt:lpstr>Slide Titles</vt:lpstr>
      </vt:variant>
      <vt:variant>
        <vt:i4>65</vt:i4>
      </vt:variant>
    </vt:vector>
  </HeadingPairs>
  <TitlesOfParts>
    <vt:vector size="66" baseType="lpstr">
      <vt:lpstr>Office Theme</vt:lpstr>
      <vt:lpstr>Some synchronic and diachronic views on the Cantonese lexical suprafixes</vt:lpstr>
      <vt:lpstr>“Cantonese”</vt:lpstr>
      <vt:lpstr>PowerPoint Presentation</vt:lpstr>
      <vt:lpstr>PowerPoint Presentation</vt:lpstr>
      <vt:lpstr>Non-lexical suprafixes</vt:lpstr>
      <vt:lpstr>Non-lexical suprafixes</vt:lpstr>
      <vt:lpstr>Lexical suprafix: tone 2 [˧˥ ]</vt:lpstr>
      <vt:lpstr>Lexical suprafix: tone 1 [ ˥ ] </vt:lpstr>
      <vt:lpstr>PowerPoint Presentation</vt:lpstr>
      <vt:lpstr>Lexical suprafix: tone 2 [˧˥ ]</vt:lpstr>
      <vt:lpstr>Lexical suprafix: tone 1 [ ˥ ] </vt:lpstr>
      <vt:lpstr>PowerPoint Presentation</vt:lpstr>
      <vt:lpstr>Differences amongst Cantonese varieties </vt:lpstr>
      <vt:lpstr>Differences amongst Cantonese varieties </vt:lpstr>
      <vt:lpstr>PowerPoint Presentation</vt:lpstr>
      <vt:lpstr>PowerPoint Presentation</vt:lpstr>
      <vt:lpstr>Cantonese (Ball 1888)</vt:lpstr>
      <vt:lpstr>Cantonese (Ball 1888)</vt:lpstr>
      <vt:lpstr>Cantonese (Ball 1888)</vt:lpstr>
      <vt:lpstr>Cantonese (Ball 1888) (cases of lexical suprafix)</vt:lpstr>
      <vt:lpstr>Cantonese (Ball 1888) (cases of lexical suprafix)</vt:lpstr>
      <vt:lpstr>Cantonese (Ball 1888) (cases of lexical suprafix)</vt:lpstr>
      <vt:lpstr>Cantonese (Ball 1888) (cases of lexical suprafix)</vt:lpstr>
      <vt:lpstr>Cantonese (Ball 1888) (cases of lexical suprafix)</vt:lpstr>
      <vt:lpstr>Lexical suprafix</vt:lpstr>
      <vt:lpstr>PowerPoint Presentation</vt:lpstr>
      <vt:lpstr>Diminutives / diminutive-like suffixes in Yuè dialects</vt:lpstr>
      <vt:lpstr>-子 -tsiB   (‘child’)</vt:lpstr>
      <vt:lpstr>-子 -tsiB   (‘child’)</vt:lpstr>
      <vt:lpstr>-仔 -tsVjB   (‘child’)</vt:lpstr>
      <vt:lpstr>-仔 -tsVjB   (‘child’)</vt:lpstr>
      <vt:lpstr>-兒 -nyeA   (‘male child’ &gt; ‘child’)</vt:lpstr>
      <vt:lpstr>PowerPoint Presentation</vt:lpstr>
      <vt:lpstr>PowerPoint Presentation</vt:lpstr>
      <vt:lpstr>Nánníng Cantonese</vt:lpstr>
      <vt:lpstr>Nánníng Cantonese</vt:lpstr>
      <vt:lpstr>Nánníng Pínghuà</vt:lpstr>
      <vt:lpstr>Nánníng Pínghuà</vt:lpstr>
      <vt:lpstr>Nánníng Pínghuà</vt:lpstr>
      <vt:lpstr>Nánníng Pínghuà</vt:lpstr>
      <vt:lpstr>Nánníng Pínghuà</vt:lpstr>
      <vt:lpstr>PowerPoint Presentation</vt:lpstr>
      <vt:lpstr>PowerPoint Presentation</vt:lpstr>
      <vt:lpstr>Nominal suprafix and diminutives</vt:lpstr>
      <vt:lpstr>Nominal suprafix and diminutives</vt:lpstr>
      <vt:lpstr>PowerPoint Presentation</vt:lpstr>
      <vt:lpstr>PowerPoint Presentation</vt:lpstr>
      <vt:lpstr>PowerPoint Presentation</vt:lpstr>
      <vt:lpstr>PowerPoint Presentation</vt:lpstr>
      <vt:lpstr>PowerPoint Presentation</vt:lpstr>
      <vt:lpstr>-NH (nasal suffix in high tone) &gt; -H</vt:lpstr>
      <vt:lpstr>-NH (nasal suffix in high tone) &gt; -H</vt:lpstr>
      <vt:lpstr>-NH (nasal suffix in high tone) &gt; -H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bibliography</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Some synchronic and diachronic views on the Cantonese lexical suprafixes</dc:title>
  <dc:creator>Hilário de Sousa</dc:creator>
  <cp:lastModifiedBy>Hilário de Sousa</cp:lastModifiedBy>
  <cp:revision>189</cp:revision>
  <cp:lastPrinted>2023-04-27T10:03:57Z</cp:lastPrinted>
  <dcterms:created xsi:type="dcterms:W3CDTF">2023-03-27T19:29:06Z</dcterms:created>
  <dcterms:modified xsi:type="dcterms:W3CDTF">2023-04-27T10:03:59Z</dcterms:modified>
</cp:coreProperties>
</file>